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79" r:id="rId2"/>
    <p:sldId id="291" r:id="rId3"/>
    <p:sldId id="289" r:id="rId4"/>
    <p:sldId id="292" r:id="rId5"/>
    <p:sldId id="288" r:id="rId6"/>
    <p:sldId id="295" r:id="rId7"/>
  </p:sldIdLst>
  <p:sldSz cx="9144000" cy="5143500" type="screen16x9"/>
  <p:notesSz cx="6858000" cy="9144000"/>
  <p:defaultTextStyle>
    <a:defPPr>
      <a:defRPr lang="ru-RU"/>
    </a:defPPr>
    <a:lvl1pPr marL="0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orient="horz" pos="2968">
          <p15:clr>
            <a:srgbClr val="A4A3A4"/>
          </p15:clr>
        </p15:guide>
        <p15:guide id="3" orient="horz" pos="352">
          <p15:clr>
            <a:srgbClr val="A4A3A4"/>
          </p15:clr>
        </p15:guide>
        <p15:guide id="4" orient="horz" pos="948">
          <p15:clr>
            <a:srgbClr val="A4A3A4"/>
          </p15:clr>
        </p15:guide>
        <p15:guide id="5" pos="2880">
          <p15:clr>
            <a:srgbClr val="A4A3A4"/>
          </p15:clr>
        </p15:guide>
        <p15:guide id="6" pos="385">
          <p15:clr>
            <a:srgbClr val="A4A3A4"/>
          </p15:clr>
        </p15:guide>
        <p15:guide id="7" pos="1565">
          <p15:clr>
            <a:srgbClr val="A4A3A4"/>
          </p15:clr>
        </p15:guide>
        <p15:guide id="8" pos="5193">
          <p15:clr>
            <a:srgbClr val="A4A3A4"/>
          </p15:clr>
        </p15:guide>
        <p15:guide id="9" pos="4069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AA9"/>
    <a:srgbClr val="8D8C90"/>
    <a:srgbClr val="504F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394" autoAdjust="0"/>
  </p:normalViewPr>
  <p:slideViewPr>
    <p:cSldViewPr showGuides="1">
      <p:cViewPr varScale="1">
        <p:scale>
          <a:sx n="87" d="100"/>
          <a:sy n="87" d="100"/>
        </p:scale>
        <p:origin x="-700" y="-64"/>
      </p:cViewPr>
      <p:guideLst>
        <p:guide orient="horz" pos="1620"/>
        <p:guide orient="horz" pos="2968"/>
        <p:guide orient="horz" pos="352"/>
        <p:guide orient="horz" pos="948"/>
        <p:guide pos="2880"/>
        <p:guide pos="385"/>
        <p:guide pos="1565"/>
        <p:guide pos="5193"/>
        <p:guide pos="40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786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B2CB9A-35A0-44DF-9563-3B4294FF58F5}" type="datetimeFigureOut">
              <a:rPr lang="ru-RU" smtClean="0"/>
              <a:pPr/>
              <a:t>21.07.2025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F5B9-CC1E-4A3E-B04F-728BB30B0B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28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08148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16296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2444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32591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40739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48887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857035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265183" algn="l" defTabSz="816296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5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502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50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502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AF5B9-CC1E-4A3E-B04F-728BB30B0B5D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955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Z:\Projects\Текущие\Проектная\FNS_2012\_БРЭНДБУК\out\PPT\3_1_present_16.9-01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8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2794987"/>
            <a:ext cx="7772400" cy="1102519"/>
          </a:xfrm>
        </p:spPr>
        <p:txBody>
          <a:bodyPr>
            <a:normAutofit/>
          </a:bodyPr>
          <a:lstStyle>
            <a:lvl1pPr>
              <a:defRPr sz="45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921596"/>
            <a:ext cx="6400800" cy="1314450"/>
          </a:xfrm>
        </p:spPr>
        <p:txBody>
          <a:bodyPr>
            <a:normAutofit/>
          </a:bodyPr>
          <a:lstStyle>
            <a:lvl1pPr marL="0" indent="0" algn="ctr">
              <a:buNone/>
              <a:defRPr sz="2500" b="0">
                <a:solidFill>
                  <a:schemeClr val="bg1"/>
                </a:solidFill>
                <a:latin typeface="+mj-lt"/>
              </a:defRPr>
            </a:lvl1pPr>
            <a:lvl2pPr marL="408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1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244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32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407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48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57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65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22.12.2012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23995" y="778396"/>
            <a:ext cx="7562805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EE4C3-B3F9-4492-AC4E-AEB8AB203703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8"/>
            <a:ext cx="3008313" cy="871537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5"/>
            <a:ext cx="3008313" cy="351829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C1266-D9B9-4642-A506-7317DD4ADF73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900"/>
            </a:lvl1pPr>
            <a:lvl2pPr marL="408148" indent="0">
              <a:buNone/>
              <a:defRPr sz="2500"/>
            </a:lvl2pPr>
            <a:lvl3pPr marL="816296" indent="0">
              <a:buNone/>
              <a:defRPr sz="2100"/>
            </a:lvl3pPr>
            <a:lvl4pPr marL="1224443" indent="0">
              <a:buNone/>
              <a:defRPr sz="1800"/>
            </a:lvl4pPr>
            <a:lvl5pPr marL="1632591" indent="0">
              <a:buNone/>
              <a:defRPr sz="1800"/>
            </a:lvl5pPr>
            <a:lvl6pPr marL="2040739" indent="0">
              <a:buNone/>
              <a:defRPr sz="1800"/>
            </a:lvl6pPr>
            <a:lvl7pPr marL="2448887" indent="0">
              <a:buNone/>
              <a:defRPr sz="1800"/>
            </a:lvl7pPr>
            <a:lvl8pPr marL="2857035" indent="0">
              <a:buNone/>
              <a:defRPr sz="1800"/>
            </a:lvl8pPr>
            <a:lvl9pPr marL="3265183" indent="0">
              <a:buNone/>
              <a:defRPr sz="18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300"/>
            </a:lvl1pPr>
            <a:lvl2pPr marL="408148" indent="0">
              <a:buNone/>
              <a:defRPr sz="1100"/>
            </a:lvl2pPr>
            <a:lvl3pPr marL="816296" indent="0">
              <a:buNone/>
              <a:defRPr sz="900"/>
            </a:lvl3pPr>
            <a:lvl4pPr marL="1224443" indent="0">
              <a:buNone/>
              <a:defRPr sz="800"/>
            </a:lvl4pPr>
            <a:lvl5pPr marL="1632591" indent="0">
              <a:buNone/>
              <a:defRPr sz="800"/>
            </a:lvl5pPr>
            <a:lvl6pPr marL="2040739" indent="0">
              <a:buNone/>
              <a:defRPr sz="800"/>
            </a:lvl6pPr>
            <a:lvl7pPr marL="2448887" indent="0">
              <a:buNone/>
              <a:defRPr sz="800"/>
            </a:lvl7pPr>
            <a:lvl8pPr marL="2857035" indent="0">
              <a:buNone/>
              <a:defRPr sz="800"/>
            </a:lvl8pPr>
            <a:lvl9pPr marL="3265183" indent="0">
              <a:buNone/>
              <a:defRPr sz="8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478A2D-CC43-4DD9-8CF9-DF5286C3CC1D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58524-75FA-4DFF-9D30-F97C17CE17A5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3350" y="227409"/>
            <a:ext cx="2405063" cy="48387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988" y="227409"/>
            <a:ext cx="7065962" cy="48387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B2CD-5EDF-45E0-A730-F2C3E6027E1D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8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478466" y="935856"/>
            <a:ext cx="6102883" cy="3580110"/>
          </a:xfrm>
        </p:spPr>
        <p:txBody>
          <a:bodyPr anchor="t">
            <a:normAutofit/>
          </a:bodyPr>
          <a:lstStyle>
            <a:lvl1pPr algn="l">
              <a:lnSpc>
                <a:spcPts val="5400"/>
              </a:lnSpc>
              <a:defRPr sz="4700" b="1">
                <a:solidFill>
                  <a:srgbClr val="8D8C90"/>
                </a:solidFill>
                <a:latin typeface="+mj-lt"/>
              </a:defRPr>
            </a:lvl1pPr>
          </a:lstStyle>
          <a:p>
            <a:r>
              <a:rPr lang="ru-RU" dirty="0"/>
              <a:t>НАЗВАНИЕ ПРЕЗЕНТАЦИИ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9" y="558800"/>
            <a:ext cx="7548638" cy="946151"/>
          </a:xfrm>
        </p:spPr>
        <p:txBody>
          <a:bodyPr/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1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2020" indent="2485">
              <a:defRPr>
                <a:latin typeface="+mj-lt"/>
              </a:defRPr>
            </a:lvl2pPr>
            <a:lvl3pPr marL="491981" indent="-203750">
              <a:tabLst/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5926640" y="3845307"/>
            <a:ext cx="923618" cy="282640"/>
          </a:xfrm>
          <a:prstGeom prst="rect">
            <a:avLst/>
          </a:prstGeom>
          <a:noFill/>
        </p:spPr>
        <p:txBody>
          <a:bodyPr wrap="square" lIns="71561" tIns="35780" rIns="71561" bIns="35780" rtlCol="0">
            <a:noAutofit/>
          </a:bodyPr>
          <a:lstStyle/>
          <a:p>
            <a:endParaRPr lang="ru-RU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1" y="1169"/>
            <a:ext cx="9143998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Z:\Projects\Текущие\Проектная\FNS_2012\_БРЭНДБУК\out\PPT\3_1_present_16.9-04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1169"/>
            <a:ext cx="9144000" cy="5142895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188" y="1504950"/>
            <a:ext cx="7632700" cy="3206749"/>
          </a:xfrm>
        </p:spPr>
        <p:txBody>
          <a:bodyPr>
            <a:noAutofit/>
          </a:bodyPr>
          <a:lstStyle>
            <a:lvl1pPr marL="284505" indent="0">
              <a:buFontTx/>
              <a:buNone/>
              <a:defRPr b="1">
                <a:latin typeface="+mj-lt"/>
              </a:defRPr>
            </a:lvl1pPr>
            <a:lvl2pPr marL="284505" indent="0">
              <a:defRPr>
                <a:latin typeface="+mj-lt"/>
              </a:defRPr>
            </a:lvl2pPr>
            <a:lvl3pPr marL="491981" indent="-203750">
              <a:defRPr>
                <a:latin typeface="+mj-lt"/>
              </a:defRPr>
            </a:lvl3pPr>
            <a:lvl4pPr marL="0" indent="282020">
              <a:defRPr>
                <a:latin typeface="+mj-lt"/>
              </a:defRPr>
            </a:lvl4pPr>
            <a:lvl5pPr marL="1123109" indent="0">
              <a:buNone/>
              <a:defRPr>
                <a:latin typeface="+mj-lt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0" name="Заголовок 9"/>
          <p:cNvSpPr>
            <a:spLocks noGrp="1"/>
          </p:cNvSpPr>
          <p:nvPr>
            <p:ph type="title" hasCustomPrompt="1"/>
          </p:nvPr>
        </p:nvSpPr>
        <p:spPr>
          <a:xfrm>
            <a:off x="611188" y="558801"/>
            <a:ext cx="7632699" cy="946150"/>
          </a:xfrm>
        </p:spPr>
        <p:txBody>
          <a:bodyPr>
            <a:noAutofit/>
          </a:bodyPr>
          <a:lstStyle>
            <a:lvl1pPr marL="0" marR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200"/>
            </a:lvl1pPr>
          </a:lstStyle>
          <a:p>
            <a:pPr marL="0" marR="0" lvl="0" indent="0" defTabSz="816296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/>
            </a:pPr>
            <a:r>
              <a:rPr kumimoji="0" lang="ru-RU" sz="3800" b="1" i="0" u="none" strike="noStrike" kern="1200" cap="none" spc="0" normalizeH="0" baseline="0" noProof="0" dirty="0">
                <a:ln>
                  <a:noFill/>
                </a:ln>
                <a:solidFill>
                  <a:srgbClr val="005AA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1/ ЗАГОЛОВОК СЛАЙДА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2.png"/>
          <p:cNvPicPr>
            <a:picLocks noChangeAspect="1" noChangeArrowheads="1"/>
          </p:cNvPicPr>
          <p:nvPr userDrawn="1"/>
        </p:nvPicPr>
        <p:blipFill>
          <a:blip r:embed="rId2" cstate="print"/>
          <a:stretch>
            <a:fillRect/>
          </a:stretch>
        </p:blipFill>
        <p:spPr bwMode="auto">
          <a:xfrm>
            <a:off x="0" y="-564"/>
            <a:ext cx="9144000" cy="514289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7046" y="1478186"/>
            <a:ext cx="5736842" cy="1021556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7046" y="353046"/>
            <a:ext cx="5736842" cy="1125140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0814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162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2444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3259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4073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4888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5703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26518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9" y="558799"/>
            <a:ext cx="8075612" cy="946151"/>
          </a:xfrm>
        </p:spPr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1188" y="1504950"/>
            <a:ext cx="3647576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0" y="1504950"/>
            <a:ext cx="3671888" cy="3206750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8148" indent="0">
              <a:buNone/>
              <a:defRPr sz="1800" b="1"/>
            </a:lvl2pPr>
            <a:lvl3pPr marL="816296" indent="0">
              <a:buNone/>
              <a:defRPr sz="1600" b="1"/>
            </a:lvl3pPr>
            <a:lvl4pPr marL="1224443" indent="0">
              <a:buNone/>
              <a:defRPr sz="1400" b="1"/>
            </a:lvl4pPr>
            <a:lvl5pPr marL="1632591" indent="0">
              <a:buNone/>
              <a:defRPr sz="1400" b="1"/>
            </a:lvl5pPr>
            <a:lvl6pPr marL="2040739" indent="0">
              <a:buNone/>
              <a:defRPr sz="1400" b="1"/>
            </a:lvl6pPr>
            <a:lvl7pPr marL="2448887" indent="0">
              <a:buNone/>
              <a:defRPr sz="1400" b="1"/>
            </a:lvl7pPr>
            <a:lvl8pPr marL="2857035" indent="0">
              <a:buNone/>
              <a:defRPr sz="1400" b="1"/>
            </a:lvl8pPr>
            <a:lvl9pPr marL="3265183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A173-E5E4-4B86-BADB-BBB422306F42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Z:\Projects\Текущие\Проектная\FNS_2012\_БРЭНДБУК\out\PPT\3_1_present_16.9-03.png"/>
          <p:cNvPicPr>
            <a:picLocks noChangeAspect="1" noChangeArrowheads="1"/>
          </p:cNvPicPr>
          <p:nvPr/>
        </p:nvPicPr>
        <p:blipFill>
          <a:blip r:embed="rId17" cstate="print"/>
          <a:stretch>
            <a:fillRect/>
          </a:stretch>
        </p:blipFill>
        <p:spPr bwMode="auto">
          <a:xfrm>
            <a:off x="1" y="1169"/>
            <a:ext cx="9143998" cy="514289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188" y="558800"/>
            <a:ext cx="7632700" cy="925984"/>
          </a:xfrm>
          <a:prstGeom prst="rect">
            <a:avLst/>
          </a:prstGeom>
        </p:spPr>
        <p:txBody>
          <a:bodyPr vert="horz" lIns="81630" tIns="40815" rIns="81630" bIns="40815" rtlCol="0" anchor="ctr">
            <a:no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11189" y="1491630"/>
            <a:ext cx="7632699" cy="3220070"/>
          </a:xfrm>
          <a:prstGeom prst="rect">
            <a:avLst/>
          </a:prstGeom>
        </p:spPr>
        <p:txBody>
          <a:bodyPr vert="horz" lIns="81630" tIns="40815" rIns="81630" bIns="40815" rtlCol="0">
            <a:no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1" y="4767263"/>
            <a:ext cx="2133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1EDECA-DAED-49E8-AB44-A10369DCE766}" type="datetime1">
              <a:rPr lang="ru-RU" smtClean="0"/>
              <a:pPr/>
              <a:t>21.07.2025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1" y="4767263"/>
            <a:ext cx="2895600" cy="273844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403431" y="4398169"/>
            <a:ext cx="503585" cy="513582"/>
          </a:xfrm>
          <a:prstGeom prst="rect">
            <a:avLst/>
          </a:prstGeom>
        </p:spPr>
        <p:txBody>
          <a:bodyPr vert="horz" lIns="81630" tIns="40815" rIns="81630" bIns="40815" rtlCol="0" anchor="ctr"/>
          <a:lstStyle>
            <a:lvl1pPr algn="ctr">
              <a:lnSpc>
                <a:spcPts val="1878"/>
              </a:lnSpc>
              <a:defRPr sz="2100">
                <a:solidFill>
                  <a:schemeClr val="bg1"/>
                </a:solidFill>
                <a:latin typeface="+mn-lt"/>
              </a:defRPr>
            </a:lvl1pPr>
          </a:lstStyle>
          <a:p>
            <a:fld id="{E20E89E6-FE54-4E13-859C-1FA908D70D3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62" r:id="rId4"/>
    <p:sldLayoutId id="2147483661" r:id="rId5"/>
    <p:sldLayoutId id="2147483663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hf hdr="0" ftr="0" dt="0"/>
  <p:txStyles>
    <p:titleStyle>
      <a:lvl1pPr algn="l" defTabSz="816296" rtl="0" eaLnBrk="1" latinLnBrk="0" hangingPunct="1">
        <a:spcBef>
          <a:spcPct val="0"/>
        </a:spcBef>
        <a:buNone/>
        <a:defRPr sz="3800" b="1" i="0" kern="1200">
          <a:solidFill>
            <a:srgbClr val="005AA9"/>
          </a:solidFill>
          <a:latin typeface="+mj-lt"/>
          <a:ea typeface="+mj-ea"/>
          <a:cs typeface="+mj-cs"/>
        </a:defRPr>
      </a:lvl1pPr>
    </p:titleStyle>
    <p:bodyStyle>
      <a:lvl1pPr marL="284505" indent="0" algn="l" defTabSz="816296" rtl="0" eaLnBrk="1" latinLnBrk="0" hangingPunct="1">
        <a:spcBef>
          <a:spcPct val="20000"/>
        </a:spcBef>
        <a:buFont typeface="+mj-lt"/>
        <a:buNone/>
        <a:defRPr sz="2400" b="0" i="0" kern="1200">
          <a:solidFill>
            <a:srgbClr val="005AA9"/>
          </a:solidFill>
          <a:latin typeface="+mj-lt"/>
          <a:ea typeface="+mn-ea"/>
          <a:cs typeface="+mn-cs"/>
        </a:defRPr>
      </a:lvl1pPr>
      <a:lvl2pPr marL="284505" indent="0" algn="l" defTabSz="816296" rtl="0" eaLnBrk="1" latinLnBrk="0" hangingPunct="1">
        <a:spcBef>
          <a:spcPct val="20000"/>
        </a:spcBef>
        <a:buFont typeface="Arial" pitchFamily="34" charset="0"/>
        <a:buNone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2pPr>
      <a:lvl3pPr marL="557828" indent="-203750" algn="l" defTabSz="816296" rtl="0" eaLnBrk="1" latinLnBrk="0" hangingPunct="1">
        <a:spcBef>
          <a:spcPct val="20000"/>
        </a:spcBef>
        <a:buFont typeface="Arial" pitchFamily="34" charset="0"/>
        <a:buChar char="•"/>
        <a:defRPr sz="2000" b="0" i="0" kern="1200">
          <a:solidFill>
            <a:srgbClr val="504F53"/>
          </a:solidFill>
          <a:latin typeface="+mj-lt"/>
          <a:ea typeface="+mn-ea"/>
          <a:cs typeface="+mn-cs"/>
        </a:defRPr>
      </a:lvl3pPr>
      <a:lvl4pPr marL="0" indent="282020" algn="just" defTabSz="816296" rtl="0" eaLnBrk="1" latinLnBrk="0" hangingPunct="1">
        <a:lnSpc>
          <a:spcPts val="1900"/>
        </a:lnSpc>
        <a:spcBef>
          <a:spcPts val="400"/>
        </a:spcBef>
        <a:buFont typeface="Arial" pitchFamily="34" charset="0"/>
        <a:buNone/>
        <a:tabLst/>
        <a:defRPr sz="1600" b="0" i="0" kern="1200">
          <a:solidFill>
            <a:srgbClr val="504F53"/>
          </a:solidFill>
          <a:latin typeface="+mj-lt"/>
          <a:ea typeface="+mn-ea"/>
          <a:cs typeface="+mn-cs"/>
        </a:defRPr>
      </a:lvl4pPr>
      <a:lvl5pPr marL="1123109" indent="0" algn="l" defTabSz="816296" rtl="0" eaLnBrk="1" latinLnBrk="0" hangingPunct="1">
        <a:lnSpc>
          <a:spcPts val="1800"/>
        </a:lnSpc>
        <a:spcBef>
          <a:spcPts val="400"/>
        </a:spcBef>
        <a:buFont typeface="Arial" pitchFamily="34" charset="0"/>
        <a:buNone/>
        <a:defRPr sz="1400" b="0" i="0" kern="1200">
          <a:solidFill>
            <a:srgbClr val="8D8C90"/>
          </a:solidFill>
          <a:latin typeface="+mj-lt"/>
          <a:ea typeface="+mn-ea"/>
          <a:cs typeface="+mn-cs"/>
        </a:defRPr>
      </a:lvl5pPr>
      <a:lvl6pPr marL="2244813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52961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61109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69256" indent="-204074" algn="l" defTabSz="816296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148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16296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2444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32591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40739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48887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57035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65183" algn="l" defTabSz="816296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7534"/>
            <a:ext cx="8064896" cy="4248472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Федеральный закон от 12.07.2024 № 176-ФЗ </a:t>
            </a:r>
          </a:p>
          <a:p>
            <a:pPr>
              <a:spcBef>
                <a:spcPts val="400"/>
              </a:spcBef>
            </a:pPr>
            <a:r>
              <a:rPr lang="ru-RU" dirty="0" smtClean="0">
                <a:solidFill>
                  <a:srgbClr val="C00000"/>
                </a:solidFill>
              </a:rPr>
              <a:t>С </a:t>
            </a:r>
            <a:r>
              <a:rPr lang="ru-RU" dirty="0">
                <a:solidFill>
                  <a:srgbClr val="C00000"/>
                </a:solidFill>
              </a:rPr>
              <a:t>2025 года налогоплательщики, применяющие УСН, </a:t>
            </a:r>
            <a:r>
              <a:rPr lang="ru-RU" dirty="0" smtClean="0">
                <a:solidFill>
                  <a:srgbClr val="C00000"/>
                </a:solidFill>
              </a:rPr>
              <a:t> являются </a:t>
            </a:r>
            <a:r>
              <a:rPr lang="ru-RU" dirty="0">
                <a:solidFill>
                  <a:srgbClr val="C00000"/>
                </a:solidFill>
              </a:rPr>
              <a:t>плательщиками НДС</a:t>
            </a:r>
          </a:p>
          <a:p>
            <a:pPr>
              <a:spcBef>
                <a:spcPts val="350"/>
              </a:spcBef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Имеют право на освобождение от НДС (ст. 145 НК РФ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): 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627405" indent="-342900">
              <a:spcBef>
                <a:spcPts val="350"/>
              </a:spcBef>
              <a:buFontTx/>
              <a:buChar char="-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вновь созданные ЮЛ и зарегистрированные ИП;</a:t>
            </a:r>
          </a:p>
          <a:p>
            <a:pPr marL="627405" indent="-342900">
              <a:spcBef>
                <a:spcPts val="350"/>
              </a:spcBef>
              <a:buFontTx/>
              <a:buChar char="-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доход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за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предшествующий год при любом режиме налогообложения </a:t>
            </a:r>
            <a:r>
              <a:rPr lang="en-US" sz="2200" dirty="0" smtClean="0">
                <a:solidFill>
                  <a:srgbClr val="C00000"/>
                </a:solidFill>
              </a:rPr>
              <a:t>≤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dirty="0">
                <a:solidFill>
                  <a:srgbClr val="C00000"/>
                </a:solidFill>
              </a:rPr>
              <a:t>60 млн. руб</a:t>
            </a:r>
            <a:r>
              <a:rPr lang="ru-RU" sz="2200" dirty="0" smtClean="0">
                <a:solidFill>
                  <a:srgbClr val="C00000"/>
                </a:solidFill>
              </a:rPr>
              <a:t>.</a:t>
            </a:r>
          </a:p>
          <a:p>
            <a:pPr>
              <a:spcBef>
                <a:spcPts val="350"/>
              </a:spcBef>
            </a:pP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</a:rPr>
              <a:t>* Если ИП совмещает ПСН с другими режимами налогообложения,  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учитываются доходы по обоим налоговым режимам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Для </a:t>
            </a:r>
            <a:r>
              <a:rPr lang="ru-RU" dirty="0">
                <a:solidFill>
                  <a:srgbClr val="C00000"/>
                </a:solidFill>
              </a:rPr>
              <a:t>использования права на освобождение от НДС 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  <a:r>
              <a:rPr lang="ru-RU" dirty="0">
                <a:solidFill>
                  <a:srgbClr val="C00000"/>
                </a:solidFill>
              </a:rPr>
              <a:t>уведомление </a:t>
            </a:r>
            <a:r>
              <a:rPr lang="ru-RU" dirty="0" smtClean="0">
                <a:solidFill>
                  <a:srgbClr val="C00000"/>
                </a:solidFill>
              </a:rPr>
              <a:t>не направляется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8974" y="51470"/>
            <a:ext cx="8883506" cy="5727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НДС для плательщиков УСН</a:t>
            </a:r>
          </a:p>
        </p:txBody>
      </p:sp>
    </p:spTree>
    <p:extLst>
      <p:ext uri="{BB962C8B-B14F-4D97-AF65-F5344CB8AC3E}">
        <p14:creationId xmlns:p14="http://schemas.microsoft.com/office/powerpoint/2010/main" val="162324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7534"/>
            <a:ext cx="8064896" cy="4248472"/>
          </a:xfrm>
        </p:spPr>
        <p:txBody>
          <a:bodyPr/>
          <a:lstStyle/>
          <a:p>
            <a:pPr marL="627405" indent="-342900">
              <a:spcBef>
                <a:spcPts val="400"/>
              </a:spcBef>
              <a:buFontTx/>
              <a:buChar char="-"/>
            </a:pPr>
            <a:r>
              <a:rPr lang="ru-RU" sz="2000" dirty="0" smtClean="0">
                <a:solidFill>
                  <a:srgbClr val="C00000"/>
                </a:solidFill>
              </a:rPr>
              <a:t>доходы за 2024 год превысили 60 млн. руб. </a:t>
            </a:r>
            <a:r>
              <a:rPr lang="ru-RU" sz="2000" dirty="0">
                <a:solidFill>
                  <a:srgbClr val="C00000"/>
                </a:solidFill>
              </a:rPr>
              <a:t>- обязанность по исчислению и уплате </a:t>
            </a:r>
            <a:r>
              <a:rPr lang="ru-RU" sz="2000" dirty="0" smtClean="0">
                <a:solidFill>
                  <a:srgbClr val="C00000"/>
                </a:solidFill>
              </a:rPr>
              <a:t>НДС возникает с 01.01.2025; </a:t>
            </a:r>
            <a:endParaRPr lang="ru-RU" sz="2000" dirty="0">
              <a:solidFill>
                <a:srgbClr val="C00000"/>
              </a:solidFill>
            </a:endParaRPr>
          </a:p>
          <a:p>
            <a:pPr marL="627405" indent="-342900">
              <a:spcBef>
                <a:spcPts val="400"/>
              </a:spcBef>
              <a:buFontTx/>
              <a:buChar char="-"/>
            </a:pPr>
            <a:r>
              <a:rPr lang="ru-RU" sz="2000" dirty="0" smtClean="0">
                <a:solidFill>
                  <a:srgbClr val="C00000"/>
                </a:solidFill>
              </a:rPr>
              <a:t>доходы </a:t>
            </a:r>
            <a:r>
              <a:rPr lang="ru-RU" sz="2000" dirty="0">
                <a:solidFill>
                  <a:srgbClr val="C00000"/>
                </a:solidFill>
              </a:rPr>
              <a:t>за 2024 год </a:t>
            </a:r>
            <a:r>
              <a:rPr lang="ru-RU" sz="2000" dirty="0" smtClean="0">
                <a:solidFill>
                  <a:srgbClr val="C00000"/>
                </a:solidFill>
              </a:rPr>
              <a:t>меньше </a:t>
            </a:r>
            <a:r>
              <a:rPr lang="ru-RU" sz="2000" dirty="0">
                <a:solidFill>
                  <a:srgbClr val="C00000"/>
                </a:solidFill>
              </a:rPr>
              <a:t>60 </a:t>
            </a:r>
            <a:r>
              <a:rPr lang="ru-RU" sz="2000" dirty="0" smtClean="0">
                <a:solidFill>
                  <a:srgbClr val="C00000"/>
                </a:solidFill>
              </a:rPr>
              <a:t>млн. руб., если в </a:t>
            </a:r>
            <a:r>
              <a:rPr lang="ru-RU" sz="2000" dirty="0">
                <a:solidFill>
                  <a:srgbClr val="C00000"/>
                </a:solidFill>
              </a:rPr>
              <a:t>течение 2025 года сумма доходов превысит 60 </a:t>
            </a:r>
            <a:r>
              <a:rPr lang="ru-RU" sz="2000" dirty="0" smtClean="0">
                <a:solidFill>
                  <a:srgbClr val="C00000"/>
                </a:solidFill>
              </a:rPr>
              <a:t>млн. руб., </a:t>
            </a:r>
            <a:r>
              <a:rPr lang="ru-RU" sz="2000" dirty="0">
                <a:solidFill>
                  <a:srgbClr val="C00000"/>
                </a:solidFill>
              </a:rPr>
              <a:t>но не превысит 450 </a:t>
            </a:r>
            <a:r>
              <a:rPr lang="ru-RU" sz="2000" dirty="0" smtClean="0">
                <a:solidFill>
                  <a:srgbClr val="C00000"/>
                </a:solidFill>
              </a:rPr>
              <a:t>млн. руб. - </a:t>
            </a:r>
            <a:r>
              <a:rPr lang="ru-RU" sz="2000" dirty="0">
                <a:solidFill>
                  <a:srgbClr val="C00000"/>
                </a:solidFill>
              </a:rPr>
              <a:t>обязанность по исчислению и уплате НДС возникает с </a:t>
            </a:r>
            <a:r>
              <a:rPr lang="ru-RU" sz="2000" dirty="0" smtClean="0">
                <a:solidFill>
                  <a:srgbClr val="C00000"/>
                </a:solidFill>
              </a:rPr>
              <a:t>1-го </a:t>
            </a:r>
            <a:r>
              <a:rPr lang="ru-RU" sz="2000" dirty="0">
                <a:solidFill>
                  <a:srgbClr val="C00000"/>
                </a:solidFill>
              </a:rPr>
              <a:t>числа месяца, следующего за месяцем превышения 60 </a:t>
            </a:r>
            <a:r>
              <a:rPr lang="ru-RU" sz="2000" dirty="0" smtClean="0">
                <a:solidFill>
                  <a:srgbClr val="C00000"/>
                </a:solidFill>
              </a:rPr>
              <a:t>млн. руб.</a:t>
            </a:r>
          </a:p>
          <a:p>
            <a:pPr>
              <a:spcBef>
                <a:spcPts val="350"/>
              </a:spcBef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Освобождены от налогообложения операции, указанные в ст. 149 НК РФ. </a:t>
            </a:r>
          </a:p>
          <a:p>
            <a:pPr>
              <a:spcBef>
                <a:spcPts val="350"/>
              </a:spcBef>
            </a:pP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Не являются объектом налогообложения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НДС операции, указанные в п. 2 ст. 146 НК РФ. </a:t>
            </a:r>
          </a:p>
          <a:p>
            <a:pPr>
              <a:spcBef>
                <a:spcPts val="350"/>
              </a:spcBef>
            </a:pP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8974" y="51470"/>
            <a:ext cx="8883506" cy="5727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Когда возникает обязанность по исчислению НДС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286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7405" indent="-342900">
              <a:buFontTx/>
              <a:buChar char="-"/>
            </a:pPr>
            <a:r>
              <a:rPr lang="ru-RU" sz="2000" dirty="0" smtClean="0"/>
              <a:t>за </a:t>
            </a:r>
            <a:r>
              <a:rPr lang="ru-RU" sz="2000" dirty="0"/>
              <a:t>2024 год доходы составили 50 </a:t>
            </a:r>
            <a:r>
              <a:rPr lang="ru-RU" sz="2000" dirty="0" smtClean="0"/>
              <a:t>млн. руб., </a:t>
            </a:r>
            <a:r>
              <a:rPr lang="ru-RU" sz="2000" dirty="0"/>
              <a:t>в мае 2025 года </a:t>
            </a:r>
            <a:r>
              <a:rPr lang="ru-RU" sz="2000" dirty="0" smtClean="0"/>
              <a:t>- с </a:t>
            </a:r>
            <a:r>
              <a:rPr lang="ru-RU" sz="2000" dirty="0"/>
              <a:t>начала года </a:t>
            </a:r>
            <a:r>
              <a:rPr lang="ru-RU" sz="2000" dirty="0" smtClean="0"/>
              <a:t>65 млн. руб. С 1 января </a:t>
            </a:r>
            <a:r>
              <a:rPr lang="ru-RU" sz="2000" dirty="0"/>
              <a:t>2025 года </a:t>
            </a:r>
            <a:r>
              <a:rPr lang="ru-RU" sz="2000" dirty="0" smtClean="0"/>
              <a:t>обязанность </a:t>
            </a:r>
            <a:r>
              <a:rPr lang="ru-RU" sz="2000" dirty="0"/>
              <a:t>исчислять и уплачивать </a:t>
            </a:r>
            <a:r>
              <a:rPr lang="ru-RU" sz="2000" dirty="0" smtClean="0"/>
              <a:t>НДС </a:t>
            </a:r>
            <a:r>
              <a:rPr lang="ru-RU" sz="2000" dirty="0"/>
              <a:t>не </a:t>
            </a:r>
            <a:r>
              <a:rPr lang="ru-RU" sz="2000" dirty="0" smtClean="0"/>
              <a:t>возникает</a:t>
            </a:r>
            <a:r>
              <a:rPr lang="ru-RU" sz="2000" dirty="0"/>
              <a:t>,</a:t>
            </a:r>
            <a:r>
              <a:rPr lang="ru-RU" sz="2000" dirty="0" smtClean="0"/>
              <a:t> по </a:t>
            </a:r>
            <a:r>
              <a:rPr lang="ru-RU" sz="2000" dirty="0"/>
              <a:t>операциям с 1 июня 2025 года </a:t>
            </a:r>
            <a:r>
              <a:rPr lang="ru-RU" sz="2000" dirty="0" smtClean="0"/>
              <a:t>налогоплательщик УСН должен </a:t>
            </a:r>
            <a:r>
              <a:rPr lang="ru-RU" sz="2000" dirty="0"/>
              <a:t>начать исчислять и уплачивать НДС в </a:t>
            </a:r>
            <a:r>
              <a:rPr lang="ru-RU" sz="2000" dirty="0" smtClean="0"/>
              <a:t>бюджет;</a:t>
            </a:r>
          </a:p>
          <a:p>
            <a:pPr marL="627405" indent="-342900">
              <a:buFontTx/>
              <a:buChar char="-"/>
            </a:pPr>
            <a:r>
              <a:rPr lang="ru-RU" sz="2000" dirty="0"/>
              <a:t>за 2024 год доходы составили </a:t>
            </a:r>
            <a:r>
              <a:rPr lang="ru-RU" sz="2000" dirty="0" smtClean="0"/>
              <a:t>90 </a:t>
            </a:r>
            <a:r>
              <a:rPr lang="ru-RU" sz="2000" dirty="0"/>
              <a:t>млн. руб</a:t>
            </a:r>
            <a:r>
              <a:rPr lang="ru-RU" sz="2000" dirty="0" smtClean="0"/>
              <a:t>., с 1 </a:t>
            </a:r>
            <a:r>
              <a:rPr lang="ru-RU" sz="2000" dirty="0"/>
              <a:t>января 2025 года </a:t>
            </a:r>
            <a:r>
              <a:rPr lang="ru-RU" sz="2000" dirty="0" smtClean="0"/>
              <a:t>возникает обязанность </a:t>
            </a:r>
            <a:r>
              <a:rPr lang="ru-RU" sz="2000" dirty="0"/>
              <a:t>исчислять и уплачивать </a:t>
            </a:r>
            <a:r>
              <a:rPr lang="ru-RU" sz="2000" dirty="0" smtClean="0"/>
              <a:t>НДС. За 2025 </a:t>
            </a:r>
            <a:r>
              <a:rPr lang="ru-RU" sz="2000" dirty="0"/>
              <a:t>год доходы составили </a:t>
            </a:r>
            <a:r>
              <a:rPr lang="ru-RU" sz="2000" dirty="0" smtClean="0"/>
              <a:t>55 </a:t>
            </a:r>
            <a:r>
              <a:rPr lang="ru-RU" sz="2000" dirty="0"/>
              <a:t>млн. руб</a:t>
            </a:r>
            <a:r>
              <a:rPr lang="ru-RU" sz="2000" dirty="0" smtClean="0"/>
              <a:t>., </a:t>
            </a:r>
            <a:r>
              <a:rPr lang="ru-RU" sz="2000" dirty="0"/>
              <a:t>с 1 января </a:t>
            </a:r>
            <a:r>
              <a:rPr lang="ru-RU" sz="2000" dirty="0" smtClean="0"/>
              <a:t>2026 года  освобождение от НДС. </a:t>
            </a:r>
            <a:endParaRPr lang="ru-RU" sz="2000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/>
              <a:t>Критерий </a:t>
            </a:r>
            <a:r>
              <a:rPr lang="ru-RU" sz="2400" dirty="0" smtClean="0"/>
              <a:t>в 60 млн. руб. оценивается в текущем году, а также ежегодно, например: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485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7534"/>
            <a:ext cx="8064896" cy="4248472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ru-RU" dirty="0" smtClean="0">
                <a:solidFill>
                  <a:srgbClr val="C00000"/>
                </a:solidFill>
              </a:rPr>
              <a:t>Освобождаются от НДС, пока доходы в текущем году не превысят 60 млн. руб. Если в </a:t>
            </a:r>
            <a:r>
              <a:rPr lang="ru-RU" dirty="0">
                <a:solidFill>
                  <a:srgbClr val="C00000"/>
                </a:solidFill>
              </a:rPr>
              <a:t>течение </a:t>
            </a:r>
            <a:r>
              <a:rPr lang="ru-RU" dirty="0" smtClean="0">
                <a:solidFill>
                  <a:srgbClr val="C00000"/>
                </a:solidFill>
              </a:rPr>
              <a:t>года </a:t>
            </a:r>
            <a:r>
              <a:rPr lang="ru-RU" dirty="0">
                <a:solidFill>
                  <a:srgbClr val="C00000"/>
                </a:solidFill>
              </a:rPr>
              <a:t>сумма доходов превысит 60 </a:t>
            </a:r>
            <a:r>
              <a:rPr lang="ru-RU" dirty="0" smtClean="0">
                <a:solidFill>
                  <a:srgbClr val="C00000"/>
                </a:solidFill>
              </a:rPr>
              <a:t>млн. руб., </a:t>
            </a:r>
            <a:r>
              <a:rPr lang="ru-RU" dirty="0">
                <a:solidFill>
                  <a:srgbClr val="C00000"/>
                </a:solidFill>
              </a:rPr>
              <a:t>но не превысит 450 </a:t>
            </a:r>
            <a:r>
              <a:rPr lang="ru-RU" dirty="0" smtClean="0">
                <a:solidFill>
                  <a:srgbClr val="C00000"/>
                </a:solidFill>
              </a:rPr>
              <a:t>млн. руб. - </a:t>
            </a:r>
            <a:r>
              <a:rPr lang="ru-RU" dirty="0">
                <a:solidFill>
                  <a:srgbClr val="C00000"/>
                </a:solidFill>
              </a:rPr>
              <a:t>обязанность по исчислению и уплате НДС возникает с </a:t>
            </a:r>
            <a:r>
              <a:rPr lang="ru-RU" dirty="0" smtClean="0">
                <a:solidFill>
                  <a:srgbClr val="C00000"/>
                </a:solidFill>
              </a:rPr>
              <a:t>1-го </a:t>
            </a:r>
            <a:r>
              <a:rPr lang="ru-RU" dirty="0">
                <a:solidFill>
                  <a:srgbClr val="C00000"/>
                </a:solidFill>
              </a:rPr>
              <a:t>числа месяца, следующего за месяцем превышения 60 </a:t>
            </a:r>
            <a:r>
              <a:rPr lang="ru-RU" dirty="0" smtClean="0">
                <a:solidFill>
                  <a:srgbClr val="C00000"/>
                </a:solidFill>
              </a:rPr>
              <a:t>млн. руб.</a:t>
            </a:r>
          </a:p>
          <a:p>
            <a:pPr>
              <a:spcBef>
                <a:spcPts val="350"/>
              </a:spcBef>
            </a:pPr>
            <a:r>
              <a:rPr lang="ru-RU" sz="2000" dirty="0" smtClean="0"/>
              <a:t>Например, организация </a:t>
            </a:r>
            <a:r>
              <a:rPr lang="ru-RU" sz="2000" dirty="0"/>
              <a:t>создана в феврале 2025 </a:t>
            </a:r>
            <a:r>
              <a:rPr lang="ru-RU" sz="2000" dirty="0" smtClean="0"/>
              <a:t>г. </a:t>
            </a:r>
            <a:r>
              <a:rPr lang="ru-RU" sz="2000" dirty="0"/>
              <a:t>В мае 2025 </a:t>
            </a:r>
            <a:r>
              <a:rPr lang="ru-RU" sz="2000" dirty="0" smtClean="0"/>
              <a:t>г. </a:t>
            </a:r>
            <a:r>
              <a:rPr lang="ru-RU" sz="2000" dirty="0"/>
              <a:t>доходы с даты создания </a:t>
            </a:r>
            <a:r>
              <a:rPr lang="ru-RU" sz="2000" dirty="0" smtClean="0"/>
              <a:t>превысили </a:t>
            </a:r>
            <a:r>
              <a:rPr lang="ru-RU" sz="2000" dirty="0"/>
              <a:t>60 </a:t>
            </a:r>
            <a:r>
              <a:rPr lang="ru-RU" sz="2000" dirty="0" smtClean="0"/>
              <a:t>млн. руб. </a:t>
            </a:r>
            <a:r>
              <a:rPr lang="ru-RU" sz="2000" dirty="0"/>
              <a:t>и составили 65 </a:t>
            </a:r>
            <a:r>
              <a:rPr lang="ru-RU" sz="2000" dirty="0" smtClean="0"/>
              <a:t>млн. руб. С </a:t>
            </a:r>
            <a:r>
              <a:rPr lang="ru-RU" sz="2000" dirty="0"/>
              <a:t>февраля по май 2025 года налогоплательщик не исчисляет и не уплачивает НДС в </a:t>
            </a:r>
            <a:r>
              <a:rPr lang="ru-RU" sz="2000" dirty="0" smtClean="0"/>
              <a:t>бюджет, </a:t>
            </a:r>
            <a:r>
              <a:rPr lang="ru-RU" sz="2000" dirty="0"/>
              <a:t>по операциям с 1 июня 2025 </a:t>
            </a:r>
            <a:r>
              <a:rPr lang="ru-RU" sz="2000" dirty="0" smtClean="0"/>
              <a:t>г. </a:t>
            </a:r>
            <a:r>
              <a:rPr lang="ru-RU" sz="2000" dirty="0"/>
              <a:t>должен начать исчислять и уплачивать НДС в бюджет.</a:t>
            </a:r>
            <a:endParaRPr lang="ru-RU" sz="2200" dirty="0" smtClean="0">
              <a:solidFill>
                <a:schemeClr val="tx2">
                  <a:lumMod val="75000"/>
                </a:schemeClr>
              </a:solidFill>
            </a:endParaRPr>
          </a:p>
          <a:p>
            <a:pPr>
              <a:spcBef>
                <a:spcPts val="350"/>
              </a:spcBef>
            </a:pP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4</a:t>
            </a:fld>
            <a:endParaRPr lang="ru-RU" dirty="0"/>
          </a:p>
        </p:txBody>
      </p:sp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8974" y="51470"/>
            <a:ext cx="8883506" cy="5727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Вновь созданные ЮЛ, зарегистрированные ИП</a:t>
            </a:r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9401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7534"/>
            <a:ext cx="7920360" cy="4248472"/>
          </a:xfrm>
        </p:spPr>
        <p:txBody>
          <a:bodyPr/>
          <a:lstStyle/>
          <a:p>
            <a:pPr marL="0">
              <a:spcBef>
                <a:spcPts val="300"/>
              </a:spcBef>
            </a:pPr>
            <a:r>
              <a:rPr lang="ru-RU" dirty="0">
                <a:solidFill>
                  <a:srgbClr val="C00000"/>
                </a:solidFill>
              </a:rPr>
              <a:t>Без применения вычетов:</a:t>
            </a:r>
          </a:p>
          <a:p>
            <a:pPr marL="0">
              <a:spcBef>
                <a:spcPts val="300"/>
              </a:spcBef>
            </a:pPr>
            <a:r>
              <a:rPr lang="ru-RU" dirty="0">
                <a:solidFill>
                  <a:srgbClr val="C00000"/>
                </a:solidFill>
              </a:rPr>
              <a:t>5% </a:t>
            </a:r>
            <a:r>
              <a:rPr lang="ru-RU" dirty="0">
                <a:solidFill>
                  <a:schemeClr val="tx2"/>
                </a:solidFill>
              </a:rPr>
              <a:t>-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если </a:t>
            </a:r>
            <a:r>
              <a:rPr lang="ru-RU" sz="2000" dirty="0" smtClean="0">
                <a:solidFill>
                  <a:schemeClr val="tx2"/>
                </a:solidFill>
              </a:rPr>
              <a:t>утрачено </a:t>
            </a:r>
            <a:r>
              <a:rPr lang="ru-RU" sz="2000" dirty="0">
                <a:solidFill>
                  <a:schemeClr val="tx2"/>
                </a:solidFill>
              </a:rPr>
              <a:t>право на освобождение от НДС;</a:t>
            </a:r>
          </a:p>
          <a:p>
            <a:pPr>
              <a:spcBef>
                <a:spcPts val="300"/>
              </a:spcBef>
            </a:pPr>
            <a:r>
              <a:rPr lang="ru-RU" sz="2000" dirty="0">
                <a:solidFill>
                  <a:schemeClr val="tx2"/>
                </a:solidFill>
              </a:rPr>
              <a:t>   - за предшествующий год </a:t>
            </a:r>
            <a:r>
              <a:rPr lang="ru-RU" sz="2000" dirty="0" smtClean="0">
                <a:solidFill>
                  <a:schemeClr val="tx2"/>
                </a:solidFill>
              </a:rPr>
              <a:t>доход </a:t>
            </a:r>
            <a:r>
              <a:rPr lang="en-US" sz="2000" dirty="0">
                <a:solidFill>
                  <a:schemeClr val="tx2"/>
                </a:solidFill>
              </a:rPr>
              <a:t>≤</a:t>
            </a:r>
            <a:r>
              <a:rPr lang="ru-RU" sz="2000" dirty="0">
                <a:solidFill>
                  <a:schemeClr val="tx2"/>
                </a:solidFill>
              </a:rPr>
              <a:t> 250 млн. руб.</a:t>
            </a:r>
          </a:p>
          <a:p>
            <a:pPr marL="0">
              <a:spcBef>
                <a:spcPts val="300"/>
              </a:spcBef>
            </a:pPr>
            <a:r>
              <a:rPr lang="ru-RU" dirty="0">
                <a:solidFill>
                  <a:srgbClr val="C00000"/>
                </a:solidFill>
              </a:rPr>
              <a:t>7%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-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sz="2000" dirty="0">
                <a:solidFill>
                  <a:schemeClr val="tx2"/>
                </a:solidFill>
              </a:rPr>
              <a:t>если утрачено право на применение ставки 5%;</a:t>
            </a:r>
          </a:p>
          <a:p>
            <a:pPr marL="342900" indent="-342900">
              <a:spcBef>
                <a:spcPts val="300"/>
              </a:spcBef>
              <a:buFontTx/>
              <a:buChar char="-"/>
            </a:pPr>
            <a:r>
              <a:rPr lang="ru-RU" sz="2000" dirty="0" smtClean="0">
                <a:solidFill>
                  <a:schemeClr val="tx2"/>
                </a:solidFill>
              </a:rPr>
              <a:t>за </a:t>
            </a:r>
            <a:r>
              <a:rPr lang="ru-RU" sz="2000" dirty="0">
                <a:solidFill>
                  <a:schemeClr val="tx2"/>
                </a:solidFill>
              </a:rPr>
              <a:t>предшествующий год </a:t>
            </a:r>
            <a:r>
              <a:rPr lang="ru-RU" sz="2000" dirty="0" smtClean="0">
                <a:solidFill>
                  <a:schemeClr val="tx2"/>
                </a:solidFill>
              </a:rPr>
              <a:t>доход </a:t>
            </a:r>
            <a:r>
              <a:rPr lang="ru-RU" sz="2000" dirty="0">
                <a:solidFill>
                  <a:schemeClr val="tx2"/>
                </a:solidFill>
              </a:rPr>
              <a:t>≤ 450 млн. руб</a:t>
            </a:r>
            <a:r>
              <a:rPr lang="ru-RU" sz="2000" dirty="0" smtClean="0">
                <a:solidFill>
                  <a:schemeClr val="tx2"/>
                </a:solidFill>
              </a:rPr>
              <a:t>.</a:t>
            </a:r>
          </a:p>
          <a:p>
            <a:pPr marL="0">
              <a:spcBef>
                <a:spcPts val="300"/>
              </a:spcBef>
            </a:pPr>
            <a:r>
              <a:rPr lang="ru-RU" sz="2000" dirty="0" smtClean="0">
                <a:solidFill>
                  <a:schemeClr val="tx2"/>
                </a:solidFill>
              </a:rPr>
              <a:t>* Ставки 5% и 7% применяются с месяца, следующего за месяцем, в котором произошло превышение соответствующего ограничения</a:t>
            </a:r>
            <a:endParaRPr lang="ru-RU" sz="2000" dirty="0">
              <a:solidFill>
                <a:schemeClr val="tx2"/>
              </a:solidFill>
            </a:endParaRPr>
          </a:p>
          <a:p>
            <a:pPr marL="0">
              <a:spcBef>
                <a:spcPts val="350"/>
              </a:spcBef>
            </a:pPr>
            <a:r>
              <a:rPr lang="ru-RU" dirty="0">
                <a:solidFill>
                  <a:srgbClr val="C00000"/>
                </a:solidFill>
              </a:rPr>
              <a:t>или 20</a:t>
            </a:r>
            <a:r>
              <a:rPr lang="ru-RU" dirty="0" smtClean="0">
                <a:solidFill>
                  <a:srgbClr val="C00000"/>
                </a:solidFill>
              </a:rPr>
              <a:t>% (10%)</a:t>
            </a:r>
            <a:r>
              <a:rPr lang="ru-RU" dirty="0" smtClean="0"/>
              <a:t> </a:t>
            </a:r>
            <a:r>
              <a:rPr lang="ru-RU" dirty="0" smtClean="0">
                <a:solidFill>
                  <a:schemeClr val="tx2"/>
                </a:solidFill>
              </a:rPr>
              <a:t>с </a:t>
            </a:r>
            <a:r>
              <a:rPr lang="ru-RU" dirty="0">
                <a:solidFill>
                  <a:schemeClr val="tx2"/>
                </a:solidFill>
              </a:rPr>
              <a:t>правом применения вычетов</a:t>
            </a:r>
          </a:p>
          <a:p>
            <a:pPr marL="0">
              <a:spcBef>
                <a:spcPts val="350"/>
              </a:spcBef>
            </a:pPr>
            <a:r>
              <a:rPr lang="ru-RU" sz="2000" dirty="0">
                <a:solidFill>
                  <a:srgbClr val="C00000"/>
                </a:solidFill>
              </a:rPr>
              <a:t>О </a:t>
            </a:r>
            <a:r>
              <a:rPr lang="ru-RU" sz="2000" dirty="0" smtClean="0">
                <a:solidFill>
                  <a:srgbClr val="C00000"/>
                </a:solidFill>
              </a:rPr>
              <a:t>применении пониженных ставок налоговый орган уведомлять не надо. Ставки 5% или 7% применяются не менее 12 кварталов (за исключением случаев утраты права на их применение )</a:t>
            </a:r>
            <a:endParaRPr lang="ru-RU" sz="2000" dirty="0">
              <a:solidFill>
                <a:srgbClr val="C00000"/>
              </a:solidFill>
            </a:endParaRPr>
          </a:p>
          <a:p>
            <a:pPr marL="0">
              <a:spcBef>
                <a:spcPts val="350"/>
              </a:spcBef>
            </a:pPr>
            <a:r>
              <a:rPr lang="ru-RU" sz="2000" dirty="0">
                <a:solidFill>
                  <a:schemeClr val="tx2"/>
                </a:solidFill>
              </a:rPr>
              <a:t>Доход </a:t>
            </a:r>
            <a:r>
              <a:rPr lang="en-US" sz="2000" dirty="0">
                <a:solidFill>
                  <a:schemeClr val="tx2"/>
                </a:solidFill>
              </a:rPr>
              <a:t>&gt; </a:t>
            </a:r>
            <a:r>
              <a:rPr lang="ru-RU" sz="2000" dirty="0">
                <a:solidFill>
                  <a:schemeClr val="tx2"/>
                </a:solidFill>
              </a:rPr>
              <a:t>450 млн. руб. –  общая система НО (НДС 20%)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1470"/>
            <a:ext cx="8892480" cy="5727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Ставки НДС для НП, применяющих УСН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018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627534"/>
            <a:ext cx="7920360" cy="4248472"/>
          </a:xfrm>
        </p:spPr>
        <p:txBody>
          <a:bodyPr/>
          <a:lstStyle/>
          <a:p>
            <a:r>
              <a:rPr lang="ru-RU" sz="2000" dirty="0" smtClean="0"/>
              <a:t>- Если налогоплательщик УСН выбрал общеустановленные ставки 20% (10%), ставка </a:t>
            </a:r>
            <a:r>
              <a:rPr lang="ru-RU" sz="2000" dirty="0"/>
              <a:t>НДС 0% применяется </a:t>
            </a:r>
            <a:r>
              <a:rPr lang="ru-RU" sz="2000" dirty="0" smtClean="0"/>
              <a:t>во всех случаях, приведенных в п. 1 ст. 164 НК РФ.</a:t>
            </a:r>
            <a:endParaRPr lang="ru-RU" sz="2000" dirty="0"/>
          </a:p>
          <a:p>
            <a:r>
              <a:rPr lang="ru-RU" sz="2000" dirty="0" smtClean="0"/>
              <a:t>- Если налогоплательщик УСН выбрал пониженные ставки </a:t>
            </a:r>
            <a:r>
              <a:rPr lang="ru-RU" sz="2000" dirty="0"/>
              <a:t>НДС 5% </a:t>
            </a:r>
            <a:r>
              <a:rPr lang="ru-RU" sz="2000" dirty="0" smtClean="0"/>
              <a:t>или </a:t>
            </a:r>
            <a:r>
              <a:rPr lang="ru-RU" sz="2000" dirty="0"/>
              <a:t>7</a:t>
            </a:r>
            <a:r>
              <a:rPr lang="ru-RU" sz="2000" dirty="0" smtClean="0"/>
              <a:t>%, ставка </a:t>
            </a:r>
            <a:r>
              <a:rPr lang="ru-RU" sz="2000" dirty="0"/>
              <a:t>НДС </a:t>
            </a:r>
            <a:r>
              <a:rPr lang="ru-RU" sz="2000" dirty="0" smtClean="0"/>
              <a:t>0</a:t>
            </a:r>
            <a:r>
              <a:rPr lang="ru-RU" sz="2000" dirty="0"/>
              <a:t>% </a:t>
            </a:r>
            <a:r>
              <a:rPr lang="ru-RU" sz="2000" dirty="0" smtClean="0"/>
              <a:t>применяется только </a:t>
            </a:r>
            <a:r>
              <a:rPr lang="ru-RU" sz="2000" dirty="0"/>
              <a:t>по отдельным </a:t>
            </a:r>
            <a:r>
              <a:rPr lang="ru-RU" sz="2000" dirty="0" smtClean="0"/>
              <a:t>операциям, в частности:</a:t>
            </a:r>
            <a:endParaRPr lang="ru-RU" sz="2000" dirty="0"/>
          </a:p>
          <a:p>
            <a:r>
              <a:rPr lang="ru-RU" sz="2000" dirty="0"/>
              <a:t>-&gt; экспорт товаров (в том числе в ЕАЭС);</a:t>
            </a:r>
          </a:p>
          <a:p>
            <a:r>
              <a:rPr lang="ru-RU" sz="2000" dirty="0"/>
              <a:t>-&gt; международные перевозки товаров;</a:t>
            </a:r>
          </a:p>
          <a:p>
            <a:r>
              <a:rPr lang="ru-RU" sz="2000" dirty="0"/>
              <a:t>-&gt; транспортно-экспедиционные услуги при организации международной </a:t>
            </a:r>
            <a:r>
              <a:rPr lang="ru-RU" sz="2000" dirty="0" smtClean="0"/>
              <a:t>перевозки.</a:t>
            </a:r>
          </a:p>
          <a:p>
            <a:pPr marL="0">
              <a:spcBef>
                <a:spcPts val="350"/>
              </a:spcBef>
            </a:pPr>
            <a:r>
              <a:rPr lang="ru-RU" sz="2000" dirty="0" smtClean="0">
                <a:solidFill>
                  <a:srgbClr val="C00000"/>
                </a:solidFill>
              </a:rPr>
              <a:t>При </a:t>
            </a:r>
            <a:r>
              <a:rPr lang="ru-RU" sz="2000" dirty="0">
                <a:solidFill>
                  <a:srgbClr val="C00000"/>
                </a:solidFill>
              </a:rPr>
              <a:t>применении ставки НДС 0% право на вычеты </a:t>
            </a:r>
            <a:r>
              <a:rPr lang="ru-RU" sz="2000" dirty="0" smtClean="0">
                <a:solidFill>
                  <a:srgbClr val="C00000"/>
                </a:solidFill>
              </a:rPr>
              <a:t>«входного» </a:t>
            </a:r>
            <a:r>
              <a:rPr lang="ru-RU" sz="2000" dirty="0">
                <a:solidFill>
                  <a:srgbClr val="C00000"/>
                </a:solidFill>
              </a:rPr>
              <a:t>НДС </a:t>
            </a:r>
            <a:r>
              <a:rPr lang="ru-RU" sz="2000" dirty="0" smtClean="0">
                <a:solidFill>
                  <a:srgbClr val="C00000"/>
                </a:solidFill>
              </a:rPr>
              <a:t>   у </a:t>
            </a:r>
            <a:r>
              <a:rPr lang="ru-RU" sz="2000" dirty="0">
                <a:solidFill>
                  <a:srgbClr val="C00000"/>
                </a:solidFill>
              </a:rPr>
              <a:t>налогоплательщиков УСН, применяющих ставку НДС 5% (или 7%), отсутствует.</a:t>
            </a:r>
          </a:p>
          <a:p>
            <a:endParaRPr lang="ru-RU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1470"/>
            <a:ext cx="8892480" cy="57279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txBody>
          <a:bodyPr/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Ставка НДС 0%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0E89E6-FE54-4E13-859C-1FA908D70D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147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_FNS2012_16-9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104306" tIns="52153" rIns="104306" bIns="52153" rtlCol="0" anchor="ctr">
        <a:normAutofit/>
      </a:bodyPr>
      <a:lstStyle>
        <a:defPPr marL="0" marR="0" indent="0" algn="l" defTabSz="1043056" rtl="0" eaLnBrk="1" fontAlgn="auto" latinLnBrk="0" hangingPunct="1">
          <a:lnSpc>
            <a:spcPct val="100000"/>
          </a:lnSpc>
          <a:spcBef>
            <a:spcPct val="0"/>
          </a:spcBef>
          <a:spcAft>
            <a:spcPts val="0"/>
          </a:spcAft>
          <a:buClrTx/>
          <a:buSzTx/>
          <a:buFontTx/>
          <a:buNone/>
          <a:tabLst/>
          <a:defRPr kumimoji="0" sz="4800" b="1" i="0" u="none" strike="noStrike" kern="1200" cap="none" spc="0" normalizeH="0" baseline="0" noProof="0" dirty="0" smtClean="0">
            <a:ln>
              <a:noFill/>
            </a:ln>
            <a:solidFill>
              <a:srgbClr val="005AA9"/>
            </a:solidFill>
            <a:effectLst/>
            <a:uLnTx/>
            <a:uFillTx/>
            <a:latin typeface="+mj-lt"/>
            <a:ea typeface="+mj-ea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Present_FNS2012_16-9</Template>
  <TotalTime>11336</TotalTime>
  <Words>689</Words>
  <Application>Microsoft Office PowerPoint</Application>
  <PresentationFormat>Экран (16:9)</PresentationFormat>
  <Paragraphs>47</Paragraphs>
  <Slides>6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Present_FNS2012_16-9</vt:lpstr>
      <vt:lpstr>НДС для плательщиков УСН</vt:lpstr>
      <vt:lpstr>Когда возникает обязанность по исчислению НДС</vt:lpstr>
      <vt:lpstr>Критерий в 60 млн. руб. оценивается в текущем году, а также ежегодно, например:</vt:lpstr>
      <vt:lpstr>Вновь созданные ЮЛ, зарегистрированные ИП</vt:lpstr>
      <vt:lpstr>Ставки НДС для НП, применяющих УСН</vt:lpstr>
      <vt:lpstr>Ставка НДС 0%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«Эффективное взаимодействие  с налогоплательщиками»</dc:title>
  <dc:creator>Чуракина Светлана Леонидовна</dc:creator>
  <cp:lastModifiedBy>Маслова Наталья Станиславовна</cp:lastModifiedBy>
  <cp:revision>362</cp:revision>
  <dcterms:created xsi:type="dcterms:W3CDTF">2021-02-19T13:34:10Z</dcterms:created>
  <dcterms:modified xsi:type="dcterms:W3CDTF">2025-07-21T13:05:21Z</dcterms:modified>
</cp:coreProperties>
</file>