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81" r:id="rId2"/>
    <p:sldId id="260" r:id="rId3"/>
    <p:sldId id="261" r:id="rId4"/>
    <p:sldId id="266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6" r:id="rId13"/>
    <p:sldId id="278" r:id="rId14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800000"/>
    <a:srgbClr val="00CC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38" autoAdjust="0"/>
    <p:restoredTop sz="94629" autoAdjust="0"/>
  </p:normalViewPr>
  <p:slideViewPr>
    <p:cSldViewPr>
      <p:cViewPr>
        <p:scale>
          <a:sx n="120" d="100"/>
          <a:sy n="120" d="100"/>
        </p:scale>
        <p:origin x="-1290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48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F507F-D6AF-428C-9136-AEAC0D281975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B3D63-F392-4206-8D28-398C29C5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3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B3D63-F392-4206-8D28-398C29C5D8D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22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55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41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35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277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21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56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91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00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00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99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26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24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44824"/>
            <a:ext cx="5580620" cy="2232248"/>
          </a:xfrm>
        </p:spPr>
        <p:txBody>
          <a:bodyPr>
            <a:noAutofit/>
          </a:bodyPr>
          <a:lstStyle/>
          <a:p>
            <a:pPr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Обеспечение жилыми помещениями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детей-сирот и детей,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оставшихся без попечения родителей,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лиц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из числа детей-сирот и детей, оставшихся без попечения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Содержимое 17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042" y="1844824"/>
            <a:ext cx="2965544" cy="248893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51520" y="4581128"/>
            <a:ext cx="856895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(Статья 8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закона от 21 декабря 1996 года № 159-ФЗ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 дополнительных гарантиях по социальной поддержке детей-сирот и детей, оставшихся без попечения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476672"/>
            <a:ext cx="8294136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Дополнительные гарантии на имущество и жилое помещение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1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1000133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Предоставление жилых помещений детям сиротам, которые включены в список детей-сирот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57299"/>
            <a:ext cx="8106125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17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182640"/>
            <a:ext cx="2767444" cy="1841609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pic>
        <p:nvPicPr>
          <p:cNvPr id="5" name="Содержимое 17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4152040"/>
            <a:ext cx="2880320" cy="1916723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pic>
        <p:nvPicPr>
          <p:cNvPr id="6" name="Содержимое 17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4319698"/>
            <a:ext cx="2712238" cy="1625586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323528" y="1484784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заявлению в письменной форме жилые помещения детям-сиротам предоставляются по окончании срока пребывания в образовательных учреждениях, учреждениях социального обслуживания населения, учреждениях системы здравоохранения и иных учреждениях, создаваемых в установленном законом порядке для детей-сирот и детей, оставшихся без попечения родителей, а также по завершении обучения в образовательных организациях профессионального образования, либо окончании прохождения военной службы по призыву, либо окончании отбывания наказания в исправительных учреждениях.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57166"/>
            <a:ext cx="7920880" cy="1000133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Предоставление жилых помещений детям сиротам,               которые включены в «Список детей-сирот»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1" y="1285861"/>
            <a:ext cx="5214974" cy="16430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17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2485" y="1460767"/>
            <a:ext cx="2714643" cy="1571636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</p:pic>
      <p:pic>
        <p:nvPicPr>
          <p:cNvPr id="5" name="Содержимое 17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16" y="4722832"/>
            <a:ext cx="2000264" cy="1785950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</p:pic>
      <p:pic>
        <p:nvPicPr>
          <p:cNvPr id="6" name="Содержимое 17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629" y="3032403"/>
            <a:ext cx="2571768" cy="1690429"/>
          </a:xfrm>
          <a:prstGeom prst="rect">
            <a:avLst/>
          </a:prstGeom>
          <a:solidFill>
            <a:srgbClr val="00B0F0"/>
          </a:solidFill>
          <a:ln w="38100">
            <a:solidFill>
              <a:schemeClr val="accent1">
                <a:lumMod val="75000"/>
              </a:schemeClr>
            </a:solidFill>
          </a:ln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3347864" y="3053102"/>
            <a:ext cx="5510416" cy="14861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lvl="0" indent="-342900" algn="just" defTabSz="457200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выявления обстоятельств, свидетельствующих о необходимости оказания содействия в преодолении трудной жизненной ситуации, договор найма может быть заключен на новый пятилетний срок. 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39552" y="4857760"/>
            <a:ext cx="6120680" cy="1714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окончании срока действия договора найма специализированного жилого помещения и при отсутствии обстоятельств, свидетельствующих о необходимости оказания содействия в преодолении трудной жизненной ситуации, с лицами указанной категории заключаются договора социального (бессрочного) найма.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1298972"/>
            <a:ext cx="5319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Жилые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помещения предоставляются по договору найма специализированного жилого помещения сроком на 5 лет.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норме предоставления в размере 14 квадратных метров.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85729"/>
            <a:ext cx="7125113" cy="85725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Обстоятельства,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свидетельствующие о необходимости оказания содействия в преодолении трудной жизненной ситуации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17694" y="2067926"/>
            <a:ext cx="4714908" cy="214371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Обстоятельства,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свидетельствующие о необходимости оказания содействия в преодолении трудной жизненной ситуации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36952" y="1327332"/>
            <a:ext cx="2714644" cy="1000132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постоянного заработка</a:t>
            </a:r>
          </a:p>
        </p:txBody>
      </p:sp>
      <p:sp>
        <p:nvSpPr>
          <p:cNvPr id="8" name="Овал 7"/>
          <p:cNvSpPr/>
          <p:nvPr/>
        </p:nvSpPr>
        <p:spPr>
          <a:xfrm>
            <a:off x="6000760" y="1127668"/>
            <a:ext cx="2928958" cy="1214446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алкогольной и наркотической зависимости</a:t>
            </a:r>
          </a:p>
        </p:txBody>
      </p:sp>
      <p:sp>
        <p:nvSpPr>
          <p:cNvPr id="9" name="Овал 8"/>
          <p:cNvSpPr/>
          <p:nvPr/>
        </p:nvSpPr>
        <p:spPr>
          <a:xfrm>
            <a:off x="6238972" y="3802410"/>
            <a:ext cx="2643206" cy="1500198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Нарушение прав и законных интересов соседей</a:t>
            </a:r>
          </a:p>
        </p:txBody>
      </p:sp>
      <p:sp>
        <p:nvSpPr>
          <p:cNvPr id="10" name="Овал 9"/>
          <p:cNvSpPr/>
          <p:nvPr/>
        </p:nvSpPr>
        <p:spPr>
          <a:xfrm>
            <a:off x="2960636" y="4805186"/>
            <a:ext cx="3429024" cy="1500174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Несвоевременная оплата коммунальных услуг</a:t>
            </a:r>
          </a:p>
        </p:txBody>
      </p:sp>
      <p:sp>
        <p:nvSpPr>
          <p:cNvPr id="11" name="Овал 10"/>
          <p:cNvSpPr/>
          <p:nvPr/>
        </p:nvSpPr>
        <p:spPr>
          <a:xfrm>
            <a:off x="187550" y="3812102"/>
            <a:ext cx="2928958" cy="1571636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Отбывание наказания в исправительном учреждении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843808" y="2067926"/>
            <a:ext cx="415576" cy="2051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6" idx="7"/>
          </p:cNvCxnSpPr>
          <p:nvPr/>
        </p:nvCxnSpPr>
        <p:spPr>
          <a:xfrm flipH="1">
            <a:off x="6342120" y="2273064"/>
            <a:ext cx="390120" cy="1088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6496101" y="3812102"/>
            <a:ext cx="113054" cy="2143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0"/>
          </p:cNvCxnSpPr>
          <p:nvPr/>
        </p:nvCxnSpPr>
        <p:spPr>
          <a:xfrm flipV="1">
            <a:off x="4675148" y="4221088"/>
            <a:ext cx="0" cy="5840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545004" y="3717032"/>
            <a:ext cx="154788" cy="2379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6864" cy="1000133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Предоставление жилых помещений детям сиротам,                            которые включены в «Список детей-сирот»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15370" cy="135732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целях исполнения государственных полномочий по обеспечению жилыми помещениями детей-сирот и детей, оставшихся без попечения родителей, а также лиц из их числа, в период с 01.01.2013 года по 01.11.2016 года администрацией МОГО «Инта» обеспечены жилыми помещениями по договорам найма 33 гражданина.</a:t>
            </a:r>
            <a:endParaRPr lang="ru-RU" sz="2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17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924944"/>
            <a:ext cx="3789791" cy="2502693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pic>
        <p:nvPicPr>
          <p:cNvPr id="6" name="Содержимое 17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587" y="3852974"/>
            <a:ext cx="3677300" cy="2587420"/>
          </a:xfrm>
          <a:prstGeom prst="rect">
            <a:avLst/>
          </a:prstGeom>
          <a:solidFill>
            <a:srgbClr val="00B0F0"/>
          </a:solidFill>
          <a:ln w="38100">
            <a:solidFill>
              <a:srgbClr val="0070C0"/>
            </a:solidFill>
          </a:ln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633813" y="2708920"/>
            <a:ext cx="3785074" cy="1714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860032" y="5402689"/>
            <a:ext cx="4176463" cy="10908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2015 год – 15 человек</a:t>
            </a:r>
          </a:p>
          <a:p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За 10 месяцев 2016 года – 10 человек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1586" y="2996952"/>
            <a:ext cx="35423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buClr>
                <a:prstClr val="black">
                  <a:lumMod val="75000"/>
                  <a:lumOff val="25000"/>
                </a:prstClr>
              </a:buClr>
            </a:pPr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2013 год – 3 </a:t>
            </a:r>
            <a:r>
              <a:rPr lang="ru-RU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</a:p>
          <a:p>
            <a:pPr marL="342900" lvl="0" indent="-342900" defTabSz="457200">
              <a:buClr>
                <a:prstClr val="black">
                  <a:lumMod val="75000"/>
                  <a:lumOff val="25000"/>
                </a:prstClr>
              </a:buClr>
            </a:pPr>
            <a:r>
              <a:rPr lang="ru-RU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год – 5 человек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низ 2"/>
          <p:cNvSpPr/>
          <p:nvPr/>
        </p:nvSpPr>
        <p:spPr>
          <a:xfrm>
            <a:off x="2107389" y="1377416"/>
            <a:ext cx="642942" cy="785818"/>
          </a:xfrm>
          <a:prstGeom prst="down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6143636" y="1357298"/>
            <a:ext cx="642942" cy="785818"/>
          </a:xfrm>
          <a:prstGeom prst="down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786" y="500042"/>
            <a:ext cx="7890670" cy="857256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Жилые помещения предоставляются детям-сиротам и детям, оставшимся без попечения родителей, лицам из их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числа,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которые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472" y="2163234"/>
            <a:ext cx="3714776" cy="4214842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 являются нанимателями жилых помещений по договорам социального найма;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Не являются  членами семьи нанимателя жилого помещения по договору социального найма;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 являются собственниками жилых помещений.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44009" y="2143116"/>
            <a:ext cx="3928520" cy="4310220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Являются нанимателями жилых помещений по договорам социального найма;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Являются  членами семьи нанимателя жилого помещения по договору социального найма;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Являются собственниками жилых помещений</a:t>
            </a:r>
          </a:p>
          <a:p>
            <a:pPr algn="just"/>
            <a:r>
              <a:rPr lang="ru-RU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случае, если проживание в ранее занимаемых жилых помещений признается невозможным.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57167"/>
            <a:ext cx="7500990" cy="10715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Обстоятельства, свидетельствующие о невозможности проживания в ранее занимаемых жилых помещениях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278608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Проживание на любом законном основании в таких жилых помещениях лиц: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лишенных родительских прав (при наличии вступившего в законную силу решения суда об отказе в принудительном обмене жилого помещения в соответствии с частью 3 статьи 72 Жилищного Кодекса Российской Федерации);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страдающих тяжелой формой хронических заболеваний в соответствии с указанным в пункте 4 части 1 статьи 51 Жилищного Кодекса Российской Федерации перечнем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17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4357694"/>
            <a:ext cx="3214710" cy="2139243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pic>
        <p:nvPicPr>
          <p:cNvPr id="5" name="Содержимое 17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4357694"/>
            <a:ext cx="3214710" cy="2071702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4857752" y="4286256"/>
            <a:ext cx="3643338" cy="23574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72066" y="4214818"/>
            <a:ext cx="3571900" cy="23574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348880"/>
            <a:ext cx="4320480" cy="244289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Наличие у гражданина тяжелой формы хронического заболевания в соответствии с указанным в пункте 4 части 1 статьи 51 Жилищного кодекса Российской Федерации перечнем.</a:t>
            </a:r>
            <a:endParaRPr lang="ru-RU" sz="2000" dirty="0"/>
          </a:p>
        </p:txBody>
      </p:sp>
      <p:pic>
        <p:nvPicPr>
          <p:cNvPr id="5" name="Содержимое 17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830463"/>
            <a:ext cx="4288557" cy="3614761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00990" cy="10715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Обстоятельства, свидетельствующие о невозможности проживания в ранее занимаемых жилых помещениях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171714"/>
            <a:ext cx="4608512" cy="277524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Жилые помещения непригодны для постоянного проживания или не отвечают установленным для жилых помещений санитарным и техническим правилам и нормам, иным требованиям законодательства Российской Федерации.</a:t>
            </a:r>
            <a:endParaRPr lang="ru-RU" sz="2000" dirty="0"/>
          </a:p>
        </p:txBody>
      </p:sp>
      <p:pic>
        <p:nvPicPr>
          <p:cNvPr id="7" name="Содержимое 17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844824"/>
            <a:ext cx="3643338" cy="3429024"/>
          </a:xfrm>
          <a:prstGeom prst="rect">
            <a:avLst/>
          </a:prstGeom>
          <a:ln w="381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00990" cy="10715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Обстоятельства, свидетельствующие о невозможности проживания в ранее занимаемых жилых помещениях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81936"/>
            <a:ext cx="4824536" cy="29380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Общая площадь жилого помещения, приходящаяся на одно лицо, проживающее в данном жилом помещении, менее учетной нормы площади жилого помещения, в том числе если такое уменьшение произойдет в результате вселения в данное жилое помещение детей-сирот.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5003884"/>
            <a:ext cx="7786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территории МОГО «Инта» установлена учетная норма площади жилого помещения в размере 11 квадратных метров.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46358" y="1988840"/>
            <a:ext cx="2786082" cy="642942"/>
          </a:xfrm>
          <a:prstGeom prst="roundRect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 семьи 4 человека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96136" y="2996952"/>
            <a:ext cx="2714644" cy="642942"/>
          </a:xfrm>
          <a:prstGeom prst="roundRect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общ.-42,1 кв.м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86446" y="3933056"/>
            <a:ext cx="2714644" cy="642942"/>
          </a:xfrm>
          <a:prstGeom prst="roundRect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42,1/4=10,52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57224" y="332656"/>
            <a:ext cx="7500990" cy="10715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Обстоятельства, свидетельствующие о невозможности проживания в ранее занимаемых жилых помещениях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Список детей-сирот и детей, оставшихся без попечения  родителей, лиц из числа детей-сирот и детей, оставшихся без попечения родителей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19" y="1956332"/>
            <a:ext cx="4713389" cy="40159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17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487" y="1929002"/>
            <a:ext cx="3643338" cy="3297548"/>
          </a:xfrm>
          <a:prstGeom prst="rect">
            <a:avLst/>
          </a:prstGeom>
          <a:ln w="5715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56753" y="566124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список могут быть включены лица с 14 до 23 лет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0372" y="2132856"/>
            <a:ext cx="49356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местного самоуправления формирует список детей-сирот и детей, оставшихся без попечения  родителей, лиц из числа детей-сирот и детей, оставшихся без попечения родителей.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12968" cy="78581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Перечень необходимых документов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для включения в список детей-сирот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29222"/>
          </a:xfrm>
        </p:spPr>
        <p:txBody>
          <a:bodyPr>
            <a:normAutofit fontScale="55000" lnSpcReduction="20000"/>
          </a:bodyPr>
          <a:lstStyle/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Паспорт или иной документ гражданина и членов его семьи;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подаче запроса о включении в список законным представителем  - паспорт или иной документ законного представителя и копия документов подтверждающих его полномочия;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Правоустанавливающие документы на жилые помещения, собственниками которых являются граждане и каждые из членов их семей;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отнесение гражданина к категории детей-сирот и детей, оставшихся без попечения родителей, лиц из числа детей-сирот и детей, оставшихся без попечения родителей;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Выписки из домовой книги или справки о регистрации по месту жительства гражданина с указанием совместно зарегистрированных граждан, степени их родства и площади занимаемого жилого помещения;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об устройстве в семью опекуна (попечителя), в приемную семью или в организации для детей-сирот и детей, оставшихся без попечения родителей, всех типов;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установление факта невозможности проживания граждан в ранее занимаемых жилых помещениях (при необходимости).</a:t>
            </a: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75725"/>
            <a:ext cx="8136904" cy="6815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Предоставление жилых помещений детям сиротам, которые включены в список детей-сирот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07361"/>
            <a:ext cx="4392487" cy="428593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17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586" y="1909448"/>
            <a:ext cx="2992890" cy="1930897"/>
          </a:xfrm>
          <a:prstGeom prst="rect">
            <a:avLst/>
          </a:prstGeom>
          <a:ln w="38100">
            <a:solidFill>
              <a:srgbClr val="0070C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5" name="Содержимое 17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2678" y="3789040"/>
            <a:ext cx="3613985" cy="2331604"/>
          </a:xfrm>
          <a:prstGeom prst="rect">
            <a:avLst/>
          </a:prstGeom>
          <a:ln w="38100">
            <a:solidFill>
              <a:srgbClr val="0070C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Содержимое 17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3863" y="4245134"/>
            <a:ext cx="3024336" cy="2294324"/>
          </a:xfrm>
          <a:prstGeom prst="rect">
            <a:avLst/>
          </a:prstGeom>
          <a:ln w="38100">
            <a:solidFill>
              <a:srgbClr val="0070C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79512" y="1844824"/>
            <a:ext cx="53285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Жилые помещения детям-сиротам предоставляются по достижению 18 лет, а также в случае приобретения полной дееспособности до достижения совершеннолетия (вступление в брак, занятие предпринимательской деятельностью, работа по трудовому договору)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2925</TotalTime>
  <Words>753</Words>
  <Application>Microsoft Office PowerPoint</Application>
  <PresentationFormat>Экран (4:3)</PresentationFormat>
  <Paragraphs>67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Обеспечение жилыми помещениями детей-сирот и детей, оставшихся без попечения родителей, лиц из числа детей-сирот и детей, оставшихся без попечения родителей</vt:lpstr>
      <vt:lpstr>Презентация PowerPoint</vt:lpstr>
      <vt:lpstr>Обстоятельства, свидетельствующие о невозможности проживания в ранее занимаемых жилых помещениях</vt:lpstr>
      <vt:lpstr>Обстоятельства, свидетельствующие о невозможности проживания в ранее занимаемых жилых помещениях</vt:lpstr>
      <vt:lpstr>Обстоятельства, свидетельствующие о невозможности проживания в ранее занимаемых жилых помещениях</vt:lpstr>
      <vt:lpstr>Обстоятельства, свидетельствующие о невозможности проживания в ранее занимаемых жилых помещениях</vt:lpstr>
      <vt:lpstr>Список детей-сирот и детей, оставшихся без попечения  родителей, лиц из числа детей-сирот и детей, оставшихся без попечения родителей</vt:lpstr>
      <vt:lpstr>Перечень необходимых документов  для включения в список детей-сирот </vt:lpstr>
      <vt:lpstr>Предоставление жилых помещений детям сиротам, которые включены в список детей-сирот</vt:lpstr>
      <vt:lpstr> Предоставление жилых помещений детям сиротам, которые включены в список детей-сирот</vt:lpstr>
      <vt:lpstr> Предоставление жилых помещений детям сиротам,               которые включены в «Список детей-сирот»</vt:lpstr>
      <vt:lpstr>Обстоятельства, свидетельствующие о необходимости оказания содействия в преодолении трудной жизненной ситуации </vt:lpstr>
      <vt:lpstr> Предоставление жилых помещений детям сиротам,                            которые включены в «Список детей-сирот»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катя</dc:creator>
  <cp:lastModifiedBy>Григорьева Елена Анатольевна</cp:lastModifiedBy>
  <cp:revision>113</cp:revision>
  <cp:lastPrinted>2016-11-16T09:00:07Z</cp:lastPrinted>
  <dcterms:created xsi:type="dcterms:W3CDTF">2013-01-23T19:32:26Z</dcterms:created>
  <dcterms:modified xsi:type="dcterms:W3CDTF">2017-06-27T07:26:06Z</dcterms:modified>
</cp:coreProperties>
</file>