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2" r:id="rId5"/>
    <p:sldId id="295" r:id="rId6"/>
    <p:sldId id="281" r:id="rId7"/>
    <p:sldId id="282" r:id="rId8"/>
    <p:sldId id="286" r:id="rId9"/>
    <p:sldId id="294" r:id="rId10"/>
    <p:sldId id="297" r:id="rId11"/>
    <p:sldId id="289" r:id="rId12"/>
    <p:sldId id="292" r:id="rId13"/>
    <p:sldId id="273" r:id="rId14"/>
    <p:sldId id="290" r:id="rId15"/>
  </p:sldIdLst>
  <p:sldSz cx="9906000" cy="6858000" type="A4"/>
  <p:notesSz cx="9939338" cy="6808788"/>
  <p:defaultTextStyle>
    <a:defPPr>
      <a:defRPr lang="ru-RU"/>
    </a:defPPr>
    <a:lvl1pPr marL="0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2325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4649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06974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09298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11623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13947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16272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18597" algn="l" defTabSz="8046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A89B9D"/>
    <a:srgbClr val="AB5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3" autoAdjust="0"/>
  </p:normalViewPr>
  <p:slideViewPr>
    <p:cSldViewPr snapToGrid="0">
      <p:cViewPr varScale="1">
        <p:scale>
          <a:sx n="84" d="100"/>
          <a:sy n="84" d="100"/>
        </p:scale>
        <p:origin x="-94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84896461477759E-2"/>
          <c:y val="7.268466195690669E-2"/>
          <c:w val="0.88465392695971423"/>
          <c:h val="0.811091216678589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количества ИИС**</c:v>
                </c:pt>
              </c:strCache>
            </c:strRef>
          </c:tx>
          <c:spPr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7232</c:v>
                </c:pt>
                <c:pt idx="1">
                  <c:v>11092</c:v>
                </c:pt>
                <c:pt idx="2">
                  <c:v>14359</c:v>
                </c:pt>
                <c:pt idx="3">
                  <c:v>20855</c:v>
                </c:pt>
                <c:pt idx="4">
                  <c:v>24342</c:v>
                </c:pt>
                <c:pt idx="5">
                  <c:v>30090</c:v>
                </c:pt>
                <c:pt idx="6">
                  <c:v>36530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524288"/>
        <c:axId val="26530176"/>
      </c:barChart>
      <c:catAx>
        <c:axId val="26524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6530176"/>
        <c:crosses val="autoZero"/>
        <c:auto val="1"/>
        <c:lblAlgn val="ctr"/>
        <c:lblOffset val="100"/>
        <c:noMultiLvlLbl val="0"/>
      </c:catAx>
      <c:valAx>
        <c:axId val="26530176"/>
        <c:scaling>
          <c:orientation val="minMax"/>
          <c:max val="40000"/>
        </c:scaling>
        <c:delete val="0"/>
        <c:axPos val="l"/>
        <c:numFmt formatCode="#,##0" sourceLinked="1"/>
        <c:majorTickMark val="out"/>
        <c:minorTickMark val="none"/>
        <c:tickLblPos val="nextTo"/>
        <c:crossAx val="26524288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888" cy="33972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76" y="1"/>
            <a:ext cx="4308474" cy="33972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C3F4F74-E8A3-4613-AA9F-75D2452449A1}" type="datetimeFigureOut">
              <a:rPr lang="ru-RU" smtClean="0"/>
              <a:t>06.07.2016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67476"/>
            <a:ext cx="4306888" cy="33972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76" y="6467476"/>
            <a:ext cx="4308474" cy="33972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7841BF49-A7C6-4284-92C9-8EBFCBE877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44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4307047" cy="3404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995" y="4"/>
            <a:ext cx="4307047" cy="3404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46D7A206-7CFD-44DE-A817-8340C8E66AB6}" type="datetimeFigureOut">
              <a:rPr lang="ru-RU" smtClean="0"/>
              <a:t>06.07.2016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09588"/>
            <a:ext cx="3687762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5" y="3234177"/>
            <a:ext cx="7951470" cy="306395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6467169"/>
            <a:ext cx="4307047" cy="3404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995" y="6467169"/>
            <a:ext cx="4307047" cy="3404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32B8105-B948-4F40-B2ED-AF5A88DCB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8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493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49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3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768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10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051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051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051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B8105-B948-4F40-B2ED-AF5A88DCBDE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105189"/>
            <a:ext cx="9906000" cy="2752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465" tIns="40232" rIns="80465" bIns="40232"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0690" y="5594865"/>
            <a:ext cx="4685269" cy="65902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02325" indent="0" algn="ctr">
              <a:buNone/>
              <a:defRPr sz="1800"/>
            </a:lvl2pPr>
            <a:lvl3pPr marL="804649" indent="0" algn="ctr">
              <a:buNone/>
              <a:defRPr sz="1600"/>
            </a:lvl3pPr>
            <a:lvl4pPr marL="1206974" indent="0" algn="ctr">
              <a:buNone/>
              <a:defRPr sz="1400"/>
            </a:lvl4pPr>
            <a:lvl5pPr marL="1609298" indent="0" algn="ctr">
              <a:buNone/>
              <a:defRPr sz="1400"/>
            </a:lvl5pPr>
            <a:lvl6pPr marL="2011623" indent="0" algn="ctr">
              <a:buNone/>
              <a:defRPr sz="1400"/>
            </a:lvl6pPr>
            <a:lvl7pPr marL="2413947" indent="0" algn="ctr">
              <a:buNone/>
              <a:defRPr sz="1400"/>
            </a:lvl7pPr>
            <a:lvl8pPr marL="2816272" indent="0" algn="ctr">
              <a:buNone/>
              <a:defRPr sz="1400"/>
            </a:lvl8pPr>
            <a:lvl9pPr marL="3218597" indent="0" algn="ctr">
              <a:buNone/>
              <a:defRPr sz="14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30691" y="4118919"/>
            <a:ext cx="4685270" cy="1359244"/>
          </a:xfrm>
        </p:spPr>
        <p:txBody>
          <a:bodyPr anchor="b"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Date Placeholder 26"/>
          <p:cNvSpPr>
            <a:spLocks noGrp="1"/>
          </p:cNvSpPr>
          <p:nvPr>
            <p:ph type="dt" sz="half" idx="2"/>
          </p:nvPr>
        </p:nvSpPr>
        <p:spPr>
          <a:xfrm>
            <a:off x="4957462" y="6315163"/>
            <a:ext cx="23114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446216" y="5594864"/>
            <a:ext cx="4396412" cy="665893"/>
          </a:xfrm>
        </p:spPr>
        <p:txBody>
          <a:bodyPr>
            <a:noAutofit/>
          </a:bodyPr>
          <a:lstStyle>
            <a:lvl1pPr marL="0" indent="0" algn="r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Введите имя автора презентации</a:t>
            </a:r>
            <a:endParaRPr lang="ru-RU" dirty="0"/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0" y="0"/>
            <a:ext cx="9906000" cy="28013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11" descr="alllogo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273" y="0"/>
            <a:ext cx="3645835" cy="169754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4" r="7777"/>
          <a:stretch/>
        </p:blipFill>
        <p:spPr>
          <a:xfrm>
            <a:off x="-1" y="1697548"/>
            <a:ext cx="9906001" cy="288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62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7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7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9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105189"/>
            <a:ext cx="9906000" cy="2752812"/>
          </a:xfrm>
          <a:prstGeom prst="rect">
            <a:avLst/>
          </a:prstGeom>
          <a:solidFill>
            <a:srgbClr val="7777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465" tIns="40232" rIns="80465" bIns="40232" rtlCol="0" anchor="ctr"/>
          <a:lstStyle/>
          <a:p>
            <a:pPr algn="ctr"/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0" y="4942704"/>
            <a:ext cx="4266804" cy="114694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023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04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069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9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116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139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162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185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906000" cy="28013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15" descr="alllogo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273" y="0"/>
            <a:ext cx="3645835" cy="16975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4" r="7777"/>
          <a:stretch/>
        </p:blipFill>
        <p:spPr>
          <a:xfrm>
            <a:off x="-1" y="1699654"/>
            <a:ext cx="9906001" cy="288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4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495071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7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7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71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7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7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4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7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7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9811" y="1208216"/>
            <a:ext cx="5360173" cy="713947"/>
          </a:xfrm>
        </p:spPr>
        <p:txBody>
          <a:bodyPr anchor="t"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58345" y="1208217"/>
            <a:ext cx="3268359" cy="5037267"/>
          </a:xfrm>
        </p:spPr>
        <p:txBody>
          <a:bodyPr/>
          <a:lstStyle>
            <a:lvl1pPr marL="0" indent="0">
              <a:buNone/>
              <a:defRPr sz="2800"/>
            </a:lvl1pPr>
            <a:lvl2pPr marL="402325" indent="0">
              <a:buNone/>
              <a:defRPr sz="2500"/>
            </a:lvl2pPr>
            <a:lvl3pPr marL="804649" indent="0">
              <a:buNone/>
              <a:defRPr sz="2100"/>
            </a:lvl3pPr>
            <a:lvl4pPr marL="1206974" indent="0">
              <a:buNone/>
              <a:defRPr sz="1800"/>
            </a:lvl4pPr>
            <a:lvl5pPr marL="1609298" indent="0">
              <a:buNone/>
              <a:defRPr sz="1800"/>
            </a:lvl5pPr>
            <a:lvl6pPr marL="2011623" indent="0">
              <a:buNone/>
              <a:defRPr sz="1800"/>
            </a:lvl6pPr>
            <a:lvl7pPr marL="2413947" indent="0">
              <a:buNone/>
              <a:defRPr sz="1800"/>
            </a:lvl7pPr>
            <a:lvl8pPr marL="2816272" indent="0">
              <a:buNone/>
              <a:defRPr sz="1800"/>
            </a:lvl8pPr>
            <a:lvl9pPr marL="3218597" indent="0">
              <a:buNone/>
              <a:defRPr sz="18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9811" y="2114379"/>
            <a:ext cx="5360173" cy="4139043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02325" indent="0">
              <a:buNone/>
              <a:defRPr sz="1300"/>
            </a:lvl2pPr>
            <a:lvl3pPr marL="804649" indent="0">
              <a:buNone/>
              <a:defRPr sz="1100"/>
            </a:lvl3pPr>
            <a:lvl4pPr marL="1206974" indent="0">
              <a:buNone/>
              <a:defRPr sz="900"/>
            </a:lvl4pPr>
            <a:lvl5pPr marL="1609298" indent="0">
              <a:buNone/>
              <a:defRPr sz="900"/>
            </a:lvl5pPr>
            <a:lvl6pPr marL="2011623" indent="0">
              <a:buNone/>
              <a:defRPr sz="900"/>
            </a:lvl6pPr>
            <a:lvl7pPr marL="2413947" indent="0">
              <a:buNone/>
              <a:defRPr sz="900"/>
            </a:lvl7pPr>
            <a:lvl8pPr marL="2816272" indent="0">
              <a:buNone/>
              <a:defRPr sz="900"/>
            </a:lvl8pPr>
            <a:lvl9pPr marL="3218597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7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7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57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7" y="851415"/>
            <a:ext cx="8828946" cy="8855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7" y="1736981"/>
            <a:ext cx="8828946" cy="471599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7731" y="399779"/>
            <a:ext cx="39019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67731" y="838028"/>
            <a:ext cx="390439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58170" y="847553"/>
            <a:ext cx="1991239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2636441" y="838028"/>
            <a:ext cx="6873542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660400" y="307975"/>
            <a:ext cx="0" cy="539751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flipV="1">
            <a:off x="2646760" y="307975"/>
            <a:ext cx="0" cy="539751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755848" y="423850"/>
            <a:ext cx="1852216" cy="32316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ru-RU" sz="700" cap="all" baseline="0" dirty="0" smtClean="0"/>
              <a:t>Индивидуальные</a:t>
            </a:r>
            <a:br>
              <a:rPr lang="ru-RU" sz="700" cap="all" baseline="0" dirty="0" smtClean="0"/>
            </a:br>
            <a:r>
              <a:rPr lang="ru-RU" sz="700" cap="all" baseline="0" dirty="0" smtClean="0"/>
              <a:t>инвестиционные</a:t>
            </a:r>
            <a:br>
              <a:rPr lang="ru-RU" sz="700" cap="all" baseline="0" dirty="0" smtClean="0"/>
            </a:br>
            <a:r>
              <a:rPr lang="ru-RU" sz="700" cap="all" baseline="0" dirty="0" smtClean="0"/>
              <a:t>счета</a:t>
            </a:r>
            <a:endParaRPr lang="en-US" sz="700" cap="all" baseline="0" dirty="0"/>
          </a:p>
        </p:txBody>
      </p:sp>
    </p:spTree>
    <p:extLst>
      <p:ext uri="{BB962C8B-B14F-4D97-AF65-F5344CB8AC3E}">
        <p14:creationId xmlns:p14="http://schemas.microsoft.com/office/powerpoint/2010/main" val="124829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04649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0" indent="-78230" algn="l" defTabSz="804649" rtl="0" eaLnBrk="1" latinLnBrk="0" hangingPunct="1">
        <a:lnSpc>
          <a:spcPct val="90000"/>
        </a:lnSpc>
        <a:spcBef>
          <a:spcPts val="88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156460" indent="-78230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236087" indent="-79627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314317" indent="-78230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392546" indent="-78230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212785" indent="-201162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110" indent="-201162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17434" indent="-201162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759" indent="-201162" algn="l" defTabSz="80464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325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49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974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298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23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947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6272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8597" algn="l" defTabSz="80464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0691" y="4763920"/>
            <a:ext cx="4685270" cy="1359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Индивидуальные</a:t>
            </a:r>
            <a:br>
              <a:rPr lang="ru-RU" sz="2400" dirty="0" smtClean="0"/>
            </a:br>
            <a:r>
              <a:rPr lang="ru-RU" sz="2400" dirty="0" smtClean="0"/>
              <a:t>инвестиционные</a:t>
            </a:r>
            <a:br>
              <a:rPr lang="ru-RU" sz="2400" dirty="0" smtClean="0"/>
            </a:br>
            <a:r>
              <a:rPr lang="ru-RU" sz="2400" dirty="0" smtClean="0"/>
              <a:t>счета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6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18223" y="6168999"/>
            <a:ext cx="37110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77800" algn="l"/>
              </a:tabLst>
            </a:pPr>
            <a:r>
              <a:rPr lang="ru-RU" sz="1400" i="1" dirty="0" smtClean="0">
                <a:solidFill>
                  <a:schemeClr val="accent1"/>
                </a:solidFill>
              </a:rPr>
              <a:t>*по данным портала </a:t>
            </a:r>
            <a:r>
              <a:rPr lang="en-US" sz="1400" i="1" dirty="0" smtClean="0">
                <a:solidFill>
                  <a:schemeClr val="accent1"/>
                </a:solidFill>
              </a:rPr>
              <a:t>www.investaccount.ru</a:t>
            </a:r>
            <a:endParaRPr lang="ru-RU" sz="1400" i="1" dirty="0">
              <a:solidFill>
                <a:schemeClr val="accent1"/>
              </a:solidFill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634990445"/>
              </p:ext>
            </p:extLst>
          </p:nvPr>
        </p:nvGraphicFramePr>
        <p:xfrm>
          <a:off x="509904" y="1748783"/>
          <a:ext cx="8816477" cy="354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6" name="Прямая со стрелкой 25"/>
          <p:cNvCxnSpPr/>
          <p:nvPr/>
        </p:nvCxnSpPr>
        <p:spPr>
          <a:xfrm flipV="1">
            <a:off x="1783064" y="1784517"/>
            <a:ext cx="6545790" cy="1692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4515328" y="2407492"/>
            <a:ext cx="1010652" cy="421105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i="1" dirty="0" smtClean="0"/>
              <a:t>+4</a:t>
            </a:r>
            <a:r>
              <a:rPr lang="en-US" i="1" dirty="0" smtClean="0"/>
              <a:t>05 </a:t>
            </a:r>
            <a:r>
              <a:rPr lang="ru-RU" i="1" dirty="0" smtClean="0"/>
              <a:t>%</a:t>
            </a:r>
            <a:endParaRPr lang="ru-RU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746602" y="236765"/>
            <a:ext cx="6778226" cy="58199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/>
              <a:t>Первые результаты: динамика количества ИИС*, зарегистрированных на Московской Бирже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" t="3387" b="-1"/>
          <a:stretch/>
        </p:blipFill>
        <p:spPr bwMode="auto">
          <a:xfrm>
            <a:off x="4007154" y="6257172"/>
            <a:ext cx="3037651" cy="56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53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Graphic spid="15" grpId="0" uiExpand="1">
        <p:bldSub>
          <a:bldChart bld="category"/>
        </p:bldSub>
      </p:bldGraphic>
      <p:bldP spid="27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"/>
          <p:cNvSpPr txBox="1">
            <a:spLocks/>
          </p:cNvSpPr>
          <p:nvPr/>
        </p:nvSpPr>
        <p:spPr>
          <a:xfrm>
            <a:off x="4952999" y="4942703"/>
            <a:ext cx="4810125" cy="177242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804649" rtl="0" eaLnBrk="1" latinLnBrk="0" hangingPunct="1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2325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4649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6974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9298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11623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13947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16272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18597" indent="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/>
              <a:t>Реквизиты структурного подразделения Банка России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020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2828" y="1634285"/>
            <a:ext cx="8974991" cy="1461531"/>
          </a:xfrm>
          <a:prstGeom prst="roundRect">
            <a:avLst>
              <a:gd name="adj" fmla="val 7085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>
            <a:noAutofit/>
          </a:bodyPr>
          <a:lstStyle/>
          <a:p>
            <a:pPr marL="176213" indent="-176213"/>
            <a:r>
              <a:rPr lang="ru-RU" sz="1400" dirty="0" smtClean="0"/>
              <a:t> </a:t>
            </a:r>
            <a:r>
              <a:rPr lang="ru-RU" dirty="0" smtClean="0"/>
              <a:t>«ИИС — счёт…, который предназначен для </a:t>
            </a:r>
            <a:r>
              <a:rPr lang="ru-RU" dirty="0"/>
              <a:t>обособленного учета денежных </a:t>
            </a:r>
            <a:r>
              <a:rPr lang="ru-RU" dirty="0" smtClean="0"/>
              <a:t>средств,</a:t>
            </a:r>
            <a:br>
              <a:rPr lang="ru-RU" dirty="0" smtClean="0"/>
            </a:br>
            <a:r>
              <a:rPr lang="ru-RU" dirty="0" smtClean="0"/>
              <a:t>ценных </a:t>
            </a:r>
            <a:r>
              <a:rPr lang="ru-RU" dirty="0"/>
              <a:t>бумаг клиента </a:t>
            </a:r>
            <a:r>
              <a:rPr lang="ru-RU" dirty="0" smtClean="0"/>
              <a:t>— </a:t>
            </a:r>
            <a:r>
              <a:rPr lang="ru-RU" dirty="0"/>
              <a:t>физического </a:t>
            </a:r>
            <a:r>
              <a:rPr lang="ru-RU" dirty="0" smtClean="0"/>
              <a:t>лица… ИИС открывается и ведётся брокером</a:t>
            </a:r>
            <a:br>
              <a:rPr lang="ru-RU" dirty="0" smtClean="0"/>
            </a:br>
            <a:r>
              <a:rPr lang="ru-RU" dirty="0" smtClean="0"/>
              <a:t>или управляющим на основании отдельного договора…».</a:t>
            </a:r>
          </a:p>
          <a:p>
            <a:pPr marL="176213" indent="-176213" algn="r"/>
            <a:endParaRPr lang="ru-RU" sz="600" i="1" dirty="0" smtClean="0"/>
          </a:p>
          <a:p>
            <a:pPr marL="176213" indent="-176213" algn="r"/>
            <a:endParaRPr lang="ru-RU" sz="1200" i="1" dirty="0" smtClean="0"/>
          </a:p>
          <a:p>
            <a:pPr marL="176213" indent="-176213" algn="r"/>
            <a:r>
              <a:rPr lang="ru-RU" sz="1200" i="1" dirty="0" smtClean="0"/>
              <a:t>Статья 10.2-1 Федерального закона от </a:t>
            </a:r>
            <a:r>
              <a:rPr lang="ru-RU" sz="1200" i="1" dirty="0"/>
              <a:t>22.04.1996 № </a:t>
            </a:r>
            <a:r>
              <a:rPr lang="ru-RU" sz="1200" i="1" dirty="0" smtClean="0"/>
              <a:t>39-ФЗ «О </a:t>
            </a:r>
            <a:r>
              <a:rPr lang="ru-RU" sz="1200" i="1" dirty="0"/>
              <a:t>рынке ценных бумаг»</a:t>
            </a: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502829" y="3303270"/>
            <a:ext cx="8974991" cy="856837"/>
          </a:xfrm>
          <a:prstGeom prst="roundRect">
            <a:avLst>
              <a:gd name="adj" fmla="val 8279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6000" tIns="0" rIns="36000" bIns="0" rtlCol="0" anchor="ctr">
            <a:noAutofit/>
          </a:bodyPr>
          <a:lstStyle>
            <a:defPPr>
              <a:defRPr lang="ru-RU"/>
            </a:defPPr>
            <a:lvl1pPr indent="0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</a:lvl1pPr>
            <a:lvl2pPr marL="156460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2pPr>
            <a:lvl3pPr marL="236087" indent="-79627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3pPr>
            <a:lvl4pPr marL="314317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4pPr>
            <a:lvl5pPr marL="392546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5pPr>
            <a:lvl6pPr marL="2212785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6pPr>
            <a:lvl7pPr marL="2615110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7pPr>
            <a:lvl8pPr marL="3017434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8pPr>
            <a:lvl9pPr marL="3419759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 smtClean="0"/>
              <a:t>Основное преимущество </a:t>
            </a:r>
            <a:r>
              <a:rPr lang="ru-RU" dirty="0"/>
              <a:t>ИИС — </a:t>
            </a:r>
            <a:r>
              <a:rPr lang="ru-RU" dirty="0" smtClean="0"/>
              <a:t>возможность получения </a:t>
            </a:r>
            <a:r>
              <a:rPr lang="ru-RU" dirty="0"/>
              <a:t>налогового вычета </a:t>
            </a:r>
            <a:r>
              <a:rPr lang="ru-RU" dirty="0" smtClean="0"/>
              <a:t>при зачислении </a:t>
            </a:r>
            <a:r>
              <a:rPr lang="ru-RU" dirty="0"/>
              <a:t>на ИИС денежных средств или при получении дохода по операциям, </a:t>
            </a:r>
            <a:r>
              <a:rPr lang="ru-RU" dirty="0" smtClean="0"/>
              <a:t>совершенным</a:t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использованием ИИС</a:t>
            </a:r>
          </a:p>
        </p:txBody>
      </p:sp>
      <p:sp>
        <p:nvSpPr>
          <p:cNvPr id="19" name="Объект 4"/>
          <p:cNvSpPr txBox="1">
            <a:spLocks/>
          </p:cNvSpPr>
          <p:nvPr/>
        </p:nvSpPr>
        <p:spPr>
          <a:xfrm>
            <a:off x="502829" y="4773743"/>
            <a:ext cx="8974991" cy="856837"/>
          </a:xfrm>
          <a:prstGeom prst="roundRect">
            <a:avLst>
              <a:gd name="adj" fmla="val 563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6000" tIns="72000" rIns="36000" bIns="0" rtlCol="0" anchor="t">
            <a:noAutofit/>
          </a:bodyPr>
          <a:lstStyle>
            <a:defPPr>
              <a:defRPr lang="ru-RU"/>
            </a:defPPr>
            <a:lvl1pPr indent="0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</a:lvl1pPr>
            <a:lvl2pPr marL="156460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2pPr>
            <a:lvl3pPr marL="236087" indent="-79627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3pPr>
            <a:lvl4pPr marL="314317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4pPr>
            <a:lvl5pPr marL="392546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5pPr>
            <a:lvl6pPr marL="2212785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6pPr>
            <a:lvl7pPr marL="2615110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7pPr>
            <a:lvl8pPr marL="3017434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8pPr>
            <a:lvl9pPr marL="3419759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9pPr>
          </a:lstStyle>
          <a:p>
            <a:pPr>
              <a:spcBef>
                <a:spcPts val="0"/>
              </a:spcBef>
            </a:pPr>
            <a:r>
              <a:rPr lang="ru-RU" dirty="0" smtClean="0"/>
              <a:t>Налоговый </a:t>
            </a:r>
            <a:r>
              <a:rPr lang="ru-RU" dirty="0"/>
              <a:t>вычет — </a:t>
            </a:r>
            <a:r>
              <a:rPr lang="ru-RU" dirty="0" smtClean="0"/>
              <a:t>это своеобразный «бокал шампанского» (бонус), которым государство приветствует российского инвестора, входящего на финансовый рынок</a:t>
            </a:r>
            <a:br>
              <a:rPr lang="ru-RU" dirty="0" smtClean="0"/>
            </a:br>
            <a:r>
              <a:rPr lang="ru-RU" dirty="0" smtClean="0"/>
              <a:t>через «дверь» в виде индивидуального инвестиционного счета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746602" y="236765"/>
            <a:ext cx="6193292" cy="587828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ru-RU" sz="1800" dirty="0"/>
              <a:t>Индивидуальный инвестиционный счёт (ИИС</a:t>
            </a:r>
            <a:r>
              <a:rPr lang="ru-RU" sz="1800" dirty="0" smtClean="0"/>
              <a:t>) – </a:t>
            </a:r>
            <a:br>
              <a:rPr lang="ru-RU" sz="1800" dirty="0" smtClean="0"/>
            </a:br>
            <a:r>
              <a:rPr lang="ru-RU" sz="1800" dirty="0" smtClean="0"/>
              <a:t>счет с налоговой выгодой</a:t>
            </a:r>
            <a:endParaRPr lang="ru-RU" sz="1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4" t="6883" b="12697"/>
          <a:stretch/>
        </p:blipFill>
        <p:spPr>
          <a:xfrm>
            <a:off x="7427276" y="5153043"/>
            <a:ext cx="1493568" cy="127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9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6602" y="312571"/>
            <a:ext cx="6193292" cy="51202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Особенности ИИС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3</a:t>
            </a:fld>
            <a:endParaRPr lang="ru-RU"/>
          </a:p>
        </p:txBody>
      </p:sp>
      <p:cxnSp>
        <p:nvCxnSpPr>
          <p:cNvPr id="9" name="Прямая соединительная линия 8"/>
          <p:cNvCxnSpPr>
            <a:stCxn id="16" idx="0"/>
            <a:endCxn id="23" idx="4"/>
          </p:cNvCxnSpPr>
          <p:nvPr/>
        </p:nvCxnSpPr>
        <p:spPr bwMode="auto">
          <a:xfrm>
            <a:off x="578388" y="1401130"/>
            <a:ext cx="10" cy="462553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none" w="med" len="med"/>
          </a:ln>
          <a:effectLst/>
        </p:spPr>
      </p:cxnSp>
      <p:sp>
        <p:nvSpPr>
          <p:cNvPr id="16" name="Овал 15"/>
          <p:cNvSpPr>
            <a:spLocks noChangeAspect="1"/>
          </p:cNvSpPr>
          <p:nvPr/>
        </p:nvSpPr>
        <p:spPr>
          <a:xfrm>
            <a:off x="380940" y="1401130"/>
            <a:ext cx="394895" cy="36451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0" rIns="72000" bIns="0" numCol="1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500"/>
              </a:spcBef>
              <a:buFont typeface="Arial" charset="0"/>
            </a:pPr>
            <a:r>
              <a:rPr lang="ru-RU" sz="1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Овал 16"/>
          <p:cNvSpPr>
            <a:spLocks noChangeAspect="1"/>
          </p:cNvSpPr>
          <p:nvPr/>
        </p:nvSpPr>
        <p:spPr>
          <a:xfrm>
            <a:off x="380950" y="3462242"/>
            <a:ext cx="394895" cy="36451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0" rIns="72000" bIns="0" numCol="1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500"/>
              </a:spcBef>
              <a:buFont typeface="Arial" charset="0"/>
            </a:pPr>
            <a:r>
              <a:rPr lang="ru-RU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Овал 17"/>
          <p:cNvSpPr>
            <a:spLocks noChangeAspect="1"/>
          </p:cNvSpPr>
          <p:nvPr/>
        </p:nvSpPr>
        <p:spPr>
          <a:xfrm>
            <a:off x="380944" y="4492650"/>
            <a:ext cx="394895" cy="36451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0" rIns="72000" bIns="0" numCol="1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500"/>
              </a:spcBef>
              <a:buFont typeface="Arial" charset="0"/>
            </a:pPr>
            <a:r>
              <a:rPr lang="ru-RU" sz="1400" dirty="0" smtClean="0">
                <a:solidFill>
                  <a:schemeClr val="tx1"/>
                </a:solidFill>
              </a:rPr>
              <a:t>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71550" y="3270165"/>
            <a:ext cx="8482691" cy="814411"/>
          </a:xfrm>
          <a:prstGeom prst="roundRect">
            <a:avLst>
              <a:gd name="adj" fmla="val 10598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0" rIns="72000" bIns="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Вносить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ИИС можно только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рубли, максимальный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взнос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400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000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рублей в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71550" y="5470070"/>
            <a:ext cx="8482691" cy="814411"/>
          </a:xfrm>
          <a:prstGeom prst="roundRect">
            <a:avLst>
              <a:gd name="adj" fmla="val 12621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0" rIns="72000" bIns="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Частичный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полный вывод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 (в т. ч. полученной прибыли) до истечения</a:t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3-х лет с даты открытия ИИС означает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досрочное расторжение договора на ведение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ИИС и лишает инвестора права на получение налоговых вычетов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71550" y="4300574"/>
            <a:ext cx="8482691" cy="814411"/>
          </a:xfrm>
          <a:prstGeom prst="roundRect">
            <a:avLst>
              <a:gd name="adj" fmla="val 9586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0" rIns="72000" bIns="0" rtlCol="0" anchor="ctr"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Инвестор может переводить ИИС между разными профучастниками и менять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вид счета (брокерский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доверительное управление) без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прерывания срока действия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счета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вал 30"/>
          <p:cNvSpPr>
            <a:spLocks noChangeAspect="1"/>
          </p:cNvSpPr>
          <p:nvPr/>
        </p:nvSpPr>
        <p:spPr>
          <a:xfrm>
            <a:off x="380950" y="2415638"/>
            <a:ext cx="394895" cy="36451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0" rIns="72000" bIns="0" numCol="1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500"/>
              </a:spcBef>
              <a:buFont typeface="Arial" charset="0"/>
            </a:pPr>
            <a:r>
              <a:rPr lang="ru-RU" sz="1400" dirty="0" smtClean="0">
                <a:solidFill>
                  <a:schemeClr val="tx1"/>
                </a:solidFill>
              </a:rPr>
              <a:t>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71550" y="1209054"/>
            <a:ext cx="8482691" cy="814411"/>
          </a:xfrm>
          <a:prstGeom prst="roundRect">
            <a:avLst>
              <a:gd name="adj" fmla="val 1160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0" rIns="72000" bIns="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Открыть ИИС может ф</a:t>
            </a:r>
            <a:r>
              <a:rPr lang="ru-RU" dirty="0" smtClean="0">
                <a:solidFill>
                  <a:schemeClr val="tx1"/>
                </a:solidFill>
              </a:rPr>
              <a:t>изическое лицо, являющееся </a:t>
            </a:r>
            <a:r>
              <a:rPr lang="ru-RU" dirty="0">
                <a:solidFill>
                  <a:schemeClr val="tx1"/>
                </a:solidFill>
              </a:rPr>
              <a:t>налоговым резидентом </a:t>
            </a:r>
            <a:r>
              <a:rPr lang="ru-RU" dirty="0" smtClean="0">
                <a:solidFill>
                  <a:schemeClr val="tx1"/>
                </a:solidFill>
              </a:rPr>
              <a:t>РФ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 22"/>
          <p:cNvSpPr>
            <a:spLocks noChangeAspect="1"/>
          </p:cNvSpPr>
          <p:nvPr/>
        </p:nvSpPr>
        <p:spPr>
          <a:xfrm>
            <a:off x="380950" y="5662146"/>
            <a:ext cx="394895" cy="36451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0" rIns="72000" bIns="0" numCol="1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500"/>
              </a:spcBef>
              <a:buFont typeface="Arial" charset="0"/>
            </a:pPr>
            <a:r>
              <a:rPr lang="ru-RU" sz="1400" dirty="0" smtClean="0">
                <a:solidFill>
                  <a:schemeClr val="tx1"/>
                </a:solidFill>
              </a:rPr>
              <a:t>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971550" y="2223562"/>
            <a:ext cx="8482691" cy="814411"/>
          </a:xfrm>
          <a:prstGeom prst="roundRect">
            <a:avLst>
              <a:gd name="adj" fmla="val 10598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0" rIns="72000" bIns="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 вправе иметь только один договор на ведение ИИС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3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7" grpId="0" animBg="1"/>
      <p:bldP spid="18" grpId="0" animBg="1"/>
      <p:bldP spid="25" grpId="0" animBg="1"/>
      <p:bldP spid="26" grpId="0" animBg="1"/>
      <p:bldP spid="29" grpId="0" animBg="1"/>
      <p:bldP spid="31" grpId="0" animBg="1"/>
      <p:bldP spid="32" grpId="0" animBg="1"/>
      <p:bldP spid="2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0808" y="3501647"/>
            <a:ext cx="4348163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Важно!</a:t>
            </a:r>
            <a:r>
              <a:rPr lang="ru-RU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ru-RU" dirty="0">
                <a:solidFill>
                  <a:schemeClr val="tx2">
                    <a:lumMod val="65000"/>
                    <a:lumOff val="35000"/>
                  </a:schemeClr>
                </a:solidFill>
              </a:rPr>
              <a:t>Размер полученного из бюджета возврата налога не может превышать суммы уплаченного вами </a:t>
            </a:r>
            <a:r>
              <a:rPr lang="ru-RU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НДФЛ</a:t>
            </a:r>
            <a:endParaRPr lang="ru-RU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32618" y="1765502"/>
            <a:ext cx="4313462" cy="1654379"/>
          </a:xfrm>
          <a:prstGeom prst="rect">
            <a:avLst/>
          </a:prstGeom>
          <a:solidFill>
            <a:srgbClr val="ECECE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88000" rIns="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 налогу на доход, полученный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операций со средствами ИИС </a:t>
            </a:r>
            <a:r>
              <a:rPr lang="ru-RU" dirty="0" smtClean="0">
                <a:solidFill>
                  <a:schemeClr val="tx1"/>
                </a:solidFill>
              </a:rPr>
              <a:t>— сумма дохода на момент закрытия </a:t>
            </a:r>
            <a:r>
              <a:rPr lang="ru-RU" dirty="0">
                <a:solidFill>
                  <a:schemeClr val="tx1"/>
                </a:solidFill>
              </a:rPr>
              <a:t>счета </a:t>
            </a:r>
            <a:r>
              <a:rPr lang="ru-RU" dirty="0" smtClean="0">
                <a:solidFill>
                  <a:schemeClr val="tx1"/>
                </a:solidFill>
              </a:rPr>
              <a:t>освобождается от </a:t>
            </a:r>
            <a:r>
              <a:rPr lang="ru-RU" dirty="0">
                <a:solidFill>
                  <a:schemeClr val="tx1"/>
                </a:solidFill>
              </a:rPr>
              <a:t>подоходного налога (</a:t>
            </a:r>
            <a:r>
              <a:rPr lang="ru-RU" dirty="0" smtClean="0">
                <a:solidFill>
                  <a:schemeClr val="tx1"/>
                </a:solidFill>
              </a:rPr>
              <a:t>13 %)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157" y="1765502"/>
            <a:ext cx="4313464" cy="1659236"/>
          </a:xfrm>
          <a:prstGeom prst="rect">
            <a:avLst/>
          </a:prstGeom>
          <a:solidFill>
            <a:srgbClr val="ECECE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algn="ctr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По налогу на доходы физических </a:t>
            </a:r>
            <a:r>
              <a:rPr lang="ru-RU" dirty="0" smtClean="0">
                <a:solidFill>
                  <a:schemeClr val="tx1"/>
                </a:solidFill>
              </a:rPr>
              <a:t>лиц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(13 %) — ежегодно </a:t>
            </a:r>
            <a:r>
              <a:rPr lang="ru-RU" dirty="0">
                <a:solidFill>
                  <a:schemeClr val="tx1"/>
                </a:solidFill>
              </a:rPr>
              <a:t>налогооблагаемая база </a:t>
            </a:r>
            <a:r>
              <a:rPr lang="ru-RU" dirty="0" smtClean="0">
                <a:solidFill>
                  <a:schemeClr val="tx1"/>
                </a:solidFill>
              </a:rPr>
              <a:t>будет уменьшена </a:t>
            </a:r>
            <a:r>
              <a:rPr lang="ru-RU" dirty="0">
                <a:solidFill>
                  <a:schemeClr val="tx1"/>
                </a:solidFill>
              </a:rPr>
              <a:t>на сумму, которую </a:t>
            </a:r>
            <a:r>
              <a:rPr lang="ru-RU" dirty="0" smtClean="0">
                <a:solidFill>
                  <a:schemeClr val="tx1"/>
                </a:solidFill>
              </a:rPr>
              <a:t>вы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течение года внесли на свой </a:t>
            </a:r>
            <a:r>
              <a:rPr lang="ru-RU" dirty="0" smtClean="0">
                <a:solidFill>
                  <a:schemeClr val="tx1"/>
                </a:solidFill>
              </a:rPr>
              <a:t>ИИС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 flipH="1">
            <a:off x="470808" y="1159580"/>
            <a:ext cx="3464378" cy="869334"/>
          </a:xfrm>
          <a:prstGeom prst="round2DiagRect">
            <a:avLst>
              <a:gd name="adj1" fmla="val 29815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800" b="1" dirty="0"/>
              <a:t>Первый тип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(</a:t>
            </a:r>
            <a:r>
              <a:rPr lang="ru-RU" sz="1800" b="1" dirty="0"/>
              <a:t>вычет на </a:t>
            </a:r>
            <a:r>
              <a:rPr lang="ru-RU" sz="1800" b="1" dirty="0" smtClean="0"/>
              <a:t>взносы</a:t>
            </a:r>
            <a:r>
              <a:rPr lang="ru-RU" sz="1800" b="1" dirty="0" smtClean="0">
                <a:solidFill>
                  <a:schemeClr val="bg1"/>
                </a:solidFill>
              </a:rPr>
              <a:t>)</a:t>
            </a:r>
            <a:endParaRPr lang="ru-RU" sz="1800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989868" y="1159580"/>
            <a:ext cx="3464378" cy="862441"/>
          </a:xfrm>
          <a:prstGeom prst="round2DiagRect">
            <a:avLst>
              <a:gd name="adj1" fmla="val 31067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Второй тип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(</a:t>
            </a:r>
            <a:r>
              <a:rPr lang="ru-RU" sz="1800" b="1" dirty="0"/>
              <a:t>вычет на доход)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746602" y="312571"/>
            <a:ext cx="6193292" cy="5120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Типы инвестиционных налоговых вычетов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132618" y="5116087"/>
            <a:ext cx="4313464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 anchorCtr="1">
            <a:noAutofit/>
          </a:bodyPr>
          <a:lstStyle/>
          <a:p>
            <a:pPr algn="ctr"/>
            <a:r>
              <a:rPr lang="ru-RU" dirty="0" smtClean="0"/>
              <a:t>финансовый </a:t>
            </a:r>
            <a:r>
              <a:rPr lang="ru-RU" dirty="0"/>
              <a:t>результат будет обложен подоходным налогом как по обычному брокерскому </a:t>
            </a:r>
            <a:r>
              <a:rPr lang="ru-RU" dirty="0" smtClean="0"/>
              <a:t>счету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0809" y="5116087"/>
            <a:ext cx="4313462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 anchorCtr="1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dirty="0"/>
              <a:t>полученные вычеты необходимо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вернуть </a:t>
            </a:r>
            <a:r>
              <a:rPr lang="ru-RU" dirty="0"/>
              <a:t>государству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0808" y="4748694"/>
            <a:ext cx="8975274" cy="3673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В случае досрочного расторжения договора на ведение ИИС</a:t>
            </a:r>
            <a:endParaRPr lang="ru-R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1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5" grpId="0" animBg="1"/>
      <p:bldP spid="4" grpId="0" animBg="1"/>
      <p:bldP spid="11" grpId="0" animBg="1"/>
      <p:bldP spid="14" grpId="0"/>
      <p:bldP spid="15" grpId="0" animBg="1"/>
      <p:bldP spid="7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Скругленный прямоугольник 97"/>
          <p:cNvSpPr/>
          <p:nvPr/>
        </p:nvSpPr>
        <p:spPr>
          <a:xfrm>
            <a:off x="1475755" y="4860809"/>
            <a:ext cx="2573649" cy="271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1475755" y="3806248"/>
            <a:ext cx="2573649" cy="271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1475755" y="2764777"/>
            <a:ext cx="2573649" cy="271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49" name="Скругленный прямоугольник 348"/>
          <p:cNvSpPr/>
          <p:nvPr/>
        </p:nvSpPr>
        <p:spPr>
          <a:xfrm>
            <a:off x="6793007" y="2363590"/>
            <a:ext cx="872783" cy="2547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0" name="Скругленный прямоугольник 349"/>
          <p:cNvSpPr/>
          <p:nvPr/>
        </p:nvSpPr>
        <p:spPr>
          <a:xfrm>
            <a:off x="2326188" y="2363590"/>
            <a:ext cx="872783" cy="2547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502" y="4666344"/>
            <a:ext cx="8542366" cy="1285817"/>
          </a:xfrm>
          <a:prstGeom prst="roundRect">
            <a:avLst>
              <a:gd name="adj" fmla="val 6717"/>
            </a:avLst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4-й год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1502" y="3655082"/>
            <a:ext cx="8542366" cy="936000"/>
          </a:xfrm>
          <a:prstGeom prst="roundRect">
            <a:avLst>
              <a:gd name="adj" fmla="val 6717"/>
            </a:avLst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3-й 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502" y="2618335"/>
            <a:ext cx="8542366" cy="967759"/>
          </a:xfrm>
          <a:prstGeom prst="roundRect">
            <a:avLst>
              <a:gd name="adj" fmla="val 6717"/>
            </a:avLst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2-й 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1502" y="1159934"/>
            <a:ext cx="8542366" cy="1390651"/>
          </a:xfrm>
          <a:prstGeom prst="roundRect">
            <a:avLst>
              <a:gd name="adj" fmla="val 6717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1-й год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4324" y="1190093"/>
            <a:ext cx="2826312" cy="398058"/>
          </a:xfrm>
          <a:prstGeom prst="round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Заключение договора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 ведение </a:t>
            </a:r>
            <a:r>
              <a:rPr lang="ru-RU" sz="1400" dirty="0">
                <a:solidFill>
                  <a:schemeClr val="tx1"/>
                </a:solidFill>
              </a:rPr>
              <a:t>ИИС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4324" y="1723501"/>
            <a:ext cx="2826314" cy="252000"/>
          </a:xfrm>
          <a:prstGeom prst="round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Зачисление средств</a:t>
            </a: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3675661" y="5363054"/>
            <a:ext cx="2623636" cy="388486"/>
          </a:xfrm>
          <a:prstGeom prst="snip2Diag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0" tIns="0" rIns="0" bIns="0" numCol="1" spcCol="127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Принятие решения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о дальнейшем владении ИИС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Блок-схема: подготовка 26"/>
          <p:cNvSpPr/>
          <p:nvPr/>
        </p:nvSpPr>
        <p:spPr>
          <a:xfrm>
            <a:off x="6513321" y="5054321"/>
            <a:ext cx="909658" cy="252000"/>
          </a:xfrm>
          <a:prstGeom prst="flowChartPreparation">
            <a:avLst/>
          </a:prstGeom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bg1"/>
                </a:solidFill>
              </a:rPr>
              <a:t>Вычет</a:t>
            </a:r>
          </a:p>
        </p:txBody>
      </p:sp>
      <p:cxnSp>
        <p:nvCxnSpPr>
          <p:cNvPr id="28" name="Прямая соединительная линия 27"/>
          <p:cNvCxnSpPr>
            <a:stCxn id="9" idx="2"/>
            <a:endCxn id="10" idx="0"/>
          </p:cNvCxnSpPr>
          <p:nvPr/>
        </p:nvCxnSpPr>
        <p:spPr bwMode="auto">
          <a:xfrm>
            <a:off x="4987480" y="1588151"/>
            <a:ext cx="1" cy="13535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grpSp>
        <p:nvGrpSpPr>
          <p:cNvPr id="16" name="Группа 15"/>
          <p:cNvGrpSpPr/>
          <p:nvPr/>
        </p:nvGrpSpPr>
        <p:grpSpPr>
          <a:xfrm>
            <a:off x="701237" y="6277659"/>
            <a:ext cx="8492631" cy="225434"/>
            <a:chOff x="701236" y="6575049"/>
            <a:chExt cx="8492631" cy="225434"/>
          </a:xfrm>
          <a:effectLst/>
        </p:grpSpPr>
        <p:sp>
          <p:nvSpPr>
            <p:cNvPr id="49" name="Блок-схема: подготовка 48"/>
            <p:cNvSpPr/>
            <p:nvPr/>
          </p:nvSpPr>
          <p:spPr>
            <a:xfrm>
              <a:off x="701236" y="6602255"/>
              <a:ext cx="610046" cy="198228"/>
            </a:xfrm>
            <a:prstGeom prst="flowChartPreparation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</a:pP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439474" y="6575049"/>
              <a:ext cx="775439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400" dirty="0" smtClean="0"/>
                <a:t>— вычет второго типа (вычет на доход)</a:t>
              </a:r>
              <a:endParaRPr lang="ru-RU" sz="1400" dirty="0"/>
            </a:p>
          </p:txBody>
        </p:sp>
      </p:grpSp>
      <p:sp>
        <p:nvSpPr>
          <p:cNvPr id="58" name="Скругленный прямоугольник 57"/>
          <p:cNvSpPr/>
          <p:nvPr/>
        </p:nvSpPr>
        <p:spPr>
          <a:xfrm>
            <a:off x="6039552" y="3232863"/>
            <a:ext cx="1857196" cy="254746"/>
          </a:xfrm>
          <a:prstGeom prst="roundRect">
            <a:avLst/>
          </a:prstGeom>
          <a:ln w="22225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Зачисление </a:t>
            </a:r>
            <a:r>
              <a:rPr lang="ru-RU" sz="1400" dirty="0" smtClean="0">
                <a:solidFill>
                  <a:schemeClr val="tx1"/>
                </a:solidFill>
              </a:rPr>
              <a:t>средств</a:t>
            </a:r>
            <a:r>
              <a:rPr lang="en-US" sz="1400" dirty="0" smtClean="0">
                <a:solidFill>
                  <a:schemeClr val="tx1"/>
                </a:solidFill>
              </a:rPr>
              <a:t>*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2" name="Прямоугольник с двумя скругленными противолежащими углами 171"/>
          <p:cNvSpPr/>
          <p:nvPr/>
        </p:nvSpPr>
        <p:spPr>
          <a:xfrm>
            <a:off x="6039552" y="2766524"/>
            <a:ext cx="1857196" cy="270000"/>
          </a:xfrm>
          <a:prstGeom prst="round2Diag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0" rIns="18000" bIns="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Доход от операций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11" name="Прямоугольник с двумя скругленными противолежащими углами 210"/>
          <p:cNvSpPr/>
          <p:nvPr/>
        </p:nvSpPr>
        <p:spPr>
          <a:xfrm>
            <a:off x="6039552" y="4725809"/>
            <a:ext cx="1857196" cy="270000"/>
          </a:xfrm>
          <a:prstGeom prst="round2Diag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0" rIns="18000" bIns="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Доход от операций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1" name="Прямоугольник с двумя скругленными противолежащими углами 270"/>
          <p:cNvSpPr/>
          <p:nvPr/>
        </p:nvSpPr>
        <p:spPr>
          <a:xfrm>
            <a:off x="6039552" y="3837550"/>
            <a:ext cx="1857196" cy="270000"/>
          </a:xfrm>
          <a:prstGeom prst="round2Diag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0" rIns="18000" bIns="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Доход от операций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79" name="Прямая соединительная линия 278"/>
          <p:cNvCxnSpPr>
            <a:stCxn id="172" idx="1"/>
            <a:endCxn id="58" idx="0"/>
          </p:cNvCxnSpPr>
          <p:nvPr/>
        </p:nvCxnSpPr>
        <p:spPr bwMode="auto">
          <a:xfrm>
            <a:off x="6968150" y="3036524"/>
            <a:ext cx="0" cy="196339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82" name="Прямая соединительная линия 281"/>
          <p:cNvCxnSpPr>
            <a:stCxn id="100" idx="2"/>
            <a:endCxn id="101" idx="0"/>
          </p:cNvCxnSpPr>
          <p:nvPr/>
        </p:nvCxnSpPr>
        <p:spPr bwMode="auto">
          <a:xfrm flipH="1">
            <a:off x="2762579" y="3036524"/>
            <a:ext cx="1" cy="196339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85" name="Прямая соединительная линия 284"/>
          <p:cNvCxnSpPr>
            <a:stCxn id="58" idx="2"/>
            <a:endCxn id="271" idx="3"/>
          </p:cNvCxnSpPr>
          <p:nvPr/>
        </p:nvCxnSpPr>
        <p:spPr bwMode="auto">
          <a:xfrm>
            <a:off x="6968150" y="3487609"/>
            <a:ext cx="0" cy="349941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88" name="Прямая соединительная линия 287"/>
          <p:cNvCxnSpPr>
            <a:stCxn id="101" idx="2"/>
            <a:endCxn id="99" idx="0"/>
          </p:cNvCxnSpPr>
          <p:nvPr/>
        </p:nvCxnSpPr>
        <p:spPr bwMode="auto">
          <a:xfrm>
            <a:off x="2762579" y="3487609"/>
            <a:ext cx="1" cy="318639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91" name="Прямая соединительная линия 290"/>
          <p:cNvCxnSpPr>
            <a:stCxn id="99" idx="2"/>
            <a:endCxn id="92" idx="0"/>
          </p:cNvCxnSpPr>
          <p:nvPr/>
        </p:nvCxnSpPr>
        <p:spPr bwMode="auto">
          <a:xfrm flipH="1">
            <a:off x="2762579" y="4077995"/>
            <a:ext cx="1" cy="195465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92" name="Прямая соединительная линия 291"/>
          <p:cNvCxnSpPr>
            <a:stCxn id="271" idx="1"/>
            <a:endCxn id="106" idx="0"/>
          </p:cNvCxnSpPr>
          <p:nvPr/>
        </p:nvCxnSpPr>
        <p:spPr bwMode="auto">
          <a:xfrm>
            <a:off x="6968150" y="4107550"/>
            <a:ext cx="0" cy="16591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299" name="Прямая соединительная линия 298"/>
          <p:cNvCxnSpPr>
            <a:stCxn id="106" idx="2"/>
            <a:endCxn id="211" idx="3"/>
          </p:cNvCxnSpPr>
          <p:nvPr/>
        </p:nvCxnSpPr>
        <p:spPr bwMode="auto">
          <a:xfrm>
            <a:off x="6968150" y="4528206"/>
            <a:ext cx="0" cy="197603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302" name="Прямая соединительная линия 301"/>
          <p:cNvCxnSpPr>
            <a:stCxn id="92" idx="2"/>
            <a:endCxn id="98" idx="0"/>
          </p:cNvCxnSpPr>
          <p:nvPr/>
        </p:nvCxnSpPr>
        <p:spPr bwMode="auto">
          <a:xfrm>
            <a:off x="2762579" y="4528206"/>
            <a:ext cx="1" cy="332603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305" name="Прямая соединительная линия 304"/>
          <p:cNvCxnSpPr>
            <a:stCxn id="98" idx="2"/>
            <a:endCxn id="12" idx="2"/>
          </p:cNvCxnSpPr>
          <p:nvPr/>
        </p:nvCxnSpPr>
        <p:spPr bwMode="auto">
          <a:xfrm rot="16200000" flipH="1">
            <a:off x="3006750" y="4888385"/>
            <a:ext cx="424741" cy="913081"/>
          </a:xfrm>
          <a:prstGeom prst="bentConnector2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309" name="Прямая соединительная линия 304"/>
          <p:cNvCxnSpPr>
            <a:stCxn id="27" idx="2"/>
            <a:endCxn id="12" idx="0"/>
          </p:cNvCxnSpPr>
          <p:nvPr/>
        </p:nvCxnSpPr>
        <p:spPr bwMode="auto">
          <a:xfrm rot="5400000">
            <a:off x="6508236" y="5097383"/>
            <a:ext cx="250976" cy="668853"/>
          </a:xfrm>
          <a:prstGeom prst="bentConnector2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grpSp>
        <p:nvGrpSpPr>
          <p:cNvPr id="11" name="Группа 10"/>
          <p:cNvGrpSpPr/>
          <p:nvPr/>
        </p:nvGrpSpPr>
        <p:grpSpPr>
          <a:xfrm>
            <a:off x="701237" y="6018837"/>
            <a:ext cx="8492632" cy="233333"/>
            <a:chOff x="701236" y="6316227"/>
            <a:chExt cx="8492632" cy="233333"/>
          </a:xfrm>
          <a:effectLst/>
        </p:grpSpPr>
        <p:sp>
          <p:nvSpPr>
            <p:cNvPr id="48" name="Блок-схема: знак завершения 47"/>
            <p:cNvSpPr/>
            <p:nvPr/>
          </p:nvSpPr>
          <p:spPr>
            <a:xfrm>
              <a:off x="701236" y="6347834"/>
              <a:ext cx="610046" cy="201726"/>
            </a:xfrm>
            <a:prstGeom prst="flowChartTerminator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</a:pP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1439474" y="6316227"/>
              <a:ext cx="775439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400" dirty="0" smtClean="0"/>
                <a:t>— вычет первого </a:t>
              </a:r>
              <a:r>
                <a:rPr lang="ru-RU" sz="1400" dirty="0"/>
                <a:t>типа (вычет на взнос)</a:t>
              </a:r>
            </a:p>
          </p:txBody>
        </p:sp>
      </p:grpSp>
      <p:cxnSp>
        <p:nvCxnSpPr>
          <p:cNvPr id="353" name="Прямая соединительная линия 352"/>
          <p:cNvCxnSpPr>
            <a:stCxn id="10" idx="2"/>
            <a:endCxn id="100" idx="0"/>
          </p:cNvCxnSpPr>
          <p:nvPr/>
        </p:nvCxnSpPr>
        <p:spPr bwMode="auto">
          <a:xfrm flipH="1">
            <a:off x="2762580" y="1975501"/>
            <a:ext cx="2224901" cy="789276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356" name="Прямая соединительная линия 355"/>
          <p:cNvCxnSpPr>
            <a:stCxn id="10" idx="2"/>
            <a:endCxn id="172" idx="3"/>
          </p:cNvCxnSpPr>
          <p:nvPr/>
        </p:nvCxnSpPr>
        <p:spPr bwMode="auto">
          <a:xfrm>
            <a:off x="4987481" y="1975501"/>
            <a:ext cx="1980669" cy="791023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367" name="Соединительная линия уступом 366"/>
          <p:cNvCxnSpPr>
            <a:stCxn id="12" idx="1"/>
            <a:endCxn id="10" idx="1"/>
          </p:cNvCxnSpPr>
          <p:nvPr/>
        </p:nvCxnSpPr>
        <p:spPr>
          <a:xfrm rot="5400000" flipH="1">
            <a:off x="2329882" y="3093944"/>
            <a:ext cx="3902039" cy="1413155"/>
          </a:xfrm>
          <a:prstGeom prst="bentConnector4">
            <a:avLst>
              <a:gd name="adj1" fmla="val -3173"/>
              <a:gd name="adj2" fmla="val 284683"/>
            </a:avLst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lg"/>
          </a:ln>
          <a:effectLst/>
        </p:spPr>
      </p:cxnSp>
      <p:sp>
        <p:nvSpPr>
          <p:cNvPr id="92" name="Скругленный прямоугольник 91"/>
          <p:cNvSpPr/>
          <p:nvPr/>
        </p:nvSpPr>
        <p:spPr>
          <a:xfrm>
            <a:off x="1495452" y="4273460"/>
            <a:ext cx="2534254" cy="254746"/>
          </a:xfrm>
          <a:prstGeom prst="round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Зачисление средств</a:t>
            </a: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6039552" y="4273460"/>
            <a:ext cx="1857196" cy="254746"/>
          </a:xfrm>
          <a:prstGeom prst="roundRect">
            <a:avLst/>
          </a:prstGeom>
          <a:ln w="22225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Зачисление </a:t>
            </a:r>
            <a:r>
              <a:rPr lang="ru-RU" sz="1400" dirty="0" smtClean="0">
                <a:solidFill>
                  <a:schemeClr val="tx1"/>
                </a:solidFill>
              </a:rPr>
              <a:t>средств</a:t>
            </a:r>
            <a:r>
              <a:rPr lang="en-US" sz="1400" dirty="0" smtClean="0">
                <a:solidFill>
                  <a:schemeClr val="tx1"/>
                </a:solidFill>
              </a:rPr>
              <a:t>*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48" name="Скругленный прямоугольник 347"/>
          <p:cNvSpPr/>
          <p:nvPr/>
        </p:nvSpPr>
        <p:spPr>
          <a:xfrm>
            <a:off x="4461114" y="2277533"/>
            <a:ext cx="1052733" cy="2718276"/>
          </a:xfrm>
          <a:prstGeom prst="roundRect">
            <a:avLst>
              <a:gd name="adj" fmla="val 18727"/>
            </a:avLst>
          </a:prstGeom>
          <a:solidFill>
            <a:schemeClr val="bg1"/>
          </a:solidFill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Выбор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типа налогового вычета</a:t>
            </a:r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459713" y="2766524"/>
            <a:ext cx="2573649" cy="270000"/>
            <a:chOff x="628614" y="3063914"/>
            <a:chExt cx="2573649" cy="270000"/>
          </a:xfrm>
        </p:grpSpPr>
        <p:sp>
          <p:nvSpPr>
            <p:cNvPr id="15" name="Блок-схема: знак завершения 14"/>
            <p:cNvSpPr/>
            <p:nvPr/>
          </p:nvSpPr>
          <p:spPr>
            <a:xfrm>
              <a:off x="628614" y="3072914"/>
              <a:ext cx="715108" cy="252000"/>
            </a:xfrm>
            <a:prstGeom prst="flowChartTerminator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>
                  <a:solidFill>
                    <a:schemeClr val="bg1"/>
                  </a:solidFill>
                </a:rPr>
                <a:t>Вычет</a:t>
              </a:r>
            </a:p>
          </p:txBody>
        </p:sp>
        <p:sp>
          <p:nvSpPr>
            <p:cNvPr id="122" name="Прямоугольник с двумя скругленными противолежащими углами 121"/>
            <p:cNvSpPr/>
            <p:nvPr/>
          </p:nvSpPr>
          <p:spPr>
            <a:xfrm>
              <a:off x="1432358" y="3063914"/>
              <a:ext cx="1769905" cy="270000"/>
            </a:xfrm>
            <a:prstGeom prst="round2DiagRect">
              <a:avLst/>
            </a:prstGeom>
            <a:ln w="1905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ot="0" spcFirstLastPara="0" vertOverflow="overflow" horzOverflow="overflow" vert="horz" wrap="square" lIns="0" tIns="0" rIns="0" bIns="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"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 smtClean="0">
                  <a:solidFill>
                    <a:schemeClr val="tx1"/>
                  </a:solidFill>
                </a:rPr>
                <a:t>Доход от операций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78237" y="6126559"/>
            <a:ext cx="4188278" cy="3665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90000"/>
              </a:lnSpc>
              <a:tabLst>
                <a:tab pos="177800" algn="l"/>
              </a:tabLst>
            </a:pPr>
            <a:r>
              <a:rPr lang="en-US" sz="1400" cap="none" baseline="0" dirty="0" smtClean="0">
                <a:solidFill>
                  <a:schemeClr val="tx2"/>
                </a:solidFill>
              </a:rPr>
              <a:t>*)</a:t>
            </a:r>
            <a:r>
              <a:rPr lang="ru-RU" sz="1400" cap="none" baseline="0" dirty="0" smtClean="0">
                <a:solidFill>
                  <a:schemeClr val="tx2"/>
                </a:solidFill>
              </a:rPr>
              <a:t>  </a:t>
            </a:r>
            <a:r>
              <a:rPr lang="ru-RU" sz="1400" cap="none" dirty="0" smtClean="0">
                <a:solidFill>
                  <a:schemeClr val="tx2"/>
                </a:solidFill>
              </a:rPr>
              <a:t>для получения налогового вычета второго типа</a:t>
            </a:r>
            <a:br>
              <a:rPr lang="ru-RU" sz="1400" cap="none" dirty="0" smtClean="0">
                <a:solidFill>
                  <a:schemeClr val="tx2"/>
                </a:solidFill>
              </a:rPr>
            </a:br>
            <a:r>
              <a:rPr lang="ru-RU" sz="1400" cap="none" dirty="0" smtClean="0">
                <a:solidFill>
                  <a:schemeClr val="tx2"/>
                </a:solidFill>
              </a:rPr>
              <a:t>     </a:t>
            </a:r>
            <a:r>
              <a:rPr lang="ru-RU" sz="1400" dirty="0" smtClean="0">
                <a:solidFill>
                  <a:schemeClr val="tx2"/>
                </a:solidFill>
              </a:rPr>
              <a:t>зачисление </a:t>
            </a:r>
            <a:r>
              <a:rPr lang="ru-RU" sz="1400" dirty="0">
                <a:solidFill>
                  <a:schemeClr val="tx2"/>
                </a:solidFill>
              </a:rPr>
              <a:t>средств не </a:t>
            </a:r>
            <a:r>
              <a:rPr lang="ru-RU" sz="1400" cap="none" dirty="0" smtClean="0">
                <a:solidFill>
                  <a:schemeClr val="tx2"/>
                </a:solidFill>
              </a:rPr>
              <a:t>является обязательным</a:t>
            </a:r>
            <a:r>
              <a:rPr lang="en-US" sz="1400" cap="none" dirty="0" smtClean="0">
                <a:solidFill>
                  <a:schemeClr val="tx2"/>
                </a:solidFill>
              </a:rPr>
              <a:t> </a:t>
            </a:r>
            <a:endParaRPr lang="ru-RU" sz="1400" cap="none" baseline="0" dirty="0" smtClean="0">
              <a:solidFill>
                <a:schemeClr val="tx2"/>
              </a:solidFill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2746602" y="312571"/>
            <a:ext cx="6193292" cy="5120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Схема использования средств на ИИС</a:t>
            </a: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1495452" y="3232863"/>
            <a:ext cx="2534254" cy="254746"/>
          </a:xfrm>
          <a:prstGeom prst="roundRect">
            <a:avLst/>
          </a:prstGeom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dirty="0">
                <a:solidFill>
                  <a:schemeClr val="tx1"/>
                </a:solidFill>
              </a:rPr>
              <a:t>Зачисление средств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1459713" y="3816122"/>
            <a:ext cx="2573649" cy="270663"/>
            <a:chOff x="628614" y="4113512"/>
            <a:chExt cx="2573649" cy="270663"/>
          </a:xfrm>
        </p:grpSpPr>
        <p:sp>
          <p:nvSpPr>
            <p:cNvPr id="268" name="Блок-схема: знак завершения 267"/>
            <p:cNvSpPr/>
            <p:nvPr/>
          </p:nvSpPr>
          <p:spPr>
            <a:xfrm>
              <a:off x="628614" y="4113512"/>
              <a:ext cx="715108" cy="252000"/>
            </a:xfrm>
            <a:prstGeom prst="flowChartTerminator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>
                  <a:solidFill>
                    <a:schemeClr val="bg1"/>
                  </a:solidFill>
                </a:rPr>
                <a:t>Вычет</a:t>
              </a:r>
            </a:p>
          </p:txBody>
        </p:sp>
        <p:sp>
          <p:nvSpPr>
            <p:cNvPr id="269" name="Прямоугольник с двумя скругленными противолежащими углами 268"/>
            <p:cNvSpPr/>
            <p:nvPr/>
          </p:nvSpPr>
          <p:spPr>
            <a:xfrm>
              <a:off x="1432358" y="4114175"/>
              <a:ext cx="1769905" cy="270000"/>
            </a:xfrm>
            <a:prstGeom prst="round2DiagRect">
              <a:avLst/>
            </a:prstGeom>
            <a:ln w="1905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ot="0" spcFirstLastPara="0" vertOverflow="overflow" horzOverflow="overflow" vert="horz" wrap="square" lIns="0" tIns="0" rIns="0" bIns="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"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 smtClean="0">
                  <a:solidFill>
                    <a:schemeClr val="tx1"/>
                  </a:solidFill>
                </a:rPr>
                <a:t>Доход от операций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459713" y="4862556"/>
            <a:ext cx="2573649" cy="270000"/>
            <a:chOff x="628614" y="5159946"/>
            <a:chExt cx="2573649" cy="270000"/>
          </a:xfrm>
        </p:grpSpPr>
        <p:sp>
          <p:nvSpPr>
            <p:cNvPr id="237" name="Блок-схема: знак завершения 236"/>
            <p:cNvSpPr/>
            <p:nvPr/>
          </p:nvSpPr>
          <p:spPr>
            <a:xfrm>
              <a:off x="628614" y="5168946"/>
              <a:ext cx="715108" cy="252000"/>
            </a:xfrm>
            <a:prstGeom prst="flowChartTerminator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" tIns="18000" rIns="18000" bIns="1800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>
                  <a:solidFill>
                    <a:schemeClr val="bg1"/>
                  </a:solidFill>
                </a:rPr>
                <a:t>Вычет</a:t>
              </a:r>
            </a:p>
          </p:txBody>
        </p:sp>
        <p:sp>
          <p:nvSpPr>
            <p:cNvPr id="238" name="Прямоугольник с двумя скругленными противолежащими углами 237"/>
            <p:cNvSpPr/>
            <p:nvPr/>
          </p:nvSpPr>
          <p:spPr>
            <a:xfrm>
              <a:off x="1432358" y="5159946"/>
              <a:ext cx="1769905" cy="270000"/>
            </a:xfrm>
            <a:prstGeom prst="round2DiagRect">
              <a:avLst/>
            </a:prstGeom>
            <a:ln w="19050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ot="0" spcFirstLastPara="0" vertOverflow="overflow" horzOverflow="overflow" vert="horz" wrap="square" lIns="0" tIns="0" rIns="0" bIns="0" numCol="1" spcCol="127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" algn="ctr" defTabSz="10223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 dirty="0" smtClean="0">
                  <a:solidFill>
                    <a:schemeClr val="tx1"/>
                  </a:solidFill>
                </a:rPr>
                <a:t>Доход от операций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506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27" grpId="0" animBg="1"/>
      <p:bldP spid="58" grpId="0" animBg="1"/>
      <p:bldP spid="172" grpId="0" animBg="1"/>
      <p:bldP spid="211" grpId="0" animBg="1"/>
      <p:bldP spid="271" grpId="0" animBg="1"/>
      <p:bldP spid="92" grpId="0" animBg="1"/>
      <p:bldP spid="106" grpId="0" animBg="1"/>
      <p:bldP spid="348" grpId="0" animBg="1"/>
      <p:bldP spid="2" grpId="0"/>
      <p:bldP spid="57" grpId="0"/>
      <p:bldP spid="1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6A8B3-E735-43B5-9150-78BA1F61AC9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390550"/>
              </p:ext>
            </p:extLst>
          </p:nvPr>
        </p:nvGraphicFramePr>
        <p:xfrm>
          <a:off x="383444" y="1150352"/>
          <a:ext cx="9086849" cy="32447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42222"/>
                <a:gridCol w="4244627"/>
              </a:tblGrid>
              <a:tr h="301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Размер взноса на ИИС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40</a:t>
                      </a:r>
                      <a:r>
                        <a:rPr lang="ru-RU" sz="1400" b="1" dirty="0" smtClean="0"/>
                        <a:t>0 000 руб.</a:t>
                      </a:r>
                      <a:endParaRPr lang="ru-RU" sz="1200" b="1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2969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/>
                        <a:t>I-</a:t>
                      </a:r>
                      <a:r>
                        <a:rPr lang="ru-RU" sz="1400" b="1" i="0" dirty="0" smtClean="0"/>
                        <a:t>й</a:t>
                      </a:r>
                      <a:r>
                        <a:rPr lang="ru-RU" sz="1400" b="1" i="0" baseline="0" dirty="0" smtClean="0"/>
                        <a:t> год</a:t>
                      </a:r>
                      <a:endParaRPr lang="ru-RU" sz="1400" b="1" i="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/>
                    </a:p>
                  </a:txBody>
                  <a:tcPr anchor="ctr"/>
                </a:tc>
              </a:tr>
              <a:tr h="50155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Финансовый результат по итогам 1-го года</a:t>
                      </a:r>
                      <a:br>
                        <a:rPr lang="ru-RU" sz="1400" dirty="0" smtClean="0"/>
                      </a:br>
                      <a:r>
                        <a:rPr lang="ru-RU" sz="1200" dirty="0" smtClean="0"/>
                        <a:t>(взнос + доход от операций со средствами ИИС)</a:t>
                      </a:r>
                      <a:endParaRPr lang="en-US" sz="1200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40</a:t>
                      </a:r>
                      <a:r>
                        <a:rPr lang="ru-RU" sz="1400" b="0" dirty="0" smtClean="0"/>
                        <a:t>0 000 × </a:t>
                      </a:r>
                      <a:r>
                        <a:rPr lang="ru-RU" sz="1400" b="0" baseline="0" dirty="0" smtClean="0"/>
                        <a:t>1,1*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ru-RU" sz="1400" b="0" dirty="0" smtClean="0"/>
                        <a:t>= </a:t>
                      </a:r>
                      <a:r>
                        <a:rPr lang="en-US" sz="1400" b="1" dirty="0" smtClean="0"/>
                        <a:t>4</a:t>
                      </a:r>
                      <a:r>
                        <a:rPr lang="ru-RU" sz="1400" b="1" dirty="0" smtClean="0"/>
                        <a:t>40</a:t>
                      </a:r>
                      <a:r>
                        <a:rPr lang="en-US" sz="1400" b="1" dirty="0" smtClean="0"/>
                        <a:t> 000 </a:t>
                      </a:r>
                      <a:r>
                        <a:rPr lang="ru-RU" sz="1400" b="1" dirty="0" smtClean="0"/>
                        <a:t>руб.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2320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Сумма налогового вычета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0,13</a:t>
                      </a:r>
                      <a:r>
                        <a:rPr lang="ru-RU" sz="1400" b="0" baseline="0" dirty="0" smtClean="0"/>
                        <a:t> </a:t>
                      </a:r>
                      <a:r>
                        <a:rPr lang="ru-RU" sz="1400" b="0" dirty="0" smtClean="0"/>
                        <a:t>× </a:t>
                      </a:r>
                      <a:r>
                        <a:rPr lang="en-US" sz="1400" b="0" dirty="0" smtClean="0"/>
                        <a:t>40</a:t>
                      </a:r>
                      <a:r>
                        <a:rPr lang="ru-RU" sz="1400" b="0" dirty="0" smtClean="0"/>
                        <a:t>0 000 =</a:t>
                      </a:r>
                      <a:r>
                        <a:rPr lang="ru-RU" sz="1400" b="0" baseline="0" dirty="0" smtClean="0"/>
                        <a:t> </a:t>
                      </a:r>
                      <a:r>
                        <a:rPr lang="en-US" sz="1400" b="1" dirty="0" smtClean="0"/>
                        <a:t>52</a:t>
                      </a:r>
                      <a:r>
                        <a:rPr lang="ru-RU" sz="1400" b="1" dirty="0" smtClean="0"/>
                        <a:t> 000 руб.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2969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II-</a:t>
                      </a:r>
                      <a:r>
                        <a:rPr lang="ru-RU" sz="1400" b="1" dirty="0" smtClean="0"/>
                        <a:t>й год</a:t>
                      </a:r>
                      <a:endParaRPr lang="ru-RU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/>
                    </a:p>
                  </a:txBody>
                  <a:tcPr anchor="ctr"/>
                </a:tc>
              </a:tr>
              <a:tr h="2549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Финансовый результат по итогам 2-го года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(440 000 + 400 000) × 1,1 = </a:t>
                      </a:r>
                      <a:r>
                        <a:rPr lang="ru-RU" sz="1400" b="1" dirty="0" smtClean="0"/>
                        <a:t>924 000</a:t>
                      </a:r>
                      <a:r>
                        <a:rPr lang="ru-RU" sz="1400" b="1" baseline="0" dirty="0" smtClean="0"/>
                        <a:t> руб.</a:t>
                      </a:r>
                      <a:endParaRPr lang="ru-RU" sz="1400" b="1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Сумма налогового вычета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0,13 × </a:t>
                      </a:r>
                      <a:r>
                        <a:rPr lang="en-US" sz="1400" b="0" dirty="0" smtClean="0"/>
                        <a:t>40</a:t>
                      </a:r>
                      <a:r>
                        <a:rPr lang="ru-RU" sz="1400" b="0" dirty="0" smtClean="0"/>
                        <a:t>0 000 руб. =  </a:t>
                      </a:r>
                      <a:r>
                        <a:rPr lang="en-US" sz="1400" b="1" dirty="0" smtClean="0"/>
                        <a:t>52</a:t>
                      </a:r>
                      <a:r>
                        <a:rPr lang="ru-RU" sz="1400" b="1" dirty="0" smtClean="0"/>
                        <a:t> 000 руб.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 gridSpan="2">
                  <a:txBody>
                    <a:bodyPr/>
                    <a:lstStyle/>
                    <a:p>
                      <a:pPr marL="0" algn="ctr" defTabSz="804649" rtl="0" eaLnBrk="1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III-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Финансовый результат по итогам 3-го года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(924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000 + 400 000) </a:t>
                      </a:r>
                      <a:r>
                        <a:rPr lang="ru-RU" sz="1400" b="0" dirty="0" smtClean="0"/>
                        <a:t>× 1,1 = </a:t>
                      </a:r>
                      <a:r>
                        <a:rPr lang="ru-RU" sz="1400" b="1" dirty="0" smtClean="0"/>
                        <a:t>1 456 400 руб.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Сумма налогового вычета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0,13 × </a:t>
                      </a:r>
                      <a:r>
                        <a:rPr lang="en-US" sz="1400" b="0" dirty="0" smtClean="0"/>
                        <a:t>40</a:t>
                      </a:r>
                      <a:r>
                        <a:rPr lang="ru-RU" sz="1400" b="0" dirty="0" smtClean="0"/>
                        <a:t>0 000 руб. =  </a:t>
                      </a:r>
                      <a:r>
                        <a:rPr lang="en-US" sz="1400" b="1" dirty="0" smtClean="0"/>
                        <a:t>52</a:t>
                      </a:r>
                      <a:r>
                        <a:rPr lang="ru-RU" sz="1400" b="1" dirty="0" smtClean="0"/>
                        <a:t> 000 руб.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2746602" y="228601"/>
            <a:ext cx="6778226" cy="59599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Пример расчёта по налоговому вычету </a:t>
            </a:r>
            <a:r>
              <a:rPr lang="ru-RU" sz="2000" b="1" dirty="0"/>
              <a:t>первого </a:t>
            </a:r>
            <a:r>
              <a:rPr lang="ru-RU" sz="2000" b="1" dirty="0" smtClean="0"/>
              <a:t>типа </a:t>
            </a:r>
            <a:r>
              <a:rPr lang="ru-RU" sz="2000" dirty="0" smtClean="0"/>
              <a:t>(вычета на взносы)</a:t>
            </a:r>
            <a:endParaRPr lang="ru-RU" sz="20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06861"/>
              </p:ext>
            </p:extLst>
          </p:nvPr>
        </p:nvGraphicFramePr>
        <p:xfrm>
          <a:off x="457198" y="4869990"/>
          <a:ext cx="9116614" cy="8858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02281"/>
                <a:gridCol w="285750"/>
                <a:gridCol w="6928583"/>
              </a:tblGrid>
              <a:tr h="40530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Финансовый</a:t>
                      </a:r>
                      <a:r>
                        <a:rPr lang="ru-RU" sz="1400" b="1" baseline="0" dirty="0" smtClean="0"/>
                        <a:t> р</a:t>
                      </a:r>
                      <a:r>
                        <a:rPr lang="ru-RU" sz="1400" b="1" dirty="0" smtClean="0"/>
                        <a:t>езультат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по итогам 3-х лет:  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ru-RU" sz="1400" b="1" dirty="0" smtClean="0"/>
                        <a:t>  </a:t>
                      </a:r>
                      <a:endParaRPr lang="ru-RU" sz="14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+</a:t>
                      </a:r>
                      <a:endParaRPr lang="ru-RU" sz="2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1 456 400 – (256</a:t>
                      </a:r>
                      <a:r>
                        <a:rPr lang="ru-RU" sz="1800" b="0" baseline="0" dirty="0" smtClean="0"/>
                        <a:t> 400</a:t>
                      </a:r>
                      <a:r>
                        <a:rPr lang="ru-RU" sz="1800" b="0" dirty="0" smtClean="0"/>
                        <a:t> × 0,13) = </a:t>
                      </a:r>
                      <a:r>
                        <a:rPr lang="ru-RU" sz="1800" b="1" dirty="0" smtClean="0"/>
                        <a:t>1 423 068 руб.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600" dirty="0" smtClean="0"/>
                        <a:t>на вашем ИИС</a:t>
                      </a:r>
                      <a:endParaRPr lang="ru-RU" sz="1600" dirty="0"/>
                    </a:p>
                  </a:txBody>
                  <a:tcPr marL="10800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5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52 000 руб. × 3 =</a:t>
                      </a:r>
                      <a:r>
                        <a:rPr lang="ru-RU" sz="1800" b="0" baseline="0" dirty="0" smtClean="0"/>
                        <a:t> </a:t>
                      </a:r>
                      <a:r>
                        <a:rPr lang="ru-RU" sz="1800" b="1" dirty="0" smtClean="0"/>
                        <a:t>156 000</a:t>
                      </a:r>
                      <a:r>
                        <a:rPr lang="ru-RU" sz="1800" b="0" baseline="0" dirty="0" smtClean="0"/>
                        <a:t> </a:t>
                      </a:r>
                      <a:r>
                        <a:rPr lang="ru-RU" sz="1800" b="1" baseline="0" dirty="0" smtClean="0"/>
                        <a:t>руб. </a:t>
                      </a:r>
                      <a:r>
                        <a:rPr lang="ru-RU" sz="1600" dirty="0" smtClean="0"/>
                        <a:t>на вашем банковском счёте </a:t>
                      </a:r>
                      <a:endParaRPr lang="ru-RU" sz="1600" dirty="0"/>
                    </a:p>
                  </a:txBody>
                  <a:tcPr marL="10800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892800" y="5850469"/>
            <a:ext cx="3681013" cy="8042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Положительный финансовый результат облагается подоходным налогом по ставке 13 %.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Налог будет рассчитан и удержан в момент расторжения договора.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304885" y="4528932"/>
            <a:ext cx="9268927" cy="2757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78230" indent="-78230" algn="l" defTabSz="804649" rtl="0" eaLnBrk="1" latinLnBrk="0" hangingPunct="1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6460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6087" indent="-79627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4317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92546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12785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5110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17434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19759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Важно!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Размер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полученного из бюджета возврата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налога не может превышать суммы уплаченного вами НДФЛ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85" y="6118464"/>
            <a:ext cx="52915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77800" algn="l"/>
              </a:tabLst>
            </a:pPr>
            <a:r>
              <a:rPr lang="ru-RU" sz="1100" i="1" dirty="0" smtClean="0">
                <a:solidFill>
                  <a:schemeClr val="accent1"/>
                </a:solidFill>
              </a:rPr>
              <a:t>*	При средней </a:t>
            </a:r>
            <a:r>
              <a:rPr lang="ru-RU" sz="1100" i="1" dirty="0">
                <a:solidFill>
                  <a:schemeClr val="accent1"/>
                </a:solidFill>
              </a:rPr>
              <a:t>доходности по </a:t>
            </a:r>
            <a:r>
              <a:rPr lang="ru-RU" sz="1100" i="1" dirty="0" smtClean="0">
                <a:solidFill>
                  <a:schemeClr val="accent1"/>
                </a:solidFill>
              </a:rPr>
              <a:t>ОФЗ — 10 %.</a:t>
            </a:r>
          </a:p>
          <a:p>
            <a:pPr>
              <a:tabLst>
                <a:tab pos="177800" algn="l"/>
              </a:tabLst>
            </a:pPr>
            <a:r>
              <a:rPr lang="ru-RU" sz="1100" i="1" dirty="0" smtClean="0">
                <a:solidFill>
                  <a:schemeClr val="accent1"/>
                </a:solidFill>
              </a:rPr>
              <a:t>	Все </a:t>
            </a:r>
            <a:r>
              <a:rPr lang="ru-RU" sz="1100" i="1" dirty="0">
                <a:solidFill>
                  <a:schemeClr val="accent1"/>
                </a:solidFill>
              </a:rPr>
              <a:t>расчёты </a:t>
            </a:r>
            <a:r>
              <a:rPr lang="ru-RU" sz="1100" i="1" dirty="0" smtClean="0">
                <a:solidFill>
                  <a:schemeClr val="accent1"/>
                </a:solidFill>
              </a:rPr>
              <a:t>условны и </a:t>
            </a:r>
            <a:r>
              <a:rPr lang="ru-RU" sz="1100" i="1" dirty="0">
                <a:solidFill>
                  <a:schemeClr val="accent1"/>
                </a:solidFill>
              </a:rPr>
              <a:t>не </a:t>
            </a:r>
            <a:r>
              <a:rPr lang="ru-RU" sz="1100" i="1" dirty="0" smtClean="0">
                <a:solidFill>
                  <a:schemeClr val="accent1"/>
                </a:solidFill>
              </a:rPr>
              <a:t>содержат обещания </a:t>
            </a:r>
            <a:r>
              <a:rPr lang="ru-RU" sz="1100" i="1" dirty="0">
                <a:solidFill>
                  <a:schemeClr val="accent1"/>
                </a:solidFill>
              </a:rPr>
              <a:t>реального </a:t>
            </a:r>
            <a:r>
              <a:rPr lang="ru-RU" sz="1100" i="1" dirty="0" smtClean="0">
                <a:solidFill>
                  <a:schemeClr val="accent1"/>
                </a:solidFill>
              </a:rPr>
              <a:t>дохода</a:t>
            </a:r>
            <a:endParaRPr lang="ru-RU" sz="1100" i="1" dirty="0">
              <a:solidFill>
                <a:schemeClr val="accent1"/>
              </a:solidFill>
            </a:endParaRPr>
          </a:p>
        </p:txBody>
      </p:sp>
      <p:cxnSp>
        <p:nvCxnSpPr>
          <p:cNvPr id="17" name="Соединительная линия уступом 16"/>
          <p:cNvCxnSpPr>
            <a:stCxn id="44" idx="2"/>
          </p:cNvCxnSpPr>
          <p:nvPr/>
        </p:nvCxnSpPr>
        <p:spPr>
          <a:xfrm rot="16200000" flipH="1">
            <a:off x="6773280" y="3335391"/>
            <a:ext cx="906427" cy="4727970"/>
          </a:xfrm>
          <a:prstGeom prst="bentConnector4">
            <a:avLst>
              <a:gd name="adj1" fmla="val 9341"/>
              <a:gd name="adj2" fmla="val 103786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авая круглая скобка 43"/>
          <p:cNvSpPr/>
          <p:nvPr/>
        </p:nvSpPr>
        <p:spPr>
          <a:xfrm rot="5400000">
            <a:off x="4839650" y="4406535"/>
            <a:ext cx="45719" cy="1633537"/>
          </a:xfrm>
          <a:prstGeom prst="rightBracket">
            <a:avLst>
              <a:gd name="adj" fmla="val 91647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21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animBg="1"/>
      <p:bldP spid="16" grpId="0"/>
      <p:bldP spid="16" grpId="1"/>
      <p:bldP spid="4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6A8B3-E735-43B5-9150-78BA1F61AC9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669472" y="3131033"/>
            <a:ext cx="8001002" cy="3184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78230" indent="-78230" algn="l" defTabSz="804649" rtl="0" eaLnBrk="1" latinLnBrk="0" hangingPunct="1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6460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6087" indent="-79627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4317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92546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12785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5110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17434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19759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A89B9D"/>
              </a:buClr>
              <a:buNone/>
            </a:pPr>
            <a:r>
              <a:rPr lang="ru-RU" sz="1600" dirty="0"/>
              <a:t>К</a:t>
            </a:r>
            <a:r>
              <a:rPr lang="ru-RU" sz="1600" dirty="0" smtClean="0"/>
              <a:t> декларации следует приложить: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746602" y="220437"/>
            <a:ext cx="6778226" cy="60415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Как получить налоговый вычет </a:t>
            </a:r>
            <a:r>
              <a:rPr lang="ru-RU" sz="2000" b="1" dirty="0"/>
              <a:t>первого </a:t>
            </a:r>
            <a:r>
              <a:rPr lang="ru-RU" sz="2000" b="1" dirty="0" smtClean="0"/>
              <a:t>типа </a:t>
            </a:r>
            <a:br>
              <a:rPr lang="ru-RU" sz="2000" b="1" dirty="0" smtClean="0"/>
            </a:br>
            <a:r>
              <a:rPr lang="ru-RU" sz="2000" dirty="0" smtClean="0"/>
              <a:t>(вычет на взносы)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45177" y="1228725"/>
            <a:ext cx="5706836" cy="97742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Самостоятельно </a:t>
            </a:r>
            <a:r>
              <a:rPr lang="ru-RU" sz="1800" dirty="0">
                <a:solidFill>
                  <a:schemeClr val="tx1"/>
                </a:solidFill>
              </a:rPr>
              <a:t>подать в налоговую инспекцию 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налоговую </a:t>
            </a:r>
            <a:r>
              <a:rPr lang="ru-RU" sz="1800" dirty="0">
                <a:solidFill>
                  <a:schemeClr val="tx1"/>
                </a:solidFill>
              </a:rPr>
              <a:t>декларацию по форме </a:t>
            </a:r>
            <a:r>
              <a:rPr lang="ru-RU" sz="1800" dirty="0" smtClean="0">
                <a:solidFill>
                  <a:schemeClr val="tx1"/>
                </a:solidFill>
              </a:rPr>
              <a:t>3-НДФЛ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10315" y="2333505"/>
            <a:ext cx="83194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</a:t>
            </a:r>
            <a:r>
              <a:rPr lang="ru-RU" dirty="0" smtClean="0"/>
              <a:t>еперь </a:t>
            </a:r>
            <a:r>
              <a:rPr lang="ru-RU" dirty="0"/>
              <a:t>это можно сделать </a:t>
            </a:r>
            <a:r>
              <a:rPr lang="ru-RU" b="1" dirty="0"/>
              <a:t>в электронной форме через сайт ФНС </a:t>
            </a:r>
            <a:r>
              <a:rPr lang="ru-RU" b="1" dirty="0" smtClean="0"/>
              <a:t>России 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69471" y="3580763"/>
            <a:ext cx="8855357" cy="839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ysClr val="windowText" lastClr="000000"/>
                </a:solidFill>
              </a:rPr>
              <a:t>д</a:t>
            </a:r>
            <a:r>
              <a:rPr lang="ru-RU" dirty="0" smtClean="0">
                <a:solidFill>
                  <a:sysClr val="windowText" lastClr="000000"/>
                </a:solidFill>
              </a:rPr>
              <a:t>окументы</a:t>
            </a:r>
            <a:r>
              <a:rPr lang="ru-RU" dirty="0">
                <a:solidFill>
                  <a:sysClr val="windowText" lastClr="000000"/>
                </a:solidFill>
              </a:rPr>
              <a:t>, подтверждающие получение дохода, облагаемого по ставке </a:t>
            </a:r>
            <a:r>
              <a:rPr lang="ru-RU" dirty="0" smtClean="0">
                <a:solidFill>
                  <a:sysClr val="windowText" lastClr="000000"/>
                </a:solidFill>
              </a:rPr>
              <a:t>13 %, </a:t>
            </a:r>
            <a:br>
              <a:rPr lang="ru-RU" dirty="0" smtClean="0">
                <a:solidFill>
                  <a:sysClr val="windowText" lastClr="000000"/>
                </a:solidFill>
              </a:rPr>
            </a:br>
            <a:r>
              <a:rPr lang="ru-RU" dirty="0" smtClean="0">
                <a:solidFill>
                  <a:sysClr val="windowText" lastClr="000000"/>
                </a:solidFill>
              </a:rPr>
              <a:t>в </a:t>
            </a:r>
            <a:r>
              <a:rPr lang="ru-RU" dirty="0">
                <a:solidFill>
                  <a:sysClr val="windowText" lastClr="000000"/>
                </a:solidFill>
              </a:rPr>
              <a:t>соответствующем </a:t>
            </a:r>
            <a:r>
              <a:rPr lang="ru-RU" dirty="0" smtClean="0">
                <a:solidFill>
                  <a:schemeClr val="tx1"/>
                </a:solidFill>
              </a:rPr>
              <a:t>налоговом </a:t>
            </a:r>
            <a:r>
              <a:rPr lang="ru-RU" dirty="0" smtClean="0">
                <a:solidFill>
                  <a:sysClr val="windowText" lastClr="000000"/>
                </a:solidFill>
              </a:rPr>
              <a:t>периоде (например</a:t>
            </a:r>
            <a:r>
              <a:rPr lang="ru-RU" dirty="0">
                <a:solidFill>
                  <a:sysClr val="windowText" lastClr="000000"/>
                </a:solidFill>
              </a:rPr>
              <a:t>, справка о зарплате по </a:t>
            </a:r>
            <a:r>
              <a:rPr lang="ru-RU" dirty="0" smtClean="0">
                <a:solidFill>
                  <a:sysClr val="windowText" lastClr="000000"/>
                </a:solidFill>
              </a:rPr>
              <a:t>форме 2-НДФЛ)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9472" y="4575029"/>
            <a:ext cx="8855356" cy="839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ysClr val="windowText" lastClr="000000"/>
                </a:solidFill>
              </a:rPr>
              <a:t>документы, подтверждающие факт зачисления денежных средств на </a:t>
            </a:r>
            <a:r>
              <a:rPr lang="ru-RU" dirty="0" smtClean="0">
                <a:solidFill>
                  <a:sysClr val="windowText" lastClr="000000"/>
                </a:solidFill>
              </a:rPr>
              <a:t>ИИС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9472" y="5569294"/>
            <a:ext cx="8855356" cy="839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ysClr val="windowText" lastClr="000000"/>
                </a:solidFill>
              </a:rPr>
              <a:t>заявление на возврат налога с указанием банковских </a:t>
            </a:r>
            <a:r>
              <a:rPr lang="ru-RU" dirty="0" smtClean="0">
                <a:solidFill>
                  <a:sysClr val="windowText" lastClr="000000"/>
                </a:solidFill>
              </a:rPr>
              <a:t>реквизитов</a:t>
            </a:r>
            <a:endParaRPr lang="ru-R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7" grpId="0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6A8B3-E735-43B5-9150-78BA1F61AC9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38408" y="4464923"/>
            <a:ext cx="9086419" cy="19961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78230" indent="-78230" algn="l" defTabSz="804649" rtl="0" eaLnBrk="1" latinLnBrk="0" hangingPunct="1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6460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6087" indent="-79627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4317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92546" indent="-78230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12785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5110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17434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19759" indent="-201162" algn="l" defTabSz="804649" rtl="0" eaLnBrk="1" latinLnBrk="0" hangingPunct="1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smtClean="0"/>
              <a:t>Действия инвестора:</a:t>
            </a:r>
          </a:p>
          <a:p>
            <a:pPr marL="182563" indent="-182563">
              <a:buClr>
                <a:schemeClr val="accent1"/>
              </a:buClr>
            </a:pPr>
            <a:r>
              <a:rPr lang="ru-RU" sz="1600" dirty="0"/>
              <a:t>При расторжении договора на ведение </a:t>
            </a:r>
            <a:r>
              <a:rPr lang="ru-RU" sz="1600" dirty="0" smtClean="0"/>
              <a:t>ИИС (по </a:t>
            </a:r>
            <a:r>
              <a:rPr lang="ru-RU" sz="1600" dirty="0"/>
              <a:t>прошествии не менее 3-х лет с момента открытия </a:t>
            </a:r>
            <a:r>
              <a:rPr lang="ru-RU" sz="1600" dirty="0" smtClean="0"/>
              <a:t>счета) налогоплательщик </a:t>
            </a:r>
            <a:r>
              <a:rPr lang="ru-RU" sz="1600" dirty="0"/>
              <a:t>предоставляет </a:t>
            </a:r>
            <a:r>
              <a:rPr lang="ru-RU" sz="1600" dirty="0" smtClean="0"/>
              <a:t>брокеру или управляющей компании справку из </a:t>
            </a:r>
            <a:r>
              <a:rPr lang="ru-RU" sz="1600" dirty="0"/>
              <a:t>налоговой инспекции о том, </a:t>
            </a:r>
            <a:r>
              <a:rPr lang="ru-RU" sz="1600" dirty="0" smtClean="0"/>
              <a:t>что налогоплательщик </a:t>
            </a:r>
            <a:r>
              <a:rPr lang="ru-RU" sz="1600" dirty="0"/>
              <a:t>не пользовался налоговыми вычетами на взносы на ИИС в течение срока существования </a:t>
            </a:r>
            <a:r>
              <a:rPr lang="ru-RU" sz="1600" dirty="0" smtClean="0"/>
              <a:t>ИИС</a:t>
            </a:r>
            <a:endParaRPr lang="ru-RU" sz="1600" dirty="0"/>
          </a:p>
          <a:p>
            <a:pPr marL="182563" indent="-182563">
              <a:buClr>
                <a:schemeClr val="accent1"/>
              </a:buClr>
            </a:pPr>
            <a:r>
              <a:rPr lang="ru-RU" sz="1600" dirty="0" smtClean="0"/>
              <a:t>Профессиональный участник рынка ценных бумаг, </a:t>
            </a:r>
            <a:r>
              <a:rPr lang="ru-RU" sz="1600" dirty="0"/>
              <a:t>выступающий налоговым </a:t>
            </a:r>
            <a:r>
              <a:rPr lang="ru-RU" sz="1600" dirty="0" smtClean="0"/>
              <a:t>агентом,</a:t>
            </a:r>
            <a:br>
              <a:rPr lang="ru-RU" sz="1600" dirty="0" smtClean="0"/>
            </a:br>
            <a:r>
              <a:rPr lang="ru-RU" sz="1600" dirty="0" smtClean="0"/>
              <a:t>при </a:t>
            </a:r>
            <a:r>
              <a:rPr lang="ru-RU" sz="1600" dirty="0"/>
              <a:t>выплате средств не будет удерживать подоходный </a:t>
            </a:r>
            <a:r>
              <a:rPr lang="ru-RU" sz="1600" dirty="0" smtClean="0"/>
              <a:t>налог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657861"/>
              </p:ext>
            </p:extLst>
          </p:nvPr>
        </p:nvGraphicFramePr>
        <p:xfrm>
          <a:off x="359230" y="3660905"/>
          <a:ext cx="9119506" cy="74437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449487"/>
                <a:gridCol w="5670019"/>
              </a:tblGrid>
              <a:tr h="50053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Результат по</a:t>
                      </a:r>
                      <a:r>
                        <a:rPr lang="ru-RU" sz="1600" baseline="0" dirty="0" smtClean="0"/>
                        <a:t> итогам</a:t>
                      </a:r>
                      <a:r>
                        <a:rPr lang="ru-RU" sz="1600" dirty="0" smtClean="0"/>
                        <a:t> 3-х лет:</a:t>
                      </a:r>
                      <a:endParaRPr lang="ru-RU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</a:t>
                      </a:r>
                      <a:r>
                        <a:rPr lang="ru-RU" sz="1800" b="1" dirty="0" smtClean="0"/>
                        <a:t>1 456 000 руб.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вашем банковском счёте</a:t>
                      </a:r>
                      <a:endParaRPr lang="ru-RU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951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7063" algn="l"/>
                        </a:tabLst>
                        <a:defRPr/>
                      </a:pPr>
                      <a:r>
                        <a:rPr lang="ru-RU" sz="1600" dirty="0" smtClean="0"/>
                        <a:t>                             (в случае, если вы решили закрыть ИИС)</a:t>
                      </a:r>
                      <a:endParaRPr lang="ru-RU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2746602" y="195943"/>
            <a:ext cx="6778226" cy="62864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Пример расчёта по налоговому вычету </a:t>
            </a:r>
            <a:r>
              <a:rPr lang="ru-RU" sz="2000" b="1" dirty="0"/>
              <a:t>второго </a:t>
            </a:r>
            <a:r>
              <a:rPr lang="ru-RU" sz="2000" b="1" dirty="0" smtClean="0"/>
              <a:t>типа</a:t>
            </a:r>
          </a:p>
          <a:p>
            <a:r>
              <a:rPr lang="ru-RU" sz="2000" dirty="0" smtClean="0"/>
              <a:t>(вычет на доход)</a:t>
            </a:r>
            <a:endParaRPr lang="ru-RU" sz="20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521144"/>
              </p:ext>
            </p:extLst>
          </p:nvPr>
        </p:nvGraphicFramePr>
        <p:xfrm>
          <a:off x="383444" y="1150352"/>
          <a:ext cx="9086849" cy="2316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42222"/>
                <a:gridCol w="4244627"/>
              </a:tblGrid>
              <a:tr h="301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Размер взноса на ИИС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40</a:t>
                      </a:r>
                      <a:r>
                        <a:rPr lang="ru-RU" sz="1400" b="1" dirty="0" smtClean="0"/>
                        <a:t>0 000 руб</a:t>
                      </a:r>
                      <a:r>
                        <a:rPr lang="ru-RU" sz="1400" dirty="0" smtClean="0"/>
                        <a:t>.</a:t>
                      </a:r>
                      <a:endParaRPr lang="ru-RU" sz="1200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2969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/>
                        <a:t>I-</a:t>
                      </a:r>
                      <a:r>
                        <a:rPr lang="ru-RU" sz="1400" b="1" i="0" dirty="0" smtClean="0"/>
                        <a:t>й</a:t>
                      </a:r>
                      <a:r>
                        <a:rPr lang="ru-RU" sz="1400" b="1" i="0" baseline="0" dirty="0" smtClean="0"/>
                        <a:t> год</a:t>
                      </a:r>
                      <a:endParaRPr lang="ru-RU" sz="1400" b="1" i="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/>
                    </a:p>
                  </a:txBody>
                  <a:tcPr anchor="ctr"/>
                </a:tc>
              </a:tr>
              <a:tr h="45256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Финансовый результат по итогам 1-го года</a:t>
                      </a:r>
                      <a:br>
                        <a:rPr lang="ru-RU" sz="1400" dirty="0" smtClean="0"/>
                      </a:br>
                      <a:r>
                        <a:rPr lang="ru-RU" sz="1200" dirty="0" smtClean="0"/>
                        <a:t>(взнос + доход от операций со средствами ИИС)</a:t>
                      </a:r>
                      <a:endParaRPr lang="en-US" sz="1200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40</a:t>
                      </a:r>
                      <a:r>
                        <a:rPr lang="ru-RU" sz="1400" b="0" dirty="0" smtClean="0"/>
                        <a:t>0 000 × </a:t>
                      </a:r>
                      <a:r>
                        <a:rPr lang="ru-RU" sz="1400" b="0" baseline="0" dirty="0" smtClean="0"/>
                        <a:t>1,1*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ru-RU" sz="1400" b="0" dirty="0" smtClean="0"/>
                        <a:t>= </a:t>
                      </a:r>
                      <a:r>
                        <a:rPr lang="en-US" sz="1400" b="1" dirty="0" smtClean="0"/>
                        <a:t>4</a:t>
                      </a:r>
                      <a:r>
                        <a:rPr lang="ru-RU" sz="1400" b="1" dirty="0" smtClean="0"/>
                        <a:t>40</a:t>
                      </a:r>
                      <a:r>
                        <a:rPr lang="en-US" sz="1400" b="1" dirty="0" smtClean="0"/>
                        <a:t> 000 </a:t>
                      </a:r>
                      <a:r>
                        <a:rPr lang="ru-RU" sz="1400" b="1" dirty="0" smtClean="0"/>
                        <a:t>руб.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2969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II-</a:t>
                      </a:r>
                      <a:r>
                        <a:rPr lang="ru-RU" sz="1400" b="1" dirty="0" smtClean="0"/>
                        <a:t>й год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/>
                    </a:p>
                  </a:txBody>
                  <a:tcPr anchor="ctr"/>
                </a:tc>
              </a:tr>
              <a:tr h="2549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Финансовый результат по итогам 2-го года</a:t>
                      </a:r>
                      <a:endParaRPr lang="ru-RU" sz="1400" dirty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(440 000 + 400 000) × 1,1* = </a:t>
                      </a:r>
                      <a:r>
                        <a:rPr lang="ru-RU" sz="1400" b="1" dirty="0" smtClean="0"/>
                        <a:t>924 000</a:t>
                      </a:r>
                      <a:r>
                        <a:rPr lang="ru-RU" sz="1400" b="1" baseline="0" dirty="0" smtClean="0"/>
                        <a:t> руб.</a:t>
                      </a:r>
                      <a:endParaRPr lang="ru-RU" sz="1400" b="1" dirty="0" smtClean="0"/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 gridSpan="2">
                  <a:txBody>
                    <a:bodyPr/>
                    <a:lstStyle/>
                    <a:p>
                      <a:pPr marL="0" algn="ctr" defTabSz="804649" rtl="0" eaLnBrk="1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III-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  <a:tr h="178711"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Финансовый результат по итогам 3-го года</a:t>
                      </a: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046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(924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000 + 400 000) </a:t>
                      </a:r>
                      <a:r>
                        <a:rPr lang="ru-RU" sz="1400" b="0" dirty="0" smtClean="0"/>
                        <a:t>× 1,1* = </a:t>
                      </a:r>
                      <a:r>
                        <a:rPr lang="ru-RU" sz="1400" b="1" dirty="0" smtClean="0"/>
                        <a:t>1 456 400 руб.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04885" y="6389408"/>
            <a:ext cx="73489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77800" algn="l"/>
              </a:tabLst>
            </a:pPr>
            <a:r>
              <a:rPr lang="ru-RU" sz="1100" i="1" dirty="0" smtClean="0">
                <a:solidFill>
                  <a:schemeClr val="accent1"/>
                </a:solidFill>
              </a:rPr>
              <a:t>*	При средней </a:t>
            </a:r>
            <a:r>
              <a:rPr lang="ru-RU" sz="1100" i="1" dirty="0">
                <a:solidFill>
                  <a:schemeClr val="accent1"/>
                </a:solidFill>
              </a:rPr>
              <a:t>доходности по </a:t>
            </a:r>
            <a:r>
              <a:rPr lang="ru-RU" sz="1100" i="1" dirty="0" smtClean="0">
                <a:solidFill>
                  <a:schemeClr val="accent1"/>
                </a:solidFill>
              </a:rPr>
              <a:t>ОФЗ — 10 %.</a:t>
            </a:r>
          </a:p>
          <a:p>
            <a:pPr>
              <a:tabLst>
                <a:tab pos="177800" algn="l"/>
              </a:tabLst>
            </a:pPr>
            <a:r>
              <a:rPr lang="ru-RU" sz="1100" i="1" dirty="0" smtClean="0">
                <a:solidFill>
                  <a:schemeClr val="accent1"/>
                </a:solidFill>
              </a:rPr>
              <a:t>	Все </a:t>
            </a:r>
            <a:r>
              <a:rPr lang="ru-RU" sz="1100" i="1" dirty="0">
                <a:solidFill>
                  <a:schemeClr val="accent1"/>
                </a:solidFill>
              </a:rPr>
              <a:t>расчёты условны и не содержат обещания реального дохода</a:t>
            </a:r>
          </a:p>
        </p:txBody>
      </p:sp>
    </p:spTree>
    <p:extLst>
      <p:ext uri="{BB962C8B-B14F-4D97-AF65-F5344CB8AC3E}">
        <p14:creationId xmlns:p14="http://schemas.microsoft.com/office/powerpoint/2010/main" val="694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78922" y="3614461"/>
            <a:ext cx="8974991" cy="974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Закон «О рынке ценных бумаг</a:t>
            </a:r>
            <a:r>
              <a:rPr lang="ru-RU" dirty="0" smtClean="0">
                <a:solidFill>
                  <a:schemeClr val="tx1"/>
                </a:solidFill>
              </a:rPr>
              <a:t>» запрещает использовать денежные средства, которые учтены на ИИС для исполнения обязательств, вытекающих из договоров, заключённых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 err="1" smtClean="0">
                <a:solidFill>
                  <a:schemeClr val="tx1"/>
                </a:solidFill>
              </a:rPr>
              <a:t>форекс</a:t>
            </a:r>
            <a:r>
              <a:rPr lang="ru-RU" dirty="0" smtClean="0">
                <a:solidFill>
                  <a:schemeClr val="tx1"/>
                </a:solidFill>
              </a:rPr>
              <a:t>-дилером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740" y="4678136"/>
            <a:ext cx="8826128" cy="2016577"/>
          </a:xfrm>
        </p:spPr>
        <p:txBody>
          <a:bodyPr>
            <a:normAutofit/>
          </a:bodyPr>
          <a:lstStyle/>
          <a:p>
            <a:pPr marL="0" indent="0">
              <a:buClr>
                <a:srgbClr val="A89B9D"/>
              </a:buClr>
              <a:buSzPct val="120000"/>
              <a:buNone/>
            </a:pPr>
            <a:r>
              <a:rPr lang="ru-RU" sz="1600" b="1" dirty="0" smtClean="0"/>
              <a:t>Издержки </a:t>
            </a:r>
            <a:r>
              <a:rPr lang="ru-RU" sz="1600" b="1" dirty="0"/>
              <a:t>на открытие и ведение ИИС:</a:t>
            </a:r>
          </a:p>
          <a:p>
            <a:pPr marL="642937" lvl="1" indent="-285750">
              <a:spcBef>
                <a:spcPts val="880"/>
              </a:spcBef>
              <a:buClr>
                <a:schemeClr val="accent1"/>
              </a:buClr>
              <a:buSzPct val="120000"/>
            </a:pPr>
            <a:r>
              <a:rPr lang="ru-RU" sz="1600" dirty="0" smtClean="0"/>
              <a:t>вознаграждение </a:t>
            </a:r>
            <a:r>
              <a:rPr lang="ru-RU" sz="1600" dirty="0"/>
              <a:t>за ведение счетов, на которых учитываются ценные бумаги, уплачиваемые в пользу </a:t>
            </a:r>
            <a:r>
              <a:rPr lang="ru-RU" sz="1600" dirty="0" smtClean="0"/>
              <a:t>депозитариев</a:t>
            </a:r>
            <a:endParaRPr lang="ru-RU" sz="1600" dirty="0"/>
          </a:p>
          <a:p>
            <a:pPr marL="642937" lvl="1" indent="-285750">
              <a:spcBef>
                <a:spcPts val="880"/>
              </a:spcBef>
              <a:buClr>
                <a:schemeClr val="accent1"/>
              </a:buClr>
              <a:buSzPct val="120000"/>
            </a:pPr>
            <a:r>
              <a:rPr lang="ru-RU" sz="1600" dirty="0"/>
              <a:t>комиссионные сборы </a:t>
            </a:r>
            <a:r>
              <a:rPr lang="ru-RU" sz="1600" dirty="0" smtClean="0"/>
              <a:t>биржевых площадок</a:t>
            </a:r>
            <a:endParaRPr lang="ru-RU" sz="1600" dirty="0"/>
          </a:p>
          <a:p>
            <a:pPr marL="642937" lvl="1" indent="-285750">
              <a:spcBef>
                <a:spcPts val="880"/>
              </a:spcBef>
              <a:buClr>
                <a:schemeClr val="accent1"/>
              </a:buClr>
              <a:buSzPct val="120000"/>
            </a:pPr>
            <a:r>
              <a:rPr lang="ru-RU" sz="1600" dirty="0" smtClean="0"/>
              <a:t>вознаграждение выбранного финансового посредника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746602" y="312571"/>
            <a:ext cx="6778226" cy="5120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8046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Риски и издержки</a:t>
            </a: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475094" y="1268681"/>
            <a:ext cx="8974991" cy="705339"/>
          </a:xfrm>
          <a:prstGeom prst="roundRect">
            <a:avLst>
              <a:gd name="adj" fmla="val 1227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72000" tIns="0" rIns="72000" bIns="0" rtlCol="0" anchor="ctr">
            <a:noAutofit/>
          </a:bodyPr>
          <a:lstStyle>
            <a:defPPr>
              <a:defRPr lang="ru-RU"/>
            </a:defPPr>
            <a:lvl1pPr indent="0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</a:lvl1pPr>
            <a:lvl2pPr marL="156460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2pPr>
            <a:lvl3pPr marL="236087" indent="-79627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3pPr>
            <a:lvl4pPr marL="314317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4pPr>
            <a:lvl5pPr marL="392546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5pPr>
            <a:lvl6pPr marL="2212785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6pPr>
            <a:lvl7pPr marL="2615110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7pPr>
            <a:lvl8pPr marL="3017434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8pPr>
            <a:lvl9pPr marL="3419759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>
                <a:solidFill>
                  <a:schemeClr val="tx1"/>
                </a:solidFill>
              </a:rPr>
              <a:t>Операции на финансовом рынке сопряжены с рисками: </a:t>
            </a:r>
            <a:r>
              <a:rPr lang="ru-RU" dirty="0" smtClean="0">
                <a:solidFill>
                  <a:schemeClr val="tx1"/>
                </a:solidFill>
              </a:rPr>
              <a:t>там </a:t>
            </a:r>
            <a:r>
              <a:rPr lang="ru-RU" dirty="0">
                <a:solidFill>
                  <a:schemeClr val="tx1"/>
                </a:solidFill>
              </a:rPr>
              <a:t>где присутствует </a:t>
            </a:r>
            <a:r>
              <a:rPr lang="ru-RU" b="1" dirty="0" smtClean="0">
                <a:solidFill>
                  <a:schemeClr val="tx1"/>
                </a:solidFill>
              </a:rPr>
              <a:t>РИСК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всегда </a:t>
            </a:r>
            <a:r>
              <a:rPr lang="ru-RU" dirty="0">
                <a:solidFill>
                  <a:schemeClr val="tx1"/>
                </a:solidFill>
              </a:rPr>
              <a:t>есть возможность получить </a:t>
            </a:r>
            <a:r>
              <a:rPr lang="ru-RU" b="1" dirty="0" smtClean="0">
                <a:solidFill>
                  <a:schemeClr val="tx1"/>
                </a:solidFill>
              </a:rPr>
              <a:t>УБЫТОК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478920" y="2126959"/>
            <a:ext cx="8974991" cy="705339"/>
          </a:xfrm>
          <a:prstGeom prst="roundRect">
            <a:avLst>
              <a:gd name="adj" fmla="val 1227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72000" tIns="0" rIns="72000" bIns="0" rtlCol="0" anchor="ctr">
            <a:noAutofit/>
          </a:bodyPr>
          <a:lstStyle>
            <a:defPPr>
              <a:defRPr lang="ru-RU"/>
            </a:defPPr>
            <a:lvl1pPr indent="0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</a:lvl1pPr>
            <a:lvl2pPr marL="156460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2pPr>
            <a:lvl3pPr marL="236087" indent="-79627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3pPr>
            <a:lvl4pPr marL="314317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4pPr>
            <a:lvl5pPr marL="392546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5pPr>
            <a:lvl6pPr marL="2212785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6pPr>
            <a:lvl7pPr marL="2615110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7pPr>
            <a:lvl8pPr marL="3017434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8pPr>
            <a:lvl9pPr marL="3419759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>
                <a:solidFill>
                  <a:schemeClr val="tx1"/>
                </a:solidFill>
              </a:rPr>
              <a:t>Операции с финансовыми инструментами, осуществляемые через ИИС, не защищены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от изменения стоимости финансовых </a:t>
            </a:r>
            <a:r>
              <a:rPr lang="ru-RU" dirty="0" smtClean="0">
                <a:solidFill>
                  <a:schemeClr val="tx1"/>
                </a:solidFill>
              </a:rPr>
              <a:t>инструментов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481740" y="2986837"/>
            <a:ext cx="8974991" cy="705339"/>
          </a:xfrm>
          <a:prstGeom prst="roundRect">
            <a:avLst>
              <a:gd name="adj" fmla="val 1227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72000" tIns="0" rIns="72000" bIns="0" rtlCol="0" anchor="ctr">
            <a:noAutofit/>
          </a:bodyPr>
          <a:lstStyle>
            <a:defPPr>
              <a:defRPr lang="ru-RU"/>
            </a:defPPr>
            <a:lvl1pPr indent="0">
              <a:lnSpc>
                <a:spcPct val="90000"/>
              </a:lnSpc>
              <a:spcBef>
                <a:spcPts val="880"/>
              </a:spcBef>
              <a:buFont typeface="Arial" panose="020B0604020202020204" pitchFamily="34" charset="0"/>
              <a:buNone/>
            </a:lvl1pPr>
            <a:lvl2pPr marL="156460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2pPr>
            <a:lvl3pPr marL="236087" indent="-79627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3pPr>
            <a:lvl4pPr marL="314317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4pPr>
            <a:lvl5pPr marL="392546" indent="-78230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  <a:defRPr sz="1300"/>
            </a:lvl5pPr>
            <a:lvl6pPr marL="2212785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6pPr>
            <a:lvl7pPr marL="2615110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7pPr>
            <a:lvl8pPr marL="3017434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8pPr>
            <a:lvl9pPr marL="3419759" indent="-201162">
              <a:lnSpc>
                <a:spcPct val="90000"/>
              </a:lnSpc>
              <a:spcBef>
                <a:spcPts val="44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Необходимо обратить внимание на надежность выбираемого финансового посредника,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так как гарантии сохранности инвестируемых средств не существует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1740" y="3310731"/>
            <a:ext cx="8974991" cy="7628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33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uiExpand="1" build="p"/>
      <p:bldP spid="6" grpId="0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CBRF print">
      <a:dk1>
        <a:srgbClr val="000000"/>
      </a:dk1>
      <a:lt1>
        <a:sysClr val="window" lastClr="FFFFFF"/>
      </a:lt1>
      <a:dk2>
        <a:srgbClr val="000000"/>
      </a:dk2>
      <a:lt2>
        <a:srgbClr val="E7E6E6"/>
      </a:lt2>
      <a:accent1>
        <a:srgbClr val="77777A"/>
      </a:accent1>
      <a:accent2>
        <a:srgbClr val="89B4E0"/>
      </a:accent2>
      <a:accent3>
        <a:srgbClr val="ABA9D4"/>
      </a:accent3>
      <a:accent4>
        <a:srgbClr val="C3B8BA"/>
      </a:accent4>
      <a:accent5>
        <a:srgbClr val="C88683"/>
      </a:accent5>
      <a:accent6>
        <a:srgbClr val="D3B599"/>
      </a:accent6>
      <a:hlink>
        <a:srgbClr val="0F0F0F"/>
      </a:hlink>
      <a:folHlink>
        <a:srgbClr val="0F0F0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90000"/>
          </a:lnSpc>
          <a:defRPr sz="2000" cap="none" baseline="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F49E17D1DE16A44A489AC18F8E2BFA8" ma:contentTypeVersion="1" ma:contentTypeDescription="Создание документа." ma:contentTypeScope="" ma:versionID="b80fd53d197da829a326cc5dad49ac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C32C27-D6FA-4A35-9A52-BECEB9CD2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8DB36B-7962-4708-9FDC-30F7DB7ABD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0B5816-E86A-4EB2-A7C4-7431224D69FC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69747</TotalTime>
  <Words>836</Words>
  <Application>Microsoft Office PowerPoint</Application>
  <PresentationFormat>Лист A4 (210x297 мм)</PresentationFormat>
  <Paragraphs>141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Индивидуальные инвестиционные счета</vt:lpstr>
      <vt:lpstr>Презентация PowerPoint</vt:lpstr>
      <vt:lpstr>Особенности ИИС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Publicis Groupe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ЦБ РФ_Индивидуальные инвестиционные счета</dc:title>
  <dc:creator>Kislova Ekaterina</dc:creator>
  <cp:lastModifiedBy>87ListopadLL</cp:lastModifiedBy>
  <cp:revision>513</cp:revision>
  <cp:lastPrinted>2015-08-12T14:47:57Z</cp:lastPrinted>
  <dcterms:created xsi:type="dcterms:W3CDTF">2014-11-11T13:51:28Z</dcterms:created>
  <dcterms:modified xsi:type="dcterms:W3CDTF">2016-07-06T13:48:12Z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0x0101009F49E17D1DE16A44A489AC18F8E2BFA8</vt:lpwstr>
  </property>
</Properties>
</file>