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9"/>
  </p:notesMasterIdLst>
  <p:sldIdLst>
    <p:sldId id="274" r:id="rId3"/>
    <p:sldId id="289" r:id="rId4"/>
    <p:sldId id="292" r:id="rId5"/>
    <p:sldId id="287" r:id="rId6"/>
    <p:sldId id="296" r:id="rId7"/>
    <p:sldId id="295" r:id="rId8"/>
    <p:sldId id="286" r:id="rId9"/>
    <p:sldId id="294" r:id="rId10"/>
    <p:sldId id="293" r:id="rId11"/>
    <p:sldId id="290" r:id="rId12"/>
    <p:sldId id="279" r:id="rId13"/>
    <p:sldId id="280" r:id="rId14"/>
    <p:sldId id="281" r:id="rId15"/>
    <p:sldId id="282" r:id="rId16"/>
    <p:sldId id="283" r:id="rId17"/>
    <p:sldId id="284" r:id="rId18"/>
  </p:sldIdLst>
  <p:sldSz cx="19202400" cy="10801350"/>
  <p:notesSz cx="14401800" cy="10801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913"/>
    <a:srgbClr val="EF5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684" y="5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40463" cy="541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8158163" y="0"/>
            <a:ext cx="6240462" cy="541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36859-A2AC-429C-B98D-FC07E1C9E62C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2400" y="1350963"/>
            <a:ext cx="6477000" cy="364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439863" y="5197475"/>
            <a:ext cx="11522075" cy="4254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260013"/>
            <a:ext cx="6240463" cy="541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158163" y="10260013"/>
            <a:ext cx="6240462" cy="541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7188-0171-4160-8F6D-E10C0DF83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1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61309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16306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37275" cy="3452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51039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0180" y="3348419"/>
            <a:ext cx="16322040" cy="151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80360" y="6048757"/>
            <a:ext cx="134416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0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21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3355420"/>
            <a:ext cx="16322040" cy="151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360" y="6120765"/>
            <a:ext cx="13441680" cy="3385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60120" y="10045261"/>
            <a:ext cx="4416552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28816" y="10045261"/>
            <a:ext cx="614476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825728" y="10045261"/>
            <a:ext cx="4416552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15800"/>
          </a:xfrm>
        </p:spPr>
        <p:txBody>
          <a:bodyPr lIns="0" tIns="0" rIns="0" bIns="0"/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484" y="2486757"/>
            <a:ext cx="17595429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15800"/>
          </a:xfrm>
        </p:spPr>
        <p:txBody>
          <a:bodyPr lIns="0" tIns="0" rIns="0" bIns="0"/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0122" y="2484311"/>
            <a:ext cx="8353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89239" y="2484311"/>
            <a:ext cx="8353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9200707" cy="10800080"/>
          </a:xfrm>
          <a:custGeom>
            <a:avLst/>
            <a:gdLst/>
            <a:ahLst/>
            <a:cxnLst/>
            <a:rect l="l" t="t" r="r" b="b"/>
            <a:pathLst>
              <a:path w="14400530" h="10800080">
                <a:moveTo>
                  <a:pt x="0" y="10800003"/>
                </a:moveTo>
                <a:lnTo>
                  <a:pt x="14399996" y="10800003"/>
                </a:lnTo>
                <a:lnTo>
                  <a:pt x="14399996" y="0"/>
                </a:lnTo>
                <a:lnTo>
                  <a:pt x="0" y="0"/>
                </a:lnTo>
                <a:lnTo>
                  <a:pt x="0" y="10800003"/>
                </a:lnTo>
                <a:close/>
              </a:path>
            </a:pathLst>
          </a:custGeom>
          <a:solidFill>
            <a:srgbClr val="51231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3" y="8894"/>
            <a:ext cx="6322060" cy="4572000"/>
          </a:xfrm>
          <a:custGeom>
            <a:avLst/>
            <a:gdLst/>
            <a:ahLst/>
            <a:cxnLst/>
            <a:rect l="l" t="t" r="r" b="b"/>
            <a:pathLst>
              <a:path w="4741545" h="4572000">
                <a:moveTo>
                  <a:pt x="4741265" y="0"/>
                </a:moveTo>
                <a:lnTo>
                  <a:pt x="2705328" y="0"/>
                </a:lnTo>
                <a:lnTo>
                  <a:pt x="2704878" y="50800"/>
                </a:lnTo>
                <a:lnTo>
                  <a:pt x="2703532" y="88900"/>
                </a:lnTo>
                <a:lnTo>
                  <a:pt x="2701299" y="139700"/>
                </a:lnTo>
                <a:lnTo>
                  <a:pt x="2698187" y="190500"/>
                </a:lnTo>
                <a:lnTo>
                  <a:pt x="2694204" y="241300"/>
                </a:lnTo>
                <a:lnTo>
                  <a:pt x="2689357" y="279400"/>
                </a:lnTo>
                <a:lnTo>
                  <a:pt x="2683654" y="330200"/>
                </a:lnTo>
                <a:lnTo>
                  <a:pt x="2677104" y="381000"/>
                </a:lnTo>
                <a:lnTo>
                  <a:pt x="2669715" y="419100"/>
                </a:lnTo>
                <a:lnTo>
                  <a:pt x="2661493" y="469900"/>
                </a:lnTo>
                <a:lnTo>
                  <a:pt x="2652449" y="520700"/>
                </a:lnTo>
                <a:lnTo>
                  <a:pt x="2642588" y="558800"/>
                </a:lnTo>
                <a:lnTo>
                  <a:pt x="2631920" y="609600"/>
                </a:lnTo>
                <a:lnTo>
                  <a:pt x="2620452" y="647700"/>
                </a:lnTo>
                <a:lnTo>
                  <a:pt x="2608192" y="698500"/>
                </a:lnTo>
                <a:lnTo>
                  <a:pt x="2595148" y="736600"/>
                </a:lnTo>
                <a:lnTo>
                  <a:pt x="2581329" y="787400"/>
                </a:lnTo>
                <a:lnTo>
                  <a:pt x="2566741" y="825500"/>
                </a:lnTo>
                <a:lnTo>
                  <a:pt x="2551394" y="876300"/>
                </a:lnTo>
                <a:lnTo>
                  <a:pt x="2535294" y="914400"/>
                </a:lnTo>
                <a:lnTo>
                  <a:pt x="2518451" y="952500"/>
                </a:lnTo>
                <a:lnTo>
                  <a:pt x="2500871" y="1003300"/>
                </a:lnTo>
                <a:lnTo>
                  <a:pt x="2482563" y="1041400"/>
                </a:lnTo>
                <a:lnTo>
                  <a:pt x="2463535" y="1079500"/>
                </a:lnTo>
                <a:lnTo>
                  <a:pt x="2443795" y="1117600"/>
                </a:lnTo>
                <a:lnTo>
                  <a:pt x="2423350" y="1168400"/>
                </a:lnTo>
                <a:lnTo>
                  <a:pt x="2402209" y="1206500"/>
                </a:lnTo>
                <a:lnTo>
                  <a:pt x="2380380" y="1244600"/>
                </a:lnTo>
                <a:lnTo>
                  <a:pt x="2357870" y="1282700"/>
                </a:lnTo>
                <a:lnTo>
                  <a:pt x="2334687" y="1320800"/>
                </a:lnTo>
                <a:lnTo>
                  <a:pt x="2310841" y="1358900"/>
                </a:lnTo>
                <a:lnTo>
                  <a:pt x="2286337" y="1397000"/>
                </a:lnTo>
                <a:lnTo>
                  <a:pt x="2261186" y="1435100"/>
                </a:lnTo>
                <a:lnTo>
                  <a:pt x="2235393" y="1473200"/>
                </a:lnTo>
                <a:lnTo>
                  <a:pt x="2208968" y="1511300"/>
                </a:lnTo>
                <a:lnTo>
                  <a:pt x="2181918" y="1549400"/>
                </a:lnTo>
                <a:lnTo>
                  <a:pt x="2154251" y="1574800"/>
                </a:lnTo>
                <a:lnTo>
                  <a:pt x="2125976" y="1612900"/>
                </a:lnTo>
                <a:lnTo>
                  <a:pt x="2097099" y="1651000"/>
                </a:lnTo>
                <a:lnTo>
                  <a:pt x="2067630" y="1676400"/>
                </a:lnTo>
                <a:lnTo>
                  <a:pt x="2037576" y="1714500"/>
                </a:lnTo>
                <a:lnTo>
                  <a:pt x="2006945" y="1752600"/>
                </a:lnTo>
                <a:lnTo>
                  <a:pt x="1975744" y="1778000"/>
                </a:lnTo>
                <a:lnTo>
                  <a:pt x="1943983" y="1816100"/>
                </a:lnTo>
                <a:lnTo>
                  <a:pt x="1911669" y="1841500"/>
                </a:lnTo>
                <a:lnTo>
                  <a:pt x="1878809" y="1879600"/>
                </a:lnTo>
                <a:lnTo>
                  <a:pt x="1845412" y="1905000"/>
                </a:lnTo>
                <a:lnTo>
                  <a:pt x="1811486" y="1930400"/>
                </a:lnTo>
                <a:lnTo>
                  <a:pt x="1777039" y="1968500"/>
                </a:lnTo>
                <a:lnTo>
                  <a:pt x="1742079" y="1993900"/>
                </a:lnTo>
                <a:lnTo>
                  <a:pt x="1706613" y="2019300"/>
                </a:lnTo>
                <a:lnTo>
                  <a:pt x="1634196" y="2070100"/>
                </a:lnTo>
                <a:lnTo>
                  <a:pt x="1559854" y="2120900"/>
                </a:lnTo>
                <a:lnTo>
                  <a:pt x="1483650" y="2171700"/>
                </a:lnTo>
                <a:lnTo>
                  <a:pt x="1405647" y="2222500"/>
                </a:lnTo>
                <a:lnTo>
                  <a:pt x="1365990" y="2235200"/>
                </a:lnTo>
                <a:lnTo>
                  <a:pt x="1285409" y="2286000"/>
                </a:lnTo>
                <a:lnTo>
                  <a:pt x="1244499" y="2298700"/>
                </a:lnTo>
                <a:lnTo>
                  <a:pt x="1203187" y="2324100"/>
                </a:lnTo>
                <a:lnTo>
                  <a:pt x="1119390" y="2349500"/>
                </a:lnTo>
                <a:lnTo>
                  <a:pt x="1076920" y="2374900"/>
                </a:lnTo>
                <a:lnTo>
                  <a:pt x="947322" y="2413000"/>
                </a:lnTo>
                <a:lnTo>
                  <a:pt x="903420" y="2438400"/>
                </a:lnTo>
                <a:lnTo>
                  <a:pt x="814608" y="2463800"/>
                </a:lnTo>
                <a:lnTo>
                  <a:pt x="769715" y="2463800"/>
                </a:lnTo>
                <a:lnTo>
                  <a:pt x="633181" y="2501900"/>
                </a:lnTo>
                <a:lnTo>
                  <a:pt x="587077" y="2501900"/>
                </a:lnTo>
                <a:lnTo>
                  <a:pt x="540692" y="2514600"/>
                </a:lnTo>
                <a:lnTo>
                  <a:pt x="494031" y="2514600"/>
                </a:lnTo>
                <a:lnTo>
                  <a:pt x="447104" y="2527300"/>
                </a:lnTo>
                <a:lnTo>
                  <a:pt x="399919" y="2527300"/>
                </a:lnTo>
                <a:lnTo>
                  <a:pt x="352482" y="2540000"/>
                </a:lnTo>
                <a:lnTo>
                  <a:pt x="0" y="2540000"/>
                </a:lnTo>
                <a:lnTo>
                  <a:pt x="0" y="4572000"/>
                </a:lnTo>
                <a:lnTo>
                  <a:pt x="495793" y="4572000"/>
                </a:lnTo>
                <a:lnTo>
                  <a:pt x="543193" y="4559300"/>
                </a:lnTo>
                <a:lnTo>
                  <a:pt x="637582" y="4559300"/>
                </a:lnTo>
                <a:lnTo>
                  <a:pt x="684566" y="4546600"/>
                </a:lnTo>
                <a:lnTo>
                  <a:pt x="731407" y="4546600"/>
                </a:lnTo>
                <a:lnTo>
                  <a:pt x="778102" y="4533900"/>
                </a:lnTo>
                <a:lnTo>
                  <a:pt x="824649" y="4533900"/>
                </a:lnTo>
                <a:lnTo>
                  <a:pt x="871045" y="4521200"/>
                </a:lnTo>
                <a:lnTo>
                  <a:pt x="917288" y="4521200"/>
                </a:lnTo>
                <a:lnTo>
                  <a:pt x="1009304" y="4495800"/>
                </a:lnTo>
                <a:lnTo>
                  <a:pt x="1055073" y="4495800"/>
                </a:lnTo>
                <a:lnTo>
                  <a:pt x="1236495" y="4445000"/>
                </a:lnTo>
                <a:lnTo>
                  <a:pt x="1281424" y="4445000"/>
                </a:lnTo>
                <a:lnTo>
                  <a:pt x="1590894" y="4356100"/>
                </a:lnTo>
                <a:lnTo>
                  <a:pt x="1634355" y="4330700"/>
                </a:lnTo>
                <a:lnTo>
                  <a:pt x="1806228" y="4279900"/>
                </a:lnTo>
                <a:lnTo>
                  <a:pt x="1848691" y="4254500"/>
                </a:lnTo>
                <a:lnTo>
                  <a:pt x="1932995" y="4229100"/>
                </a:lnTo>
                <a:lnTo>
                  <a:pt x="1974831" y="4203700"/>
                </a:lnTo>
                <a:lnTo>
                  <a:pt x="2016453" y="4191000"/>
                </a:lnTo>
                <a:lnTo>
                  <a:pt x="2057858" y="4165600"/>
                </a:lnTo>
                <a:lnTo>
                  <a:pt x="2099045" y="4152900"/>
                </a:lnTo>
                <a:lnTo>
                  <a:pt x="2140009" y="4127500"/>
                </a:lnTo>
                <a:lnTo>
                  <a:pt x="2180750" y="4114800"/>
                </a:lnTo>
                <a:lnTo>
                  <a:pt x="2261551" y="4064000"/>
                </a:lnTo>
                <a:lnTo>
                  <a:pt x="2301606" y="4051300"/>
                </a:lnTo>
                <a:lnTo>
                  <a:pt x="2381013" y="4000500"/>
                </a:lnTo>
                <a:lnTo>
                  <a:pt x="2420360" y="3987800"/>
                </a:lnTo>
                <a:lnTo>
                  <a:pt x="2575313" y="3886200"/>
                </a:lnTo>
                <a:lnTo>
                  <a:pt x="2613431" y="3860800"/>
                </a:lnTo>
                <a:lnTo>
                  <a:pt x="2651296" y="3848100"/>
                </a:lnTo>
                <a:lnTo>
                  <a:pt x="2800176" y="3746500"/>
                </a:lnTo>
                <a:lnTo>
                  <a:pt x="2836739" y="3721100"/>
                </a:lnTo>
                <a:lnTo>
                  <a:pt x="2873034" y="3683000"/>
                </a:lnTo>
                <a:lnTo>
                  <a:pt x="2980289" y="3606800"/>
                </a:lnTo>
                <a:lnTo>
                  <a:pt x="3050410" y="3556000"/>
                </a:lnTo>
                <a:lnTo>
                  <a:pt x="3085047" y="3517900"/>
                </a:lnTo>
                <a:lnTo>
                  <a:pt x="3187242" y="3441700"/>
                </a:lnTo>
                <a:lnTo>
                  <a:pt x="3220726" y="3403600"/>
                </a:lnTo>
                <a:lnTo>
                  <a:pt x="3253916" y="3378200"/>
                </a:lnTo>
                <a:lnTo>
                  <a:pt x="3286809" y="3340100"/>
                </a:lnTo>
                <a:lnTo>
                  <a:pt x="3351693" y="3289300"/>
                </a:lnTo>
                <a:lnTo>
                  <a:pt x="3383681" y="3251200"/>
                </a:lnTo>
                <a:lnTo>
                  <a:pt x="3415361" y="3225800"/>
                </a:lnTo>
                <a:lnTo>
                  <a:pt x="3446732" y="3187700"/>
                </a:lnTo>
                <a:lnTo>
                  <a:pt x="3477792" y="3162300"/>
                </a:lnTo>
                <a:lnTo>
                  <a:pt x="3508538" y="3124200"/>
                </a:lnTo>
                <a:lnTo>
                  <a:pt x="3538967" y="3086100"/>
                </a:lnTo>
                <a:lnTo>
                  <a:pt x="3569078" y="3060700"/>
                </a:lnTo>
                <a:lnTo>
                  <a:pt x="3598867" y="3022600"/>
                </a:lnTo>
                <a:lnTo>
                  <a:pt x="3628332" y="2984500"/>
                </a:lnTo>
                <a:lnTo>
                  <a:pt x="3657471" y="2959100"/>
                </a:lnTo>
                <a:lnTo>
                  <a:pt x="3686282" y="2921000"/>
                </a:lnTo>
                <a:lnTo>
                  <a:pt x="3714761" y="2882900"/>
                </a:lnTo>
                <a:lnTo>
                  <a:pt x="3742907" y="2857500"/>
                </a:lnTo>
                <a:lnTo>
                  <a:pt x="3770717" y="2819400"/>
                </a:lnTo>
                <a:lnTo>
                  <a:pt x="3798189" y="2781300"/>
                </a:lnTo>
                <a:lnTo>
                  <a:pt x="3825319" y="2743200"/>
                </a:lnTo>
                <a:lnTo>
                  <a:pt x="3852107" y="2705100"/>
                </a:lnTo>
                <a:lnTo>
                  <a:pt x="3878549" y="2679700"/>
                </a:lnTo>
                <a:lnTo>
                  <a:pt x="3904643" y="2641600"/>
                </a:lnTo>
                <a:lnTo>
                  <a:pt x="3930386" y="2603500"/>
                </a:lnTo>
                <a:lnTo>
                  <a:pt x="3955776" y="2565400"/>
                </a:lnTo>
                <a:lnTo>
                  <a:pt x="3980811" y="2527300"/>
                </a:lnTo>
                <a:lnTo>
                  <a:pt x="4005487" y="2489200"/>
                </a:lnTo>
                <a:lnTo>
                  <a:pt x="4029804" y="2451100"/>
                </a:lnTo>
                <a:lnTo>
                  <a:pt x="4053758" y="2413000"/>
                </a:lnTo>
                <a:lnTo>
                  <a:pt x="4077346" y="2374900"/>
                </a:lnTo>
                <a:lnTo>
                  <a:pt x="4100567" y="2336800"/>
                </a:lnTo>
                <a:lnTo>
                  <a:pt x="4123418" y="2298700"/>
                </a:lnTo>
                <a:lnTo>
                  <a:pt x="4145896" y="2260600"/>
                </a:lnTo>
                <a:lnTo>
                  <a:pt x="4168000" y="2222500"/>
                </a:lnTo>
                <a:lnTo>
                  <a:pt x="4189726" y="2184400"/>
                </a:lnTo>
                <a:lnTo>
                  <a:pt x="4211072" y="2133600"/>
                </a:lnTo>
                <a:lnTo>
                  <a:pt x="4232036" y="2095500"/>
                </a:lnTo>
                <a:lnTo>
                  <a:pt x="4252615" y="2057400"/>
                </a:lnTo>
                <a:lnTo>
                  <a:pt x="4272808" y="2019300"/>
                </a:lnTo>
                <a:lnTo>
                  <a:pt x="4292610" y="1981200"/>
                </a:lnTo>
                <a:lnTo>
                  <a:pt x="4312021" y="1930400"/>
                </a:lnTo>
                <a:lnTo>
                  <a:pt x="4331037" y="1892300"/>
                </a:lnTo>
                <a:lnTo>
                  <a:pt x="4349656" y="1854200"/>
                </a:lnTo>
                <a:lnTo>
                  <a:pt x="4367876" y="1816100"/>
                </a:lnTo>
                <a:lnTo>
                  <a:pt x="4385695" y="1765300"/>
                </a:lnTo>
                <a:lnTo>
                  <a:pt x="4403109" y="1727200"/>
                </a:lnTo>
                <a:lnTo>
                  <a:pt x="4420116" y="1689100"/>
                </a:lnTo>
                <a:lnTo>
                  <a:pt x="4436715" y="1638300"/>
                </a:lnTo>
                <a:lnTo>
                  <a:pt x="4452901" y="1600200"/>
                </a:lnTo>
                <a:lnTo>
                  <a:pt x="4468674" y="1562100"/>
                </a:lnTo>
                <a:lnTo>
                  <a:pt x="4484031" y="1511300"/>
                </a:lnTo>
                <a:lnTo>
                  <a:pt x="4498969" y="1473200"/>
                </a:lnTo>
                <a:lnTo>
                  <a:pt x="4513485" y="1422400"/>
                </a:lnTo>
                <a:lnTo>
                  <a:pt x="4527578" y="1384300"/>
                </a:lnTo>
                <a:lnTo>
                  <a:pt x="4541245" y="1346200"/>
                </a:lnTo>
                <a:lnTo>
                  <a:pt x="4554483" y="1295400"/>
                </a:lnTo>
                <a:lnTo>
                  <a:pt x="4567290" y="1257300"/>
                </a:lnTo>
                <a:lnTo>
                  <a:pt x="4579664" y="1206500"/>
                </a:lnTo>
                <a:lnTo>
                  <a:pt x="4591602" y="1168400"/>
                </a:lnTo>
                <a:lnTo>
                  <a:pt x="4603102" y="1117600"/>
                </a:lnTo>
                <a:lnTo>
                  <a:pt x="4614161" y="1079500"/>
                </a:lnTo>
                <a:lnTo>
                  <a:pt x="4624776" y="1028700"/>
                </a:lnTo>
                <a:lnTo>
                  <a:pt x="4634946" y="977900"/>
                </a:lnTo>
                <a:lnTo>
                  <a:pt x="4644668" y="939800"/>
                </a:lnTo>
                <a:lnTo>
                  <a:pt x="4653940" y="889000"/>
                </a:lnTo>
                <a:lnTo>
                  <a:pt x="4662759" y="850900"/>
                </a:lnTo>
                <a:lnTo>
                  <a:pt x="4671122" y="800100"/>
                </a:lnTo>
                <a:lnTo>
                  <a:pt x="4679027" y="749300"/>
                </a:lnTo>
                <a:lnTo>
                  <a:pt x="4686473" y="711200"/>
                </a:lnTo>
                <a:lnTo>
                  <a:pt x="4693455" y="660400"/>
                </a:lnTo>
                <a:lnTo>
                  <a:pt x="4699972" y="609600"/>
                </a:lnTo>
                <a:lnTo>
                  <a:pt x="4706022" y="571500"/>
                </a:lnTo>
                <a:lnTo>
                  <a:pt x="4711602" y="520700"/>
                </a:lnTo>
                <a:lnTo>
                  <a:pt x="4716710" y="469900"/>
                </a:lnTo>
                <a:lnTo>
                  <a:pt x="4721342" y="431800"/>
                </a:lnTo>
                <a:lnTo>
                  <a:pt x="4725498" y="381000"/>
                </a:lnTo>
                <a:lnTo>
                  <a:pt x="4729173" y="330200"/>
                </a:lnTo>
                <a:lnTo>
                  <a:pt x="4732367" y="279400"/>
                </a:lnTo>
                <a:lnTo>
                  <a:pt x="4735075" y="241300"/>
                </a:lnTo>
                <a:lnTo>
                  <a:pt x="4737297" y="190500"/>
                </a:lnTo>
                <a:lnTo>
                  <a:pt x="4739030" y="139700"/>
                </a:lnTo>
                <a:lnTo>
                  <a:pt x="4740270" y="88900"/>
                </a:lnTo>
                <a:lnTo>
                  <a:pt x="4741016" y="50800"/>
                </a:lnTo>
                <a:lnTo>
                  <a:pt x="4741265" y="0"/>
                </a:lnTo>
                <a:close/>
              </a:path>
            </a:pathLst>
          </a:custGeom>
          <a:solidFill>
            <a:srgbClr val="67392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15800"/>
          </a:xfrm>
        </p:spPr>
        <p:txBody>
          <a:bodyPr lIns="0" tIns="0" rIns="0" bIns="0"/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5" y="0"/>
            <a:ext cx="10055995" cy="6884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5154143" y="8041604"/>
            <a:ext cx="4046220" cy="2758440"/>
          </a:xfrm>
          <a:custGeom>
            <a:avLst/>
            <a:gdLst/>
            <a:ahLst/>
            <a:cxnLst/>
            <a:rect l="l" t="t" r="r" b="b"/>
            <a:pathLst>
              <a:path w="3034665" h="2758440">
                <a:moveTo>
                  <a:pt x="2452433" y="0"/>
                </a:moveTo>
                <a:lnTo>
                  <a:pt x="2404171" y="465"/>
                </a:lnTo>
                <a:lnTo>
                  <a:pt x="2356135" y="1855"/>
                </a:lnTo>
                <a:lnTo>
                  <a:pt x="2308335" y="4163"/>
                </a:lnTo>
                <a:lnTo>
                  <a:pt x="2260778" y="7378"/>
                </a:lnTo>
                <a:lnTo>
                  <a:pt x="2213474" y="11493"/>
                </a:lnTo>
                <a:lnTo>
                  <a:pt x="2166430" y="16499"/>
                </a:lnTo>
                <a:lnTo>
                  <a:pt x="2119655" y="22387"/>
                </a:lnTo>
                <a:lnTo>
                  <a:pt x="2073158" y="29150"/>
                </a:lnTo>
                <a:lnTo>
                  <a:pt x="2026947" y="36778"/>
                </a:lnTo>
                <a:lnTo>
                  <a:pt x="1981030" y="45263"/>
                </a:lnTo>
                <a:lnTo>
                  <a:pt x="1935418" y="54596"/>
                </a:lnTo>
                <a:lnTo>
                  <a:pt x="1890116" y="64770"/>
                </a:lnTo>
                <a:lnTo>
                  <a:pt x="1845135" y="75775"/>
                </a:lnTo>
                <a:lnTo>
                  <a:pt x="1800483" y="87603"/>
                </a:lnTo>
                <a:lnTo>
                  <a:pt x="1756168" y="100245"/>
                </a:lnTo>
                <a:lnTo>
                  <a:pt x="1712199" y="113693"/>
                </a:lnTo>
                <a:lnTo>
                  <a:pt x="1668585" y="127939"/>
                </a:lnTo>
                <a:lnTo>
                  <a:pt x="1625333" y="142973"/>
                </a:lnTo>
                <a:lnTo>
                  <a:pt x="1582453" y="158788"/>
                </a:lnTo>
                <a:lnTo>
                  <a:pt x="1539952" y="175374"/>
                </a:lnTo>
                <a:lnTo>
                  <a:pt x="1497840" y="192724"/>
                </a:lnTo>
                <a:lnTo>
                  <a:pt x="1456125" y="210828"/>
                </a:lnTo>
                <a:lnTo>
                  <a:pt x="1414816" y="229679"/>
                </a:lnTo>
                <a:lnTo>
                  <a:pt x="1373920" y="249268"/>
                </a:lnTo>
                <a:lnTo>
                  <a:pt x="1333447" y="269585"/>
                </a:lnTo>
                <a:lnTo>
                  <a:pt x="1293405" y="290624"/>
                </a:lnTo>
                <a:lnTo>
                  <a:pt x="1253803" y="312374"/>
                </a:lnTo>
                <a:lnTo>
                  <a:pt x="1214648" y="334828"/>
                </a:lnTo>
                <a:lnTo>
                  <a:pt x="1175950" y="357978"/>
                </a:lnTo>
                <a:lnTo>
                  <a:pt x="1137718" y="381814"/>
                </a:lnTo>
                <a:lnTo>
                  <a:pt x="1099959" y="406328"/>
                </a:lnTo>
                <a:lnTo>
                  <a:pt x="1062682" y="431511"/>
                </a:lnTo>
                <a:lnTo>
                  <a:pt x="1025895" y="457356"/>
                </a:lnTo>
                <a:lnTo>
                  <a:pt x="989608" y="483853"/>
                </a:lnTo>
                <a:lnTo>
                  <a:pt x="953829" y="510995"/>
                </a:lnTo>
                <a:lnTo>
                  <a:pt x="918566" y="538771"/>
                </a:lnTo>
                <a:lnTo>
                  <a:pt x="883828" y="567175"/>
                </a:lnTo>
                <a:lnTo>
                  <a:pt x="849623" y="596197"/>
                </a:lnTo>
                <a:lnTo>
                  <a:pt x="815959" y="625829"/>
                </a:lnTo>
                <a:lnTo>
                  <a:pt x="782846" y="656063"/>
                </a:lnTo>
                <a:lnTo>
                  <a:pt x="750292" y="686890"/>
                </a:lnTo>
                <a:lnTo>
                  <a:pt x="718305" y="718300"/>
                </a:lnTo>
                <a:lnTo>
                  <a:pt x="686894" y="750287"/>
                </a:lnTo>
                <a:lnTo>
                  <a:pt x="656068" y="782841"/>
                </a:lnTo>
                <a:lnTo>
                  <a:pt x="625834" y="815954"/>
                </a:lnTo>
                <a:lnTo>
                  <a:pt x="596202" y="849617"/>
                </a:lnTo>
                <a:lnTo>
                  <a:pt x="567179" y="883822"/>
                </a:lnTo>
                <a:lnTo>
                  <a:pt x="538775" y="918561"/>
                </a:lnTo>
                <a:lnTo>
                  <a:pt x="510998" y="953824"/>
                </a:lnTo>
                <a:lnTo>
                  <a:pt x="483857" y="989603"/>
                </a:lnTo>
                <a:lnTo>
                  <a:pt x="457360" y="1025890"/>
                </a:lnTo>
                <a:lnTo>
                  <a:pt x="431515" y="1062676"/>
                </a:lnTo>
                <a:lnTo>
                  <a:pt x="406331" y="1099953"/>
                </a:lnTo>
                <a:lnTo>
                  <a:pt x="381817" y="1137712"/>
                </a:lnTo>
                <a:lnTo>
                  <a:pt x="357981" y="1175945"/>
                </a:lnTo>
                <a:lnTo>
                  <a:pt x="334831" y="1214643"/>
                </a:lnTo>
                <a:lnTo>
                  <a:pt x="312377" y="1253797"/>
                </a:lnTo>
                <a:lnTo>
                  <a:pt x="290626" y="1293399"/>
                </a:lnTo>
                <a:lnTo>
                  <a:pt x="269588" y="1333441"/>
                </a:lnTo>
                <a:lnTo>
                  <a:pt x="249270" y="1373915"/>
                </a:lnTo>
                <a:lnTo>
                  <a:pt x="229681" y="1414810"/>
                </a:lnTo>
                <a:lnTo>
                  <a:pt x="210830" y="1456120"/>
                </a:lnTo>
                <a:lnTo>
                  <a:pt x="192726" y="1497835"/>
                </a:lnTo>
                <a:lnTo>
                  <a:pt x="175376" y="1539947"/>
                </a:lnTo>
                <a:lnTo>
                  <a:pt x="158789" y="1582448"/>
                </a:lnTo>
                <a:lnTo>
                  <a:pt x="142974" y="1625328"/>
                </a:lnTo>
                <a:lnTo>
                  <a:pt x="127940" y="1668580"/>
                </a:lnTo>
                <a:lnTo>
                  <a:pt x="113694" y="1712195"/>
                </a:lnTo>
                <a:lnTo>
                  <a:pt x="100246" y="1756164"/>
                </a:lnTo>
                <a:lnTo>
                  <a:pt x="87604" y="1800479"/>
                </a:lnTo>
                <a:lnTo>
                  <a:pt x="75776" y="1845131"/>
                </a:lnTo>
                <a:lnTo>
                  <a:pt x="64771" y="1890112"/>
                </a:lnTo>
                <a:lnTo>
                  <a:pt x="54597" y="1935414"/>
                </a:lnTo>
                <a:lnTo>
                  <a:pt x="45263" y="1981027"/>
                </a:lnTo>
                <a:lnTo>
                  <a:pt x="36778" y="2026943"/>
                </a:lnTo>
                <a:lnTo>
                  <a:pt x="29150" y="2073155"/>
                </a:lnTo>
                <a:lnTo>
                  <a:pt x="22388" y="2119652"/>
                </a:lnTo>
                <a:lnTo>
                  <a:pt x="16499" y="2166427"/>
                </a:lnTo>
                <a:lnTo>
                  <a:pt x="11493" y="2213472"/>
                </a:lnTo>
                <a:lnTo>
                  <a:pt x="7378" y="2260777"/>
                </a:lnTo>
                <a:lnTo>
                  <a:pt x="4163" y="2308334"/>
                </a:lnTo>
                <a:lnTo>
                  <a:pt x="1855" y="2356135"/>
                </a:lnTo>
                <a:lnTo>
                  <a:pt x="461" y="2404601"/>
                </a:lnTo>
                <a:lnTo>
                  <a:pt x="0" y="2452433"/>
                </a:lnTo>
                <a:lnTo>
                  <a:pt x="465" y="2500696"/>
                </a:lnTo>
                <a:lnTo>
                  <a:pt x="1855" y="2548732"/>
                </a:lnTo>
                <a:lnTo>
                  <a:pt x="4163" y="2596533"/>
                </a:lnTo>
                <a:lnTo>
                  <a:pt x="7378" y="2644091"/>
                </a:lnTo>
                <a:lnTo>
                  <a:pt x="11493" y="2691396"/>
                </a:lnTo>
                <a:lnTo>
                  <a:pt x="16499" y="2738441"/>
                </a:lnTo>
                <a:lnTo>
                  <a:pt x="19011" y="2758399"/>
                </a:lnTo>
                <a:lnTo>
                  <a:pt x="3034389" y="69574"/>
                </a:lnTo>
                <a:lnTo>
                  <a:pt x="2969452" y="54596"/>
                </a:lnTo>
                <a:lnTo>
                  <a:pt x="2923839" y="45263"/>
                </a:lnTo>
                <a:lnTo>
                  <a:pt x="2877923" y="36778"/>
                </a:lnTo>
                <a:lnTo>
                  <a:pt x="2831711" y="29150"/>
                </a:lnTo>
                <a:lnTo>
                  <a:pt x="2785214" y="22387"/>
                </a:lnTo>
                <a:lnTo>
                  <a:pt x="2738439" y="16499"/>
                </a:lnTo>
                <a:lnTo>
                  <a:pt x="2691394" y="11493"/>
                </a:lnTo>
                <a:lnTo>
                  <a:pt x="2644089" y="7378"/>
                </a:lnTo>
                <a:lnTo>
                  <a:pt x="2596532" y="4163"/>
                </a:lnTo>
                <a:lnTo>
                  <a:pt x="2548731" y="1855"/>
                </a:lnTo>
                <a:lnTo>
                  <a:pt x="2500695" y="465"/>
                </a:lnTo>
                <a:lnTo>
                  <a:pt x="2452433" y="0"/>
                </a:lnTo>
                <a:close/>
              </a:path>
              <a:path w="3034665" h="2758440">
                <a:moveTo>
                  <a:pt x="2452433" y="1089964"/>
                </a:moveTo>
                <a:lnTo>
                  <a:pt x="2404601" y="1090788"/>
                </a:lnTo>
                <a:lnTo>
                  <a:pt x="2357182" y="1093242"/>
                </a:lnTo>
                <a:lnTo>
                  <a:pt x="2310205" y="1097299"/>
                </a:lnTo>
                <a:lnTo>
                  <a:pt x="2263696" y="1102931"/>
                </a:lnTo>
                <a:lnTo>
                  <a:pt x="2217682" y="1110112"/>
                </a:lnTo>
                <a:lnTo>
                  <a:pt x="2172190" y="1118815"/>
                </a:lnTo>
                <a:lnTo>
                  <a:pt x="2127247" y="1129012"/>
                </a:lnTo>
                <a:lnTo>
                  <a:pt x="2082880" y="1140678"/>
                </a:lnTo>
                <a:lnTo>
                  <a:pt x="2039116" y="1153784"/>
                </a:lnTo>
                <a:lnTo>
                  <a:pt x="1995983" y="1168303"/>
                </a:lnTo>
                <a:lnTo>
                  <a:pt x="1953507" y="1184210"/>
                </a:lnTo>
                <a:lnTo>
                  <a:pt x="1911714" y="1201476"/>
                </a:lnTo>
                <a:lnTo>
                  <a:pt x="1870634" y="1220074"/>
                </a:lnTo>
                <a:lnTo>
                  <a:pt x="1830291" y="1239979"/>
                </a:lnTo>
                <a:lnTo>
                  <a:pt x="1790713" y="1261161"/>
                </a:lnTo>
                <a:lnTo>
                  <a:pt x="1751928" y="1283596"/>
                </a:lnTo>
                <a:lnTo>
                  <a:pt x="1713963" y="1307255"/>
                </a:lnTo>
                <a:lnTo>
                  <a:pt x="1676843" y="1332111"/>
                </a:lnTo>
                <a:lnTo>
                  <a:pt x="1640597" y="1358138"/>
                </a:lnTo>
                <a:lnTo>
                  <a:pt x="1605251" y="1385309"/>
                </a:lnTo>
                <a:lnTo>
                  <a:pt x="1570832" y="1413596"/>
                </a:lnTo>
                <a:lnTo>
                  <a:pt x="1537368" y="1442972"/>
                </a:lnTo>
                <a:lnTo>
                  <a:pt x="1504885" y="1473411"/>
                </a:lnTo>
                <a:lnTo>
                  <a:pt x="1473411" y="1504885"/>
                </a:lnTo>
                <a:lnTo>
                  <a:pt x="1442972" y="1537368"/>
                </a:lnTo>
                <a:lnTo>
                  <a:pt x="1413596" y="1570832"/>
                </a:lnTo>
                <a:lnTo>
                  <a:pt x="1385309" y="1605251"/>
                </a:lnTo>
                <a:lnTo>
                  <a:pt x="1358138" y="1640597"/>
                </a:lnTo>
                <a:lnTo>
                  <a:pt x="1332111" y="1676843"/>
                </a:lnTo>
                <a:lnTo>
                  <a:pt x="1307255" y="1713963"/>
                </a:lnTo>
                <a:lnTo>
                  <a:pt x="1283596" y="1751928"/>
                </a:lnTo>
                <a:lnTo>
                  <a:pt x="1261161" y="1790713"/>
                </a:lnTo>
                <a:lnTo>
                  <a:pt x="1239979" y="1830291"/>
                </a:lnTo>
                <a:lnTo>
                  <a:pt x="1220074" y="1870634"/>
                </a:lnTo>
                <a:lnTo>
                  <a:pt x="1201476" y="1911714"/>
                </a:lnTo>
                <a:lnTo>
                  <a:pt x="1184210" y="1953507"/>
                </a:lnTo>
                <a:lnTo>
                  <a:pt x="1168303" y="1995983"/>
                </a:lnTo>
                <a:lnTo>
                  <a:pt x="1153784" y="2039116"/>
                </a:lnTo>
                <a:lnTo>
                  <a:pt x="1140678" y="2082880"/>
                </a:lnTo>
                <a:lnTo>
                  <a:pt x="1129012" y="2127247"/>
                </a:lnTo>
                <a:lnTo>
                  <a:pt x="1118815" y="2172190"/>
                </a:lnTo>
                <a:lnTo>
                  <a:pt x="1110112" y="2217682"/>
                </a:lnTo>
                <a:lnTo>
                  <a:pt x="1102931" y="2263696"/>
                </a:lnTo>
                <a:lnTo>
                  <a:pt x="1097299" y="2310205"/>
                </a:lnTo>
                <a:lnTo>
                  <a:pt x="1093242" y="2357182"/>
                </a:lnTo>
                <a:lnTo>
                  <a:pt x="1090788" y="2404601"/>
                </a:lnTo>
                <a:lnTo>
                  <a:pt x="1089964" y="2452433"/>
                </a:lnTo>
                <a:lnTo>
                  <a:pt x="1090788" y="2500265"/>
                </a:lnTo>
                <a:lnTo>
                  <a:pt x="1093242" y="2547684"/>
                </a:lnTo>
                <a:lnTo>
                  <a:pt x="1097299" y="2594661"/>
                </a:lnTo>
                <a:lnTo>
                  <a:pt x="1102931" y="2641170"/>
                </a:lnTo>
                <a:lnTo>
                  <a:pt x="1110112" y="2687184"/>
                </a:lnTo>
                <a:lnTo>
                  <a:pt x="1118815" y="2732676"/>
                </a:lnTo>
                <a:lnTo>
                  <a:pt x="1124651" y="2758399"/>
                </a:lnTo>
                <a:lnTo>
                  <a:pt x="3034389" y="2758399"/>
                </a:lnTo>
                <a:lnTo>
                  <a:pt x="3034389" y="1220152"/>
                </a:lnTo>
                <a:lnTo>
                  <a:pt x="2993152" y="1201476"/>
                </a:lnTo>
                <a:lnTo>
                  <a:pt x="2951359" y="1184210"/>
                </a:lnTo>
                <a:lnTo>
                  <a:pt x="2908883" y="1168303"/>
                </a:lnTo>
                <a:lnTo>
                  <a:pt x="2865750" y="1153784"/>
                </a:lnTo>
                <a:lnTo>
                  <a:pt x="2821986" y="1140678"/>
                </a:lnTo>
                <a:lnTo>
                  <a:pt x="2777619" y="1129012"/>
                </a:lnTo>
                <a:lnTo>
                  <a:pt x="2732676" y="1118815"/>
                </a:lnTo>
                <a:lnTo>
                  <a:pt x="2687184" y="1110112"/>
                </a:lnTo>
                <a:lnTo>
                  <a:pt x="2641170" y="1102931"/>
                </a:lnTo>
                <a:lnTo>
                  <a:pt x="2594661" y="1097299"/>
                </a:lnTo>
                <a:lnTo>
                  <a:pt x="2547684" y="1093242"/>
                </a:lnTo>
                <a:lnTo>
                  <a:pt x="2500265" y="1090788"/>
                </a:lnTo>
                <a:lnTo>
                  <a:pt x="2452433" y="1089964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3355420"/>
            <a:ext cx="16322040" cy="151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360" y="6120765"/>
            <a:ext cx="13441680" cy="3385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60120" y="10045261"/>
            <a:ext cx="4416552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28816" y="10045261"/>
            <a:ext cx="614476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825728" y="10045261"/>
            <a:ext cx="4416552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0180" y="3348419"/>
            <a:ext cx="16322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80360" y="6048756"/>
            <a:ext cx="13441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46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0121" y="2484311"/>
            <a:ext cx="8353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89237" y="2484311"/>
            <a:ext cx="8353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34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612278" y="7175630"/>
            <a:ext cx="4588087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4112" y="3467407"/>
            <a:ext cx="16334173" cy="152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484" y="2486757"/>
            <a:ext cx="1759542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28816" y="10045261"/>
            <a:ext cx="6144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60120" y="10045261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25728" y="10045261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0120" y="432054"/>
            <a:ext cx="1728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0120" y="2484311"/>
            <a:ext cx="1728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28816" y="10045256"/>
            <a:ext cx="6144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60120" y="10045256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825728" y="10045256"/>
            <a:ext cx="44165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58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53522">
        <a:defRPr>
          <a:latin typeface="+mn-lt"/>
          <a:ea typeface="+mn-ea"/>
          <a:cs typeface="+mn-cs"/>
        </a:defRPr>
      </a:lvl2pPr>
      <a:lvl3pPr marL="1307043">
        <a:defRPr>
          <a:latin typeface="+mn-lt"/>
          <a:ea typeface="+mn-ea"/>
          <a:cs typeface="+mn-cs"/>
        </a:defRPr>
      </a:lvl3pPr>
      <a:lvl4pPr marL="1960565">
        <a:defRPr>
          <a:latin typeface="+mn-lt"/>
          <a:ea typeface="+mn-ea"/>
          <a:cs typeface="+mn-cs"/>
        </a:defRPr>
      </a:lvl4pPr>
      <a:lvl5pPr marL="2614087">
        <a:defRPr>
          <a:latin typeface="+mn-lt"/>
          <a:ea typeface="+mn-ea"/>
          <a:cs typeface="+mn-cs"/>
        </a:defRPr>
      </a:lvl5pPr>
      <a:lvl6pPr marL="3267608">
        <a:defRPr>
          <a:latin typeface="+mn-lt"/>
          <a:ea typeface="+mn-ea"/>
          <a:cs typeface="+mn-cs"/>
        </a:defRPr>
      </a:lvl6pPr>
      <a:lvl7pPr marL="3921130">
        <a:defRPr>
          <a:latin typeface="+mn-lt"/>
          <a:ea typeface="+mn-ea"/>
          <a:cs typeface="+mn-cs"/>
        </a:defRPr>
      </a:lvl7pPr>
      <a:lvl8pPr marL="4574652">
        <a:defRPr>
          <a:latin typeface="+mn-lt"/>
          <a:ea typeface="+mn-ea"/>
          <a:cs typeface="+mn-cs"/>
        </a:defRPr>
      </a:lvl8pPr>
      <a:lvl9pPr marL="52281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53522">
        <a:defRPr>
          <a:latin typeface="+mn-lt"/>
          <a:ea typeface="+mn-ea"/>
          <a:cs typeface="+mn-cs"/>
        </a:defRPr>
      </a:lvl2pPr>
      <a:lvl3pPr marL="1307043">
        <a:defRPr>
          <a:latin typeface="+mn-lt"/>
          <a:ea typeface="+mn-ea"/>
          <a:cs typeface="+mn-cs"/>
        </a:defRPr>
      </a:lvl3pPr>
      <a:lvl4pPr marL="1960565">
        <a:defRPr>
          <a:latin typeface="+mn-lt"/>
          <a:ea typeface="+mn-ea"/>
          <a:cs typeface="+mn-cs"/>
        </a:defRPr>
      </a:lvl4pPr>
      <a:lvl5pPr marL="2614087">
        <a:defRPr>
          <a:latin typeface="+mn-lt"/>
          <a:ea typeface="+mn-ea"/>
          <a:cs typeface="+mn-cs"/>
        </a:defRPr>
      </a:lvl5pPr>
      <a:lvl6pPr marL="3267608">
        <a:defRPr>
          <a:latin typeface="+mn-lt"/>
          <a:ea typeface="+mn-ea"/>
          <a:cs typeface="+mn-cs"/>
        </a:defRPr>
      </a:lvl6pPr>
      <a:lvl7pPr marL="3921130">
        <a:defRPr>
          <a:latin typeface="+mn-lt"/>
          <a:ea typeface="+mn-ea"/>
          <a:cs typeface="+mn-cs"/>
        </a:defRPr>
      </a:lvl7pPr>
      <a:lvl8pPr marL="4574652">
        <a:defRPr>
          <a:latin typeface="+mn-lt"/>
          <a:ea typeface="+mn-ea"/>
          <a:cs typeface="+mn-cs"/>
        </a:defRPr>
      </a:lvl8pPr>
      <a:lvl9pPr marL="522817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10388930" y="-686631"/>
            <a:ext cx="8950988" cy="8915658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696524" y="8429892"/>
            <a:ext cx="6900820" cy="6505659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12730176" y="9624148"/>
            <a:ext cx="3331725" cy="3534098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9754525" y="-1529986"/>
            <a:ext cx="2497381" cy="26482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5457" y="448702"/>
            <a:ext cx="1095225" cy="31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52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1151804" y="600183"/>
            <a:ext cx="4752474" cy="1005742"/>
            <a:chOff x="958645" y="338545"/>
            <a:chExt cx="4988478" cy="9382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45" y="338545"/>
              <a:ext cx="857250" cy="9382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29172" y="499837"/>
              <a:ext cx="3917951" cy="61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1287">
                <a:lnSpc>
                  <a:spcPct val="120000"/>
                </a:lnSpc>
                <a:defRPr/>
              </a:pPr>
              <a:r>
                <a:rPr lang="ru-RU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 panose="020B0603020202020204" pitchFamily="34" charset="0"/>
                  <a:ea typeface="Roboto Medium" panose="02000000000000000000" pitchFamily="2" charset="0"/>
                  <a:cs typeface="Times New Roman" panose="02020603050405020304" pitchFamily="18" charset="0"/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629969" y="4439823"/>
            <a:ext cx="13942462" cy="4180687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sp>
        <p:nvSpPr>
          <p:cNvPr id="9" name="Прямоугольник 8"/>
          <p:cNvSpPr/>
          <p:nvPr/>
        </p:nvSpPr>
        <p:spPr>
          <a:xfrm>
            <a:off x="3186975" y="4584857"/>
            <a:ext cx="12828450" cy="4079218"/>
          </a:xfrm>
          <a:prstGeom prst="rect">
            <a:avLst/>
          </a:prstGeom>
        </p:spPr>
        <p:txBody>
          <a:bodyPr wrap="square" lIns="126260" tIns="63131" rIns="126260" bIns="63131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 поддержке малого и среднего бизнеса в Республике Коми в условиях ухудшения ситуации в связи с распространением новой коронавирусной инфекции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432189" y="367122"/>
            <a:ext cx="2066391" cy="75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pic>
        <p:nvPicPr>
          <p:cNvPr id="16387" name="Picture 3" descr="C:\Users\User\Desktop\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4405" y="2050150"/>
            <a:ext cx="777604" cy="90011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35197" y="2116654"/>
            <a:ext cx="3732594" cy="65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1287">
              <a:lnSpc>
                <a:spcPct val="120000"/>
              </a:lnSpc>
              <a:defRPr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  <a:ea typeface="Roboto Medium" panose="02000000000000000000" pitchFamily="2" charset="0"/>
                <a:cs typeface="Times New Roman" panose="02020603050405020304" pitchFamily="18" charset="0"/>
              </a:rPr>
              <a:t>МИНИСТЕРСТВО ЭКОНОМИКИ</a:t>
            </a:r>
          </a:p>
          <a:p>
            <a:pPr defTabSz="631287">
              <a:lnSpc>
                <a:spcPct val="120000"/>
              </a:lnSpc>
              <a:defRPr/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  <a:ea typeface="Roboto Medium" panose="02000000000000000000" pitchFamily="2" charset="0"/>
                <a:cs typeface="Times New Roman" panose="02020603050405020304" pitchFamily="18" charset="0"/>
              </a:rPr>
              <a:t>РЕСПУБЛИКИ КОМИ</a:t>
            </a:r>
          </a:p>
        </p:txBody>
      </p:sp>
      <p:pic>
        <p:nvPicPr>
          <p:cNvPr id="19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4706600" y="367122"/>
            <a:ext cx="4338645" cy="184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10388930" y="-686631"/>
            <a:ext cx="8950988" cy="8915658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696524" y="8429892"/>
            <a:ext cx="6900820" cy="6505659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12730176" y="9624148"/>
            <a:ext cx="3331725" cy="3534098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9754525" y="-1529986"/>
            <a:ext cx="2497381" cy="26482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5457" y="448702"/>
            <a:ext cx="1095225" cy="31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52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9969" y="4439824"/>
            <a:ext cx="13942462" cy="203400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sp>
        <p:nvSpPr>
          <p:cNvPr id="9" name="Прямоугольник 8"/>
          <p:cNvSpPr/>
          <p:nvPr/>
        </p:nvSpPr>
        <p:spPr>
          <a:xfrm>
            <a:off x="3186975" y="4584857"/>
            <a:ext cx="12828450" cy="1708184"/>
          </a:xfrm>
          <a:prstGeom prst="rect">
            <a:avLst/>
          </a:prstGeom>
        </p:spPr>
        <p:txBody>
          <a:bodyPr wrap="square" lIns="126260" tIns="63131" rIns="126260" bIns="63131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 поддержке </a:t>
            </a:r>
            <a:r>
              <a:rPr lang="ru-RU" sz="4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Правительства Российской Федерации</a:t>
            </a:r>
            <a:endParaRPr lang="ru-RU" sz="4800" b="1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2189" y="367122"/>
            <a:ext cx="2066391" cy="75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pic>
        <p:nvPicPr>
          <p:cNvPr id="19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4706600" y="367122"/>
            <a:ext cx="4338645" cy="184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1" b="96275" l="0" r="99750">
                        <a14:foregroundMark x1="13000" y1="92200" x2="13000" y2="92200"/>
                        <a14:foregroundMark x1="19250" y1="14195" x2="19250" y2="14195"/>
                        <a14:foregroundMark x1="5833" y1="3162" x2="5833" y2="3162"/>
                        <a14:foregroundMark x1="4333" y1="18833" x2="4333" y2="18833"/>
                        <a14:foregroundMark x1="50500" y1="96275" x2="50500" y2="96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3927" y="1757342"/>
            <a:ext cx="2056507" cy="24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4086" y="8750438"/>
            <a:ext cx="15430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1307043">
              <a:lnSpc>
                <a:spcPts val="2208"/>
              </a:lnSpc>
            </a:pPr>
            <a:r>
              <a:rPr sz="2001" dirty="0">
                <a:solidFill>
                  <a:srgbClr val="666666"/>
                </a:solidFill>
                <a:latin typeface="Arial"/>
                <a:cs typeface="Arial"/>
              </a:rPr>
              <a:t>●</a:t>
            </a:r>
            <a:endParaRPr sz="200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0" y="2990073"/>
            <a:ext cx="9893505" cy="5635254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354965" indent="-342900">
              <a:spcBef>
                <a:spcPts val="143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Отсрочка по всем налогам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(кроме НДС) – </a:t>
            </a:r>
            <a:r>
              <a:rPr sz="2800" b="1" spc="-15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6</a:t>
            </a:r>
            <a:r>
              <a:rPr sz="2800" spc="-15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 мес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354965" marR="7261" indent="-342900">
              <a:lnSpc>
                <a:spcPts val="2359"/>
              </a:lnSpc>
              <a:spcBef>
                <a:spcPts val="1537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Отсрочка по кредитам для наиболее пострадавших отраслей – </a:t>
            </a:r>
            <a:r>
              <a:rPr sz="2800" b="1" spc="-15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6 </a:t>
            </a:r>
            <a:r>
              <a:rPr sz="2800" spc="-15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мес.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(перенос с 1 апреля по 1 октября 2020 г. уплаты обязательных  платежей – выплаты процентов по кредиту и платежей по основному  долгу).</a:t>
            </a:r>
          </a:p>
          <a:p>
            <a:pPr marL="354965" indent="-342900">
              <a:spcBef>
                <a:spcPts val="1315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Мораторий на взыскания долгов и штрафов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со стороны кредиторов.</a:t>
            </a:r>
          </a:p>
          <a:p>
            <a:pPr marL="354965" indent="-342900">
              <a:spcBef>
                <a:spcPts val="1422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Мораторий на банкротство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по инициативе кредиторов.</a:t>
            </a:r>
          </a:p>
          <a:p>
            <a:pPr marL="354965" marR="1964196" indent="-342900">
              <a:lnSpc>
                <a:spcPts val="2359"/>
              </a:lnSpc>
              <a:spcBef>
                <a:spcPts val="1572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Отсрочка на уплату арендных платежей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государству  и муниципалитетам.</a:t>
            </a:r>
          </a:p>
          <a:p>
            <a:pPr marL="354965" marR="1584790" indent="-342900">
              <a:lnSpc>
                <a:spcPts val="2359"/>
              </a:lnSpc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 err="1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Снижение</a:t>
            </a:r>
            <a:r>
              <a:rPr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требований к обеспечению МСП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при участии  в госконтрактах.</a:t>
            </a:r>
          </a:p>
          <a:p>
            <a:pPr marL="354965" marR="1753617" indent="-342900">
              <a:lnSpc>
                <a:spcPts val="2359"/>
              </a:lnSpc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Отсрочка по страховым взносам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 социальные фонды  для микропредприятий –</a:t>
            </a: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800" b="1" spc="-15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6 </a:t>
            </a:r>
            <a:r>
              <a:rPr sz="2800" spc="-15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мес.</a:t>
            </a:r>
          </a:p>
          <a:p>
            <a:pPr marL="354965" indent="-342900">
              <a:spcBef>
                <a:spcPts val="1387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Мораторий на рост взносов ИП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3902" y="1057275"/>
            <a:ext cx="4279720" cy="1495659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</a:pPr>
            <a:r>
              <a:rPr lang="ru-RU" sz="48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ВАРИАТИВНЫЕ  МЕРЫ</a:t>
            </a:r>
            <a:endParaRPr lang="ru-RU" sz="4800" b="1" spc="-175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59759" y="10136882"/>
            <a:ext cx="45384" cy="4538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98"/>
                </a:moveTo>
                <a:lnTo>
                  <a:pt x="31336" y="0"/>
                </a:lnTo>
                <a:lnTo>
                  <a:pt x="31435" y="31337"/>
                </a:lnTo>
                <a:lnTo>
                  <a:pt x="97" y="31435"/>
                </a:lnTo>
                <a:lnTo>
                  <a:pt x="0" y="98"/>
                </a:lnTo>
                <a:close/>
              </a:path>
            </a:pathLst>
          </a:custGeom>
          <a:ln w="9524">
            <a:solidFill>
              <a:srgbClr val="275998"/>
            </a:solidFill>
          </a:ln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08695" y="8767994"/>
            <a:ext cx="272303" cy="280472"/>
          </a:xfrm>
          <a:custGeom>
            <a:avLst/>
            <a:gdLst/>
            <a:ahLst/>
            <a:cxnLst/>
            <a:rect l="l" t="t" r="r" b="b"/>
            <a:pathLst>
              <a:path w="190500" h="196214">
                <a:moveTo>
                  <a:pt x="0" y="0"/>
                </a:moveTo>
                <a:lnTo>
                  <a:pt x="190499" y="0"/>
                </a:lnTo>
                <a:lnTo>
                  <a:pt x="190499" y="195899"/>
                </a:lnTo>
                <a:lnTo>
                  <a:pt x="0" y="195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22"/>
          <p:cNvSpPr txBox="1">
            <a:spLocks/>
          </p:cNvSpPr>
          <p:nvPr/>
        </p:nvSpPr>
        <p:spPr>
          <a:xfrm>
            <a:off x="11388893" y="9415956"/>
            <a:ext cx="9741731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720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67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8</a:t>
            </a:r>
            <a:r>
              <a:rPr kumimoji="0" lang="ru-RU" sz="4000" b="1" i="0" u="none" strike="noStrike" kern="0" cap="none" spc="455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-</a:t>
            </a:r>
            <a:r>
              <a:rPr kumimoji="0" lang="ru-RU" sz="4000" b="1" i="0" u="none" strike="noStrike" kern="0" cap="none" spc="27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800</a:t>
            </a:r>
            <a:r>
              <a:rPr kumimoji="0" lang="ru-RU" sz="4000" b="1" i="0" u="none" strike="noStrike" kern="0" cap="none" spc="455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-</a:t>
            </a:r>
            <a:r>
              <a:rPr kumimoji="0" lang="ru-RU" sz="4000" b="1" i="0" u="none" strike="noStrike" kern="0" cap="none" spc="-15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222-22-22</a:t>
            </a:r>
            <a:endParaRPr kumimoji="0" lang="ru-RU" sz="4000" b="1" i="0" u="none" strike="noStrike" kern="0" cap="none" spc="-150" normalizeH="0" baseline="0" noProof="0" dirty="0">
              <a:ln>
                <a:noFill/>
              </a:ln>
              <a:solidFill>
                <a:srgbClr val="4C1913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sp>
        <p:nvSpPr>
          <p:cNvPr id="23" name="object 25"/>
          <p:cNvSpPr/>
          <p:nvPr/>
        </p:nvSpPr>
        <p:spPr>
          <a:xfrm>
            <a:off x="11698806" y="9449967"/>
            <a:ext cx="453732" cy="559072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214138" y="0"/>
                </a:moveTo>
                <a:lnTo>
                  <a:pt x="77327" y="77097"/>
                </a:lnTo>
                <a:lnTo>
                  <a:pt x="37155" y="112513"/>
                </a:lnTo>
                <a:lnTo>
                  <a:pt x="13014" y="160320"/>
                </a:lnTo>
                <a:lnTo>
                  <a:pt x="4303" y="201461"/>
                </a:lnTo>
                <a:lnTo>
                  <a:pt x="0" y="251968"/>
                </a:lnTo>
                <a:lnTo>
                  <a:pt x="353" y="280764"/>
                </a:lnTo>
                <a:lnTo>
                  <a:pt x="7775" y="345506"/>
                </a:lnTo>
                <a:lnTo>
                  <a:pt x="26422" y="419862"/>
                </a:lnTo>
                <a:lnTo>
                  <a:pt x="40808" y="460676"/>
                </a:lnTo>
                <a:lnTo>
                  <a:pt x="59022" y="503932"/>
                </a:lnTo>
                <a:lnTo>
                  <a:pt x="81406" y="549641"/>
                </a:lnTo>
                <a:lnTo>
                  <a:pt x="108301" y="597816"/>
                </a:lnTo>
                <a:lnTo>
                  <a:pt x="140048" y="648470"/>
                </a:lnTo>
                <a:lnTo>
                  <a:pt x="176987" y="701614"/>
                </a:lnTo>
                <a:lnTo>
                  <a:pt x="219460" y="757262"/>
                </a:lnTo>
                <a:lnTo>
                  <a:pt x="267806" y="815426"/>
                </a:lnTo>
                <a:lnTo>
                  <a:pt x="322368" y="876118"/>
                </a:lnTo>
                <a:lnTo>
                  <a:pt x="383486" y="939351"/>
                </a:lnTo>
                <a:lnTo>
                  <a:pt x="446718" y="1000467"/>
                </a:lnTo>
                <a:lnTo>
                  <a:pt x="507410" y="1055026"/>
                </a:lnTo>
                <a:lnTo>
                  <a:pt x="565572" y="1103371"/>
                </a:lnTo>
                <a:lnTo>
                  <a:pt x="621219" y="1145841"/>
                </a:lnTo>
                <a:lnTo>
                  <a:pt x="674362" y="1182778"/>
                </a:lnTo>
                <a:lnTo>
                  <a:pt x="725014" y="1214523"/>
                </a:lnTo>
                <a:lnTo>
                  <a:pt x="773188" y="1241416"/>
                </a:lnTo>
                <a:lnTo>
                  <a:pt x="818895" y="1263798"/>
                </a:lnTo>
                <a:lnTo>
                  <a:pt x="862149" y="1282011"/>
                </a:lnTo>
                <a:lnTo>
                  <a:pt x="902961" y="1296394"/>
                </a:lnTo>
                <a:lnTo>
                  <a:pt x="941345" y="1307289"/>
                </a:lnTo>
                <a:lnTo>
                  <a:pt x="1010878" y="1319979"/>
                </a:lnTo>
                <a:lnTo>
                  <a:pt x="1070846" y="1322807"/>
                </a:lnTo>
                <a:lnTo>
                  <a:pt x="1097275" y="1321375"/>
                </a:lnTo>
                <a:lnTo>
                  <a:pt x="1143085" y="1314523"/>
                </a:lnTo>
                <a:lnTo>
                  <a:pt x="1187650" y="1299941"/>
                </a:lnTo>
                <a:lnTo>
                  <a:pt x="1229842" y="1267343"/>
                </a:lnTo>
                <a:lnTo>
                  <a:pt x="1315247" y="1129584"/>
                </a:lnTo>
                <a:lnTo>
                  <a:pt x="1322812" y="1108673"/>
                </a:lnTo>
                <a:lnTo>
                  <a:pt x="1322065" y="1087179"/>
                </a:lnTo>
                <a:lnTo>
                  <a:pt x="1313534" y="1067437"/>
                </a:lnTo>
                <a:lnTo>
                  <a:pt x="1297746" y="1051784"/>
                </a:lnTo>
                <a:lnTo>
                  <a:pt x="1227844" y="1005186"/>
                </a:lnTo>
                <a:lnTo>
                  <a:pt x="808396" y="1005186"/>
                </a:lnTo>
                <a:lnTo>
                  <a:pt x="788882" y="998596"/>
                </a:lnTo>
                <a:lnTo>
                  <a:pt x="737898" y="970208"/>
                </a:lnTo>
                <a:lnTo>
                  <a:pt x="672486" y="926433"/>
                </a:lnTo>
                <a:lnTo>
                  <a:pt x="631388" y="893696"/>
                </a:lnTo>
                <a:lnTo>
                  <a:pt x="583107" y="851016"/>
                </a:lnTo>
                <a:lnTo>
                  <a:pt x="526450" y="796362"/>
                </a:lnTo>
                <a:lnTo>
                  <a:pt x="471851" y="739647"/>
                </a:lnTo>
                <a:lnTo>
                  <a:pt x="429193" y="691343"/>
                </a:lnTo>
                <a:lnTo>
                  <a:pt x="396453" y="650247"/>
                </a:lnTo>
                <a:lnTo>
                  <a:pt x="371608" y="615158"/>
                </a:lnTo>
                <a:lnTo>
                  <a:pt x="337511" y="558200"/>
                </a:lnTo>
                <a:lnTo>
                  <a:pt x="317620" y="514408"/>
                </a:lnTo>
                <a:lnTo>
                  <a:pt x="318222" y="494408"/>
                </a:lnTo>
                <a:lnTo>
                  <a:pt x="325627" y="475820"/>
                </a:lnTo>
                <a:lnTo>
                  <a:pt x="339442" y="460535"/>
                </a:lnTo>
                <a:lnTo>
                  <a:pt x="443201" y="379827"/>
                </a:lnTo>
                <a:lnTo>
                  <a:pt x="457587" y="363406"/>
                </a:lnTo>
                <a:lnTo>
                  <a:pt x="464726" y="343507"/>
                </a:lnTo>
                <a:lnTo>
                  <a:pt x="464252" y="322372"/>
                </a:lnTo>
                <a:lnTo>
                  <a:pt x="455799" y="302243"/>
                </a:lnTo>
                <a:lnTo>
                  <a:pt x="271027" y="25065"/>
                </a:lnTo>
                <a:lnTo>
                  <a:pt x="255374" y="9277"/>
                </a:lnTo>
                <a:lnTo>
                  <a:pt x="235632" y="746"/>
                </a:lnTo>
                <a:lnTo>
                  <a:pt x="214138" y="0"/>
                </a:lnTo>
                <a:close/>
              </a:path>
              <a:path w="1323339" h="1323339">
                <a:moveTo>
                  <a:pt x="979305" y="858085"/>
                </a:moveTo>
                <a:lnTo>
                  <a:pt x="959405" y="865224"/>
                </a:lnTo>
                <a:lnTo>
                  <a:pt x="942984" y="879610"/>
                </a:lnTo>
                <a:lnTo>
                  <a:pt x="862263" y="983369"/>
                </a:lnTo>
                <a:lnTo>
                  <a:pt x="846979" y="997182"/>
                </a:lnTo>
                <a:lnTo>
                  <a:pt x="828392" y="1004584"/>
                </a:lnTo>
                <a:lnTo>
                  <a:pt x="808396" y="1005186"/>
                </a:lnTo>
                <a:lnTo>
                  <a:pt x="1227844" y="1005186"/>
                </a:lnTo>
                <a:lnTo>
                  <a:pt x="1020568" y="867012"/>
                </a:lnTo>
                <a:lnTo>
                  <a:pt x="1000440" y="858559"/>
                </a:lnTo>
                <a:lnTo>
                  <a:pt x="979305" y="858085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12172591" y="8931055"/>
            <a:ext cx="2278252" cy="449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153" defTabSz="1307043">
              <a:lnSpc>
                <a:spcPts val="3052"/>
              </a:lnSpc>
            </a:pPr>
            <a:r>
              <a:rPr lang="ru-RU" sz="2000" b="1" spc="-193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Горячая </a:t>
            </a:r>
            <a:r>
              <a:rPr lang="ru-RU" sz="2000" b="1" spc="-157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линия ФНС</a:t>
            </a:r>
            <a:endParaRPr lang="ru-RU" sz="2400" dirty="0">
              <a:solidFill>
                <a:srgbClr val="EF5237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8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304" y="2989845"/>
            <a:ext cx="9634895" cy="222406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defTabSz="1307043">
              <a:lnSpc>
                <a:spcPts val="3738"/>
              </a:lnSpc>
              <a:spcBef>
                <a:spcPts val="143"/>
              </a:spcBef>
            </a:pPr>
            <a:r>
              <a:rPr sz="3600" b="1" spc="-175" dirty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Для зарплат выше МРОТ </a:t>
            </a:r>
            <a:r>
              <a:rPr sz="3200" spc="-175" dirty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(от 12 130 руб.)</a:t>
            </a:r>
          </a:p>
          <a:p>
            <a:pPr marL="18153" defTabSz="1307043">
              <a:lnSpc>
                <a:spcPts val="5110"/>
              </a:lnSpc>
              <a:spcBef>
                <a:spcPts val="143"/>
              </a:spcBef>
            </a:pPr>
            <a:r>
              <a:rPr sz="3600" b="1" spc="-175" dirty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снижение страховых взносов с </a:t>
            </a:r>
            <a:r>
              <a:rPr sz="4400" b="1" spc="-175" dirty="0">
                <a:solidFill>
                  <a:srgbClr val="EF5237"/>
                </a:solidFill>
                <a:latin typeface="Trebuchet MS" panose="020B0603020202020204" pitchFamily="34" charset="0"/>
                <a:ea typeface="+mj-ea"/>
                <a:cs typeface="Trebuchet MS"/>
              </a:rPr>
              <a:t>30</a:t>
            </a:r>
            <a:r>
              <a:rPr sz="3600" b="1" spc="-175" dirty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 до </a:t>
            </a:r>
            <a:r>
              <a:rPr sz="4400" b="1" spc="-175" dirty="0">
                <a:solidFill>
                  <a:srgbClr val="EF5237"/>
                </a:solidFill>
                <a:latin typeface="Trebuchet MS" panose="020B0603020202020204" pitchFamily="34" charset="0"/>
                <a:ea typeface="+mj-ea"/>
                <a:cs typeface="Trebuchet MS"/>
              </a:rPr>
              <a:t>15 %</a:t>
            </a:r>
            <a:endParaRPr sz="3600" b="1" spc="-175" dirty="0">
              <a:solidFill>
                <a:srgbClr val="EF5237"/>
              </a:solidFill>
              <a:latin typeface="Trebuchet MS" panose="020B0603020202020204" pitchFamily="34" charset="0"/>
              <a:ea typeface="+mj-ea"/>
              <a:cs typeface="Trebuchet MS"/>
            </a:endParaRPr>
          </a:p>
          <a:p>
            <a:pPr marL="1325197" indent="-481065" defTabSz="1307043">
              <a:lnSpc>
                <a:spcPts val="2379"/>
              </a:lnSpc>
              <a:spcBef>
                <a:spcPts val="3523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1324289" algn="l"/>
                <a:tab pos="1325197" algn="l"/>
              </a:tabLst>
            </a:pP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снижение нагрузки на бизнес</a:t>
            </a:r>
          </a:p>
          <a:p>
            <a:pPr marL="1325197" indent="-481065" defTabSz="1307043">
              <a:lnSpc>
                <a:spcPts val="2379"/>
              </a:lnSpc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1324289" algn="l"/>
                <a:tab pos="1325197" algn="l"/>
              </a:tabLst>
            </a:pP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стимул для сохранения рабочих мест и зарплат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3427" y="1031423"/>
            <a:ext cx="3630403" cy="223432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</a:pPr>
            <a:r>
              <a:rPr sz="4800" b="1" spc="-175" dirty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СНИЖЕНИЕ  СТРАХОВЫХ  ВЗНОСОВ</a:t>
            </a:r>
          </a:p>
        </p:txBody>
      </p:sp>
      <p:sp>
        <p:nvSpPr>
          <p:cNvPr id="5" name="object 5"/>
          <p:cNvSpPr/>
          <p:nvPr/>
        </p:nvSpPr>
        <p:spPr>
          <a:xfrm>
            <a:off x="2023427" y="4092351"/>
            <a:ext cx="4372838" cy="4710283"/>
          </a:xfrm>
          <a:prstGeom prst="rect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67304" y="5784478"/>
            <a:ext cx="9096734" cy="2778398"/>
          </a:xfrm>
          <a:custGeom>
            <a:avLst/>
            <a:gdLst/>
            <a:ahLst/>
            <a:cxnLst/>
            <a:rect l="l" t="t" r="r" b="b"/>
            <a:pathLst>
              <a:path w="6363970" h="1943735">
                <a:moveTo>
                  <a:pt x="52" y="52"/>
                </a:moveTo>
                <a:lnTo>
                  <a:pt x="6363352" y="52"/>
                </a:lnTo>
                <a:lnTo>
                  <a:pt x="6363352" y="1943152"/>
                </a:lnTo>
                <a:lnTo>
                  <a:pt x="52" y="1943152"/>
                </a:lnTo>
                <a:lnTo>
                  <a:pt x="52" y="52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pPr defTabSz="1307043"/>
            <a:endParaRPr sz="2573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4112" y="6182267"/>
            <a:ext cx="7878339" cy="2207949"/>
          </a:xfrm>
          <a:prstGeom prst="rect">
            <a:avLst/>
          </a:prstGeom>
        </p:spPr>
        <p:txBody>
          <a:bodyPr vert="horz" wrap="square" lIns="0" tIns="32676" rIns="0" bIns="0" rtlCol="0">
            <a:spAutoFit/>
          </a:bodyPr>
          <a:lstStyle/>
          <a:p>
            <a:pPr marL="12065" marR="187887">
              <a:lnSpc>
                <a:spcPts val="2359"/>
              </a:lnSpc>
              <a:spcBef>
                <a:spcPts val="257"/>
              </a:spcBef>
              <a:buClr>
                <a:srgbClr val="EF5237"/>
              </a:buClr>
              <a:tabLst>
                <a:tab pos="347980" algn="l"/>
                <a:tab pos="349250" algn="l"/>
              </a:tabLst>
            </a:pPr>
            <a:r>
              <a:rPr sz="2400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«Пониженная ставка вводится не на несколько месяцев, не только  в качестве антикризисной меры, а, что называется «</a:t>
            </a:r>
            <a:r>
              <a:rPr sz="2400" spc="-150" dirty="0" err="1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вдолгую</a:t>
            </a:r>
            <a:r>
              <a:rPr sz="2400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»,</a:t>
            </a:r>
            <a:r>
              <a:rPr lang="ru-RU" sz="2400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400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на </a:t>
            </a:r>
            <a:r>
              <a:rPr sz="2400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перспективу. И таким образом мы создаём долгосрочный стимул  для работодателей повышать зарплаты своим сотрудникам».</a:t>
            </a:r>
          </a:p>
          <a:p>
            <a:pPr marL="12065">
              <a:spcBef>
                <a:spcPts val="2244"/>
              </a:spcBef>
              <a:buClr>
                <a:srgbClr val="EF5237"/>
              </a:buClr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В.В. Путин, обращение к гражданам России, 25 марта 2020</a:t>
            </a:r>
          </a:p>
        </p:txBody>
      </p:sp>
      <p:sp>
        <p:nvSpPr>
          <p:cNvPr id="10" name="object 10"/>
          <p:cNvSpPr/>
          <p:nvPr/>
        </p:nvSpPr>
        <p:spPr>
          <a:xfrm>
            <a:off x="16259759" y="10136882"/>
            <a:ext cx="45384" cy="4538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98"/>
                </a:moveTo>
                <a:lnTo>
                  <a:pt x="31336" y="0"/>
                </a:lnTo>
                <a:lnTo>
                  <a:pt x="31435" y="31337"/>
                </a:lnTo>
                <a:lnTo>
                  <a:pt x="97" y="31435"/>
                </a:lnTo>
                <a:lnTo>
                  <a:pt x="0" y="98"/>
                </a:lnTo>
                <a:close/>
              </a:path>
            </a:pathLst>
          </a:custGeom>
          <a:ln w="9524">
            <a:solidFill>
              <a:srgbClr val="275998"/>
            </a:solidFill>
          </a:ln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7967304" y="10074887"/>
            <a:ext cx="11082696" cy="38766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2065">
              <a:spcBef>
                <a:spcPts val="143"/>
              </a:spcBef>
              <a:buClr>
                <a:srgbClr val="EF5237"/>
              </a:buClr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*Для зарплат ниже или на уровне МРОТ страховые взносы остаются на уровне 30 %</a:t>
            </a:r>
          </a:p>
        </p:txBody>
      </p:sp>
    </p:spTree>
    <p:extLst>
      <p:ext uri="{BB962C8B-B14F-4D97-AF65-F5344CB8AC3E}">
        <p14:creationId xmlns:p14="http://schemas.microsoft.com/office/powerpoint/2010/main" val="24149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23427" y="1041879"/>
            <a:ext cx="4859751" cy="223432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</a:pPr>
            <a:r>
              <a:rPr sz="4800" b="1" spc="-175" dirty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СОХРАНЕНИЕ  ФИНАНСОВОЙ  СТАБИЛЬНОСТИ</a:t>
            </a:r>
          </a:p>
        </p:txBody>
      </p:sp>
      <p:sp>
        <p:nvSpPr>
          <p:cNvPr id="6" name="object 6"/>
          <p:cNvSpPr/>
          <p:nvPr/>
        </p:nvSpPr>
        <p:spPr>
          <a:xfrm>
            <a:off x="2023427" y="4257675"/>
            <a:ext cx="4107658" cy="3786642"/>
          </a:xfrm>
          <a:prstGeom prst="rect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259759" y="10136882"/>
            <a:ext cx="45384" cy="4538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98"/>
                </a:moveTo>
                <a:lnTo>
                  <a:pt x="31336" y="0"/>
                </a:lnTo>
                <a:lnTo>
                  <a:pt x="31435" y="31337"/>
                </a:lnTo>
                <a:lnTo>
                  <a:pt x="97" y="31435"/>
                </a:lnTo>
                <a:lnTo>
                  <a:pt x="0" y="98"/>
                </a:lnTo>
                <a:close/>
              </a:path>
            </a:pathLst>
          </a:custGeom>
          <a:ln w="9524">
            <a:solidFill>
              <a:srgbClr val="275998"/>
            </a:solidFill>
          </a:ln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680763" y="1209675"/>
            <a:ext cx="11343650" cy="8628381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354965" indent="-342900">
              <a:spcBef>
                <a:spcPts val="143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Реструктуризация </a:t>
            </a:r>
            <a:r>
              <a:rPr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задолженности</a:t>
            </a:r>
            <a:r>
              <a:rPr lang="ru-RU"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</a:b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ЦБ </a:t>
            </a:r>
            <a:r>
              <a:rPr sz="20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рекомендовал кредиторам реструктурировать кредиты </a:t>
            </a: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и</a:t>
            </a:r>
            <a:r>
              <a:rPr lang="ru-RU"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займы,</a:t>
            </a:r>
            <a:r>
              <a:rPr lang="ru-RU"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выданные</a:t>
            </a:r>
            <a:r>
              <a:rPr lang="ru-RU"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</a:b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МСП</a:t>
            </a:r>
            <a:r>
              <a:rPr sz="20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, самозанятым, при существенном ухудшении положения заемщика.</a:t>
            </a:r>
          </a:p>
          <a:p>
            <a:pPr marL="354965" indent="-342900">
              <a:spcBef>
                <a:spcPts val="1385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Отсрочка на погашение остатка основного долга и </a:t>
            </a:r>
            <a:r>
              <a:rPr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процентов</a:t>
            </a:r>
            <a:r>
              <a:rPr lang="ru-RU"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</a:b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Банкам </a:t>
            </a:r>
            <a:r>
              <a:rPr sz="20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рекомендовано не начислять заёмщику неустойку (штраф, пени) за ненадлежащее  исполнение договора кредита (займа).</a:t>
            </a:r>
          </a:p>
          <a:p>
            <a:pPr marL="354965" indent="-342900">
              <a:spcBef>
                <a:spcPts val="1379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Индивидуальные </a:t>
            </a:r>
            <a:r>
              <a:rPr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предприниматели:</a:t>
            </a:r>
            <a:r>
              <a:rPr lang="ru-RU" sz="2400" b="1" spc="-150" dirty="0" smtClean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b="1" spc="-150" dirty="0" smtClean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</a:b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Механизм </a:t>
            </a:r>
            <a:r>
              <a:rPr sz="20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пролонгации кредитов для ИП. Если бизнесмен попал в сложную жизненную ситуацию  и его месячный доход сократился более, чем на 30 %, он может получить право временно  приостановить обслуживание своего долга и пролонгировать его без штрафных санкций.</a:t>
            </a:r>
          </a:p>
          <a:p>
            <a:pPr marL="354965" indent="-342900">
              <a:spcBef>
                <a:spcPts val="1329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Программа кредитования под 0 % на заработную </a:t>
            </a:r>
            <a:r>
              <a:rPr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плату</a:t>
            </a:r>
            <a:r>
              <a:rPr lang="ru-RU" sz="2400" b="1" spc="-150" dirty="0" smtClean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b="1" spc="-150" dirty="0" smtClean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</a:b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Кредитование </a:t>
            </a:r>
            <a:r>
              <a:rPr sz="20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МСП банками при поддержке ЦБ. Заем средств будет рассчитан на полгода, однако  при ухудшении ситуации в экономике может быть продлен.</a:t>
            </a:r>
          </a:p>
          <a:p>
            <a:pPr marL="354965" indent="-342900">
              <a:spcBef>
                <a:spcPts val="1322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Льготное кредитование для субъектов </a:t>
            </a:r>
            <a:r>
              <a:rPr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МСП</a:t>
            </a:r>
            <a:r>
              <a:rPr lang="ru-RU" sz="2400" b="1" spc="-150" dirty="0" smtClean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b="1" spc="-150" dirty="0" smtClean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</a:b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Упрощение </a:t>
            </a:r>
            <a:r>
              <a:rPr sz="20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требований к заемщику (при оценке не учитываются задолженности по налогам,  сборам, заработной плате, просрочки по действующим кредитам), снятие </a:t>
            </a: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ограничения</a:t>
            </a:r>
            <a:r>
              <a:rPr lang="ru-RU"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по </a:t>
            </a:r>
            <a:r>
              <a:rPr sz="20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рефинансированию и расширение перечня отраслей. Теперь кредиты могут получить  торговые микрокомпании, осуществляющие подакцизные виды деятельности.</a:t>
            </a:r>
          </a:p>
          <a:p>
            <a:pPr marL="354965" indent="-342900">
              <a:spcBef>
                <a:spcPts val="1329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Программа </a:t>
            </a:r>
            <a:r>
              <a:rPr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стимулирования</a:t>
            </a:r>
            <a:r>
              <a:rPr lang="ru-RU" sz="2400" b="1" spc="-15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/>
            </a:r>
            <a:br>
              <a:rPr lang="ru-RU" sz="2400" b="1" spc="-15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</a:br>
            <a:r>
              <a:rPr sz="20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Установлена </a:t>
            </a:r>
            <a:r>
              <a:rPr sz="20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пониженная ставка по кредитам для малого и среднего бизнеса на уровне 8,5%  и сняты ограничения по видам льготного кредитования и отраслям.</a:t>
            </a:r>
          </a:p>
          <a:p>
            <a:pPr marL="354965" marR="1688264" indent="-342900">
              <a:spcBef>
                <a:spcPts val="14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Поддержка </a:t>
            </a: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заемщиков и страхователей, у которых была выявлена  коронавирусная инфекция</a:t>
            </a:r>
          </a:p>
        </p:txBody>
      </p:sp>
    </p:spTree>
    <p:extLst>
      <p:ext uri="{BB962C8B-B14F-4D97-AF65-F5344CB8AC3E}">
        <p14:creationId xmlns:p14="http://schemas.microsoft.com/office/powerpoint/2010/main" val="10810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25053" y="8157047"/>
            <a:ext cx="7086601" cy="2481586"/>
          </a:xfrm>
          <a:custGeom>
            <a:avLst/>
            <a:gdLst/>
            <a:ahLst/>
            <a:cxnLst/>
            <a:rect l="l" t="t" r="r" b="b"/>
            <a:pathLst>
              <a:path w="5829934" h="1736090">
                <a:moveTo>
                  <a:pt x="48" y="48"/>
                </a:moveTo>
                <a:lnTo>
                  <a:pt x="5829348" y="48"/>
                </a:lnTo>
                <a:lnTo>
                  <a:pt x="5829348" y="1735897"/>
                </a:lnTo>
                <a:lnTo>
                  <a:pt x="48" y="1735848"/>
                </a:lnTo>
                <a:lnTo>
                  <a:pt x="48" y="48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09638" y="2622479"/>
            <a:ext cx="9362087" cy="5412116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defTabSz="1307043">
              <a:spcBef>
                <a:spcPts val="143"/>
              </a:spcBef>
            </a:pPr>
            <a:r>
              <a:rPr sz="3600" b="1" spc="-175" dirty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Мораторий на все проверки до конца 2020 г</a:t>
            </a:r>
            <a:r>
              <a:rPr sz="3600" b="1" spc="-175" dirty="0" smtClean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.</a:t>
            </a:r>
            <a:endParaRPr lang="ru-RU" sz="3600" b="1" spc="-175" dirty="0" smtClean="0">
              <a:solidFill>
                <a:srgbClr val="4C1913"/>
              </a:solidFill>
              <a:latin typeface="Trebuchet MS" panose="020B0603020202020204" pitchFamily="34" charset="0"/>
              <a:ea typeface="+mj-ea"/>
              <a:cs typeface="Trebuchet MS"/>
            </a:endParaRPr>
          </a:p>
          <a:p>
            <a:pPr marL="18153" defTabSz="1307043">
              <a:spcBef>
                <a:spcPts val="143"/>
              </a:spcBef>
            </a:pPr>
            <a:r>
              <a:rPr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(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за исключением несущих риски для жизни и здоровья граждан):</a:t>
            </a:r>
          </a:p>
          <a:p>
            <a:pPr marL="1325197" indent="-481065" defTabSz="1307043">
              <a:buClr>
                <a:srgbClr val="EF5237"/>
              </a:buClr>
              <a:buFontTx/>
              <a:buChar char="●"/>
              <a:tabLst>
                <a:tab pos="1324289" algn="l"/>
                <a:tab pos="1325197" algn="l"/>
              </a:tabLst>
            </a:pPr>
            <a:endParaRPr lang="ru-RU" sz="2400" spc="-150" dirty="0" smtClean="0">
              <a:solidFill>
                <a:srgbClr val="231F20"/>
              </a:solidFill>
              <a:latin typeface="Trebuchet MS" panose="020B0603020202020204" pitchFamily="34" charset="0"/>
              <a:cs typeface="Arial"/>
            </a:endParaRPr>
          </a:p>
          <a:p>
            <a:pPr marL="1325197" indent="-481065" defTabSz="1307043">
              <a:buClr>
                <a:srgbClr val="EF5237"/>
              </a:buClr>
              <a:buFontTx/>
              <a:buChar char="●"/>
              <a:tabLst>
                <a:tab pos="1324289" algn="l"/>
                <a:tab pos="1325197" algn="l"/>
              </a:tabLst>
            </a:pPr>
            <a:r>
              <a:rPr sz="2400" spc="-150" dirty="0" err="1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выездные</a:t>
            </a:r>
            <a:r>
              <a:rPr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проверки, начатые ранее;</a:t>
            </a:r>
          </a:p>
          <a:p>
            <a:pPr marL="1325197" indent="-481065" defTabSz="1307043">
              <a:buClr>
                <a:srgbClr val="EF5237"/>
              </a:buClr>
              <a:buFontTx/>
              <a:buChar char="●"/>
              <a:tabLst>
                <a:tab pos="1324289" algn="l"/>
                <a:tab pos="1325197" algn="l"/>
              </a:tabLst>
            </a:pP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выездные налоговые проверки;</a:t>
            </a:r>
          </a:p>
          <a:p>
            <a:pPr marL="1325197" indent="-481065" defTabSz="1307043">
              <a:buClr>
                <a:srgbClr val="EF5237"/>
              </a:buClr>
              <a:buFontTx/>
              <a:buChar char="●"/>
              <a:tabLst>
                <a:tab pos="1324289" algn="l"/>
                <a:tab pos="1325197" algn="l"/>
              </a:tabLst>
            </a:pP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проверки онлайн-касс;</a:t>
            </a:r>
          </a:p>
          <a:p>
            <a:pPr marL="1325197" marR="3472742" indent="-481065" defTabSz="1307043">
              <a:spcBef>
                <a:spcPts val="93"/>
              </a:spcBef>
              <a:buClr>
                <a:srgbClr val="EF5237"/>
              </a:buClr>
              <a:buFontTx/>
              <a:buChar char="●"/>
              <a:tabLst>
                <a:tab pos="1324289" algn="l"/>
                <a:tab pos="1325197" algn="l"/>
              </a:tabLst>
            </a:pP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контрольные соблюдения требований  валютного законодательства;</a:t>
            </a:r>
          </a:p>
          <a:p>
            <a:pPr marL="1325197" indent="-481065" defTabSz="1307043">
              <a:buClr>
                <a:srgbClr val="EF5237"/>
              </a:buClr>
              <a:buFontTx/>
              <a:buChar char="●"/>
              <a:tabLst>
                <a:tab pos="1324289" algn="l"/>
                <a:tab pos="1325197" algn="l"/>
              </a:tabLst>
            </a:pP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азартные игры и лотереи;</a:t>
            </a:r>
          </a:p>
          <a:p>
            <a:pPr marL="1325197" marR="7261" indent="-481065" defTabSz="1307043">
              <a:spcBef>
                <a:spcPts val="93"/>
              </a:spcBef>
              <a:buClr>
                <a:srgbClr val="EF5237"/>
              </a:buClr>
              <a:buFontTx/>
              <a:buChar char="●"/>
              <a:tabLst>
                <a:tab pos="1324289" algn="l"/>
                <a:tab pos="1325197" algn="l"/>
              </a:tabLst>
            </a:pP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иные категории проверочных мероприятий должны быть завершены  заочно;</a:t>
            </a:r>
          </a:p>
          <a:p>
            <a:pPr marL="1325197" marR="1907013" indent="-481065" defTabSz="1307043">
              <a:buClr>
                <a:srgbClr val="EF5237"/>
              </a:buClr>
              <a:buFontTx/>
              <a:buChar char="●"/>
              <a:tabLst>
                <a:tab pos="1324289" algn="l"/>
                <a:tab pos="1325197" algn="l"/>
              </a:tabLst>
            </a:pP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автоматическое продление действия всех лицензий  и разрешений на полгода.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3427" y="1043386"/>
            <a:ext cx="6827155" cy="223432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</a:pPr>
            <a:r>
              <a:rPr sz="4800" b="1" spc="-175" dirty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СНИЖЕНИЕ  АДМИНИСТРАТИВНОЙ  НАГРУЗКИ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55573" y="9210675"/>
            <a:ext cx="5746500" cy="1223918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defTabSz="1307043">
              <a:spcBef>
                <a:spcPts val="143"/>
              </a:spcBef>
            </a:pPr>
            <a:r>
              <a:rPr sz="2001" b="1" spc="-222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Если </a:t>
            </a:r>
            <a:r>
              <a:rPr sz="2001" b="1" spc="-29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к </a:t>
            </a:r>
            <a:r>
              <a:rPr sz="2001" b="1" spc="-163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вам пришли </a:t>
            </a:r>
            <a:r>
              <a:rPr sz="2001" b="1" spc="-2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с</a:t>
            </a:r>
            <a:r>
              <a:rPr sz="2001" b="1" spc="-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001" b="1" spc="-136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проверкой:</a:t>
            </a:r>
            <a:endParaRPr sz="2001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  <a:p>
            <a:pPr marL="18153" defTabSz="1307043">
              <a:lnSpc>
                <a:spcPts val="2366"/>
              </a:lnSpc>
              <a:spcBef>
                <a:spcPts val="1458"/>
              </a:spcBef>
            </a:pPr>
            <a:r>
              <a:rPr sz="2001" spc="-43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Приказ </a:t>
            </a:r>
            <a:r>
              <a:rPr sz="2001" spc="-121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ФНС </a:t>
            </a:r>
            <a:r>
              <a:rPr sz="2001" spc="-107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России </a:t>
            </a:r>
            <a:r>
              <a:rPr sz="2001" spc="-10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от </a:t>
            </a:r>
            <a:r>
              <a:rPr sz="2001" spc="-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20.03.2020 </a:t>
            </a:r>
            <a:r>
              <a:rPr sz="2001" spc="-10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№</a:t>
            </a:r>
            <a:r>
              <a:rPr sz="2001" spc="107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001" spc="-21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ЕД-7-2/181@</a:t>
            </a:r>
            <a:endParaRPr sz="2001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  <a:p>
            <a:pPr marL="18153" defTabSz="1307043">
              <a:lnSpc>
                <a:spcPts val="3052"/>
              </a:lnSpc>
            </a:pPr>
            <a:r>
              <a:rPr sz="2001" b="1" spc="-193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Горячая </a:t>
            </a:r>
            <a:r>
              <a:rPr sz="2001" b="1" spc="-157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линия: </a:t>
            </a:r>
            <a:r>
              <a:rPr sz="2800" b="1" spc="21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8 </a:t>
            </a:r>
            <a:r>
              <a:rPr sz="2800" b="1" spc="7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(800)</a:t>
            </a:r>
            <a:r>
              <a:rPr sz="2800" b="1" spc="-30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800" b="1" spc="36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222-22-22</a:t>
            </a:r>
            <a:endParaRPr sz="2800" dirty="0">
              <a:solidFill>
                <a:srgbClr val="EF5237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62452" y="8498960"/>
            <a:ext cx="576373" cy="576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38825" y="8457829"/>
            <a:ext cx="617504" cy="61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18512" y="8638598"/>
            <a:ext cx="225104" cy="255965"/>
          </a:xfrm>
          <a:custGeom>
            <a:avLst/>
            <a:gdLst/>
            <a:ahLst/>
            <a:cxnLst/>
            <a:rect l="l" t="t" r="r" b="b"/>
            <a:pathLst>
              <a:path w="157479" h="179070">
                <a:moveTo>
                  <a:pt x="0" y="0"/>
                </a:moveTo>
                <a:lnTo>
                  <a:pt x="157199" y="0"/>
                </a:lnTo>
                <a:lnTo>
                  <a:pt x="157199" y="178499"/>
                </a:lnTo>
                <a:lnTo>
                  <a:pt x="0" y="178499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3383"/>
          <a:stretch/>
        </p:blipFill>
        <p:spPr>
          <a:xfrm>
            <a:off x="2268026" y="3876675"/>
            <a:ext cx="4566451" cy="439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3729" y="2886075"/>
            <a:ext cx="8707507" cy="3921232"/>
          </a:xfrm>
          <a:prstGeom prst="rect">
            <a:avLst/>
          </a:prstGeom>
        </p:spPr>
        <p:txBody>
          <a:bodyPr vert="horz" wrap="square" lIns="0" tIns="19969" rIns="0" bIns="0" rtlCol="0">
            <a:spAutoFit/>
          </a:bodyPr>
          <a:lstStyle/>
          <a:p>
            <a:pPr marL="354965" marR="7261" indent="-342900">
              <a:spcBef>
                <a:spcPts val="157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Временная отмена ограничений на движение в городе грузового  транспорта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и приостановка весового контроля транспорта,  доставляющего продукты питания и товары первой  необходимости;</a:t>
            </a:r>
          </a:p>
          <a:p>
            <a:pPr marL="354965" marR="214210" indent="-342900">
              <a:spcBef>
                <a:spcPts val="1572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«Зеленый коридор»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для импортеров продовольствия и товаров  первой необходимости;</a:t>
            </a:r>
          </a:p>
          <a:p>
            <a:pPr marL="354965" marR="355806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Нулевая ставка ввозной пошлины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на лекарственные средства,  медицинские изделия и ряд других товаров;</a:t>
            </a:r>
          </a:p>
          <a:p>
            <a:pPr marL="354965" indent="-342900">
              <a:spcBef>
                <a:spcPts val="1385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Безрецептурная продажа лекарств</a:t>
            </a:r>
            <a:r>
              <a:rPr sz="2400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аптечными сетями.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3427" y="1029456"/>
            <a:ext cx="3912842" cy="223432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defTabSz="1307043">
              <a:spcBef>
                <a:spcPts val="143"/>
              </a:spcBef>
            </a:pPr>
            <a:r>
              <a:rPr sz="4800" b="1" spc="-175" dirty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СНЯТИЕ  ТОРГОВЫХ  БАРЬЕРОВ</a:t>
            </a:r>
          </a:p>
        </p:txBody>
      </p:sp>
      <p:sp>
        <p:nvSpPr>
          <p:cNvPr id="6" name="object 6"/>
          <p:cNvSpPr/>
          <p:nvPr/>
        </p:nvSpPr>
        <p:spPr>
          <a:xfrm>
            <a:off x="2023427" y="4149127"/>
            <a:ext cx="4115955" cy="4073952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59759" y="10136882"/>
            <a:ext cx="45384" cy="4538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98"/>
                </a:moveTo>
                <a:lnTo>
                  <a:pt x="31336" y="0"/>
                </a:lnTo>
                <a:lnTo>
                  <a:pt x="31435" y="31337"/>
                </a:lnTo>
                <a:lnTo>
                  <a:pt x="97" y="31435"/>
                </a:lnTo>
                <a:lnTo>
                  <a:pt x="0" y="98"/>
                </a:lnTo>
                <a:close/>
              </a:path>
            </a:pathLst>
          </a:custGeom>
          <a:ln w="9524">
            <a:solidFill>
              <a:srgbClr val="275998"/>
            </a:solidFill>
          </a:ln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6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4943" y="2363713"/>
            <a:ext cx="9220200" cy="7095543"/>
          </a:xfrm>
          <a:prstGeom prst="rect">
            <a:avLst/>
          </a:prstGeom>
        </p:spPr>
        <p:txBody>
          <a:bodyPr vert="horz" wrap="square" lIns="0" tIns="19061" rIns="0" bIns="0" rtlCol="0">
            <a:spAutoFit/>
          </a:bodyPr>
          <a:lstStyle/>
          <a:p>
            <a:pPr marL="354965" marR="85321" indent="-342900">
              <a:spcBef>
                <a:spcPts val="150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Налоговые каникулы до 1 мая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для налогоплательщиков в сфере  физкультуры, спорта, культуры, искусства и кинематографии  (вносятся изменения в Налоговый кодекс).</a:t>
            </a:r>
          </a:p>
          <a:p>
            <a:pPr marL="354965" marR="573647" indent="-342900">
              <a:spcBef>
                <a:spcPts val="1572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Кредитование и реструктуризация кредитов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без ухудшения  оценки финансового положения организации.</a:t>
            </a:r>
          </a:p>
          <a:p>
            <a:pPr marL="354965" indent="-342900">
              <a:spcBef>
                <a:spcPts val="1385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Госгарантии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для реструктуризации и пролонгации кредитов.</a:t>
            </a:r>
          </a:p>
          <a:p>
            <a:pPr marL="354965" marR="359437" indent="-342900">
              <a:spcBef>
                <a:spcPts val="1572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Освобождение туроператоров на 2020 год от уплаты взносов 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 резервный фонд ассоциации «Турпомощь» (размер взноса  составляет 1 рубль).</a:t>
            </a:r>
          </a:p>
          <a:p>
            <a:pPr marL="354965" marR="20875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Компенсация убытков туроператоров 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по невозвратным тарифам  авиаперевозок.</a:t>
            </a:r>
          </a:p>
          <a:p>
            <a:pPr marL="354965" marR="188795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Поддержка организаций всех видов транспорта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, пострадавших  из-за мер, принимаемых в связи с распространением  коронавируса.</a:t>
            </a:r>
          </a:p>
          <a:p>
            <a:pPr marL="354965" marR="7261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Субсидирование процентных ставок застройщикам</a:t>
            </a:r>
            <a:r>
              <a:rPr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, получившим  кредиты по проектному финансированию, в случае падения  темпов продаж на первичном рынке.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3427" y="1136788"/>
            <a:ext cx="3994646" cy="223432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algn="just" defTabSz="1307043">
              <a:spcBef>
                <a:spcPts val="143"/>
              </a:spcBef>
            </a:pPr>
            <a:r>
              <a:rPr sz="4800" b="1" spc="-175" dirty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ОТРАСЛЕВАЯ  ПОДДЕРЖКА  МСП</a:t>
            </a:r>
          </a:p>
        </p:txBody>
      </p:sp>
      <p:sp>
        <p:nvSpPr>
          <p:cNvPr id="6" name="object 6"/>
          <p:cNvSpPr/>
          <p:nvPr/>
        </p:nvSpPr>
        <p:spPr>
          <a:xfrm>
            <a:off x="2023427" y="3952874"/>
            <a:ext cx="4365757" cy="3917220"/>
          </a:xfrm>
          <a:prstGeom prst="rect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259759" y="10136882"/>
            <a:ext cx="45384" cy="4538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98"/>
                </a:moveTo>
                <a:lnTo>
                  <a:pt x="31336" y="0"/>
                </a:lnTo>
                <a:lnTo>
                  <a:pt x="31435" y="31337"/>
                </a:lnTo>
                <a:lnTo>
                  <a:pt x="97" y="31435"/>
                </a:lnTo>
                <a:lnTo>
                  <a:pt x="0" y="98"/>
                </a:lnTo>
                <a:close/>
              </a:path>
            </a:pathLst>
          </a:custGeom>
          <a:ln w="9524">
            <a:solidFill>
              <a:srgbClr val="275998"/>
            </a:solidFill>
          </a:ln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10388930" y="-686631"/>
            <a:ext cx="8950988" cy="8915658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696524" y="8429892"/>
            <a:ext cx="6900820" cy="6505659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12730176" y="9624148"/>
            <a:ext cx="3331725" cy="3534098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20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9754525" y="-1529986"/>
            <a:ext cx="2497381" cy="26482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5457" y="448702"/>
            <a:ext cx="1095225" cy="31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 defTabSz="631287">
              <a:defRPr/>
            </a:pPr>
            <a:endParaRPr lang="ru-RU" sz="252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9969" y="4439824"/>
            <a:ext cx="13942462" cy="203400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sp>
        <p:nvSpPr>
          <p:cNvPr id="9" name="Прямоугольник 8"/>
          <p:cNvSpPr/>
          <p:nvPr/>
        </p:nvSpPr>
        <p:spPr>
          <a:xfrm>
            <a:off x="3186975" y="4584857"/>
            <a:ext cx="12828450" cy="1708184"/>
          </a:xfrm>
          <a:prstGeom prst="rect">
            <a:avLst/>
          </a:prstGeom>
        </p:spPr>
        <p:txBody>
          <a:bodyPr wrap="square" lIns="126260" tIns="63131" rIns="126260" bIns="63131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 поддержке </a:t>
            </a:r>
            <a:r>
              <a:rPr lang="ru-RU" sz="48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Республики Коми</a:t>
            </a:r>
            <a:endParaRPr lang="ru-RU" sz="4800" b="1" dirty="0">
              <a:solidFill>
                <a:schemeClr val="bg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32189" y="367122"/>
            <a:ext cx="2066391" cy="751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260" tIns="63131" rIns="126260" bIns="63131" rtlCol="0" anchor="ctr"/>
          <a:lstStyle/>
          <a:p>
            <a:pPr algn="ctr"/>
            <a:endParaRPr lang="ru-RU" sz="2835"/>
          </a:p>
        </p:txBody>
      </p:sp>
      <p:pic>
        <p:nvPicPr>
          <p:cNvPr id="19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4706600" y="367122"/>
            <a:ext cx="4338645" cy="184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94" y="1573049"/>
            <a:ext cx="2129388" cy="24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86601" y="1316675"/>
            <a:ext cx="8534399" cy="1967013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18153" marR="229640" lvl="0" indent="0" algn="l" defTabSz="1307043" rtl="0" eaLnBrk="1" fontAlgn="auto" latinLnBrk="0" hangingPunct="1">
              <a:lnSpc>
                <a:spcPct val="100699"/>
              </a:lnSpc>
              <a:spcBef>
                <a:spcPts val="1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175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/>
              </a:rPr>
              <a:t>Центры </a:t>
            </a:r>
            <a:r>
              <a:rPr kumimoji="0" sz="3200" b="1" i="0" u="none" strike="noStrike" kern="1200" cap="none" spc="-175" normalizeH="0" baseline="0" noProof="0" dirty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/>
              </a:rPr>
              <a:t>«Мой бизнес» </a:t>
            </a:r>
            <a:r>
              <a:rPr kumimoji="0" sz="3200" b="1" i="0" u="none" strike="noStrike" kern="1200" cap="none" spc="-175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/>
              </a:rPr>
              <a:t>по всей стране переходят  на онлайн-работу.</a:t>
            </a:r>
          </a:p>
          <a:p>
            <a:pPr marL="18153" marR="7261" lvl="0" indent="0" algn="l" defTabSz="1307043" rtl="0" eaLnBrk="1" fontAlgn="auto" latinLnBrk="0" hangingPunct="1">
              <a:lnSpc>
                <a:spcPct val="100000"/>
              </a:lnSpc>
              <a:spcBef>
                <a:spcPts val="16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Открываются горячие линии для поддержки предпринимателей,  проходят онлайн-консультации и обучение.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3427" y="1066040"/>
            <a:ext cx="3355752" cy="2234323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lvl="0" indent="0" algn="just" defTabSz="1307043" rtl="0" eaLnBrk="1" fontAlgn="auto" latinLnBrk="0" hangingPunct="1">
              <a:lnSpc>
                <a:spcPct val="100000"/>
              </a:lnSpc>
              <a:spcBef>
                <a:spcPts val="1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75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ВСЯ  ПОМОЩЬ ー ОНЛАЙН</a:t>
            </a:r>
          </a:p>
        </p:txBody>
      </p:sp>
      <p:sp>
        <p:nvSpPr>
          <p:cNvPr id="5" name="object 5"/>
          <p:cNvSpPr/>
          <p:nvPr/>
        </p:nvSpPr>
        <p:spPr>
          <a:xfrm>
            <a:off x="1672356" y="4254588"/>
            <a:ext cx="4430367" cy="3218744"/>
          </a:xfrm>
          <a:prstGeom prst="rect">
            <a:avLst/>
          </a:prstGeom>
          <a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3070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4605" y="3667261"/>
            <a:ext cx="8856612" cy="2082999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lvl="0" indent="0" algn="l" defTabSz="1307043" rtl="0" eaLnBrk="1" fontAlgn="auto" latinLnBrk="0" hangingPunct="1">
              <a:lnSpc>
                <a:spcPts val="2359"/>
              </a:lnSpc>
              <a:spcBef>
                <a:spcPts val="16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РЕСПУБЛИКА КОМИ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EF523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18153" marR="7261" lvl="0" indent="0" algn="l" defTabSz="1307043" rtl="0" eaLnBrk="1" fontAlgn="auto" latinLnBrk="0" hangingPunct="1">
              <a:lnSpc>
                <a:spcPts val="2359"/>
              </a:lnSpc>
              <a:spcBef>
                <a:spcPts val="16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Предприниматели Республики Коми </a:t>
            </a:r>
            <a:r>
              <a:rPr kumimoji="0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могут 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kumimoji="0" sz="2400" b="1" i="0" u="none" strike="noStrike" kern="1200" cap="none" spc="-150" normalizeH="0" baseline="0" noProof="0" dirty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«горячей линии» </a:t>
            </a:r>
            <a:r>
              <a:rPr kumimoji="0" lang="ru-RU" sz="2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Центра «Мой бизнес» </a:t>
            </a:r>
            <a:r>
              <a:rPr kumimoji="0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получить 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актуальную  информацию о действующем комплексе мер поддержки и оперативном  внедрении новых видов помощи. Также в регионе открыто дистанционное  обучение предпринимателей</a:t>
            </a:r>
            <a:r>
              <a:rPr kumimoji="0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2400" b="0" i="0" u="none" strike="noStrike" kern="1200" cap="none" spc="-15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22"/>
          <p:cNvSpPr txBox="1">
            <a:spLocks/>
          </p:cNvSpPr>
          <p:nvPr/>
        </p:nvSpPr>
        <p:spPr>
          <a:xfrm>
            <a:off x="8991600" y="5832057"/>
            <a:ext cx="9741731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720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67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8</a:t>
            </a:r>
            <a:r>
              <a:rPr kumimoji="0" lang="ru-RU" sz="6000" b="1" i="0" u="none" strike="noStrike" kern="0" cap="none" spc="455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-</a:t>
            </a:r>
            <a:r>
              <a:rPr kumimoji="0" lang="ru-RU" sz="6000" b="1" i="0" u="none" strike="noStrike" kern="0" cap="none" spc="27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800</a:t>
            </a:r>
            <a:r>
              <a:rPr kumimoji="0" lang="ru-RU" sz="6000" b="1" i="0" u="none" strike="noStrike" kern="0" cap="none" spc="455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-</a:t>
            </a:r>
            <a:r>
              <a:rPr kumimoji="0" lang="ru-RU" sz="6000" b="1" i="0" u="none" strike="noStrike" kern="0" cap="none" spc="-15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301-59-59</a:t>
            </a:r>
            <a:endParaRPr kumimoji="0" lang="ru-RU" sz="6000" b="1" i="0" u="none" strike="noStrike" kern="0" cap="none" spc="-150" normalizeH="0" baseline="0" noProof="0" dirty="0">
              <a:ln>
                <a:noFill/>
              </a:ln>
              <a:solidFill>
                <a:srgbClr val="4C1913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sp>
        <p:nvSpPr>
          <p:cNvPr id="19" name="object 25"/>
          <p:cNvSpPr/>
          <p:nvPr/>
        </p:nvSpPr>
        <p:spPr>
          <a:xfrm>
            <a:off x="8884293" y="5847743"/>
            <a:ext cx="844166" cy="823153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214138" y="0"/>
                </a:moveTo>
                <a:lnTo>
                  <a:pt x="77327" y="77097"/>
                </a:lnTo>
                <a:lnTo>
                  <a:pt x="37155" y="112513"/>
                </a:lnTo>
                <a:lnTo>
                  <a:pt x="13014" y="160320"/>
                </a:lnTo>
                <a:lnTo>
                  <a:pt x="4303" y="201461"/>
                </a:lnTo>
                <a:lnTo>
                  <a:pt x="0" y="251968"/>
                </a:lnTo>
                <a:lnTo>
                  <a:pt x="353" y="280764"/>
                </a:lnTo>
                <a:lnTo>
                  <a:pt x="7775" y="345506"/>
                </a:lnTo>
                <a:lnTo>
                  <a:pt x="26422" y="419862"/>
                </a:lnTo>
                <a:lnTo>
                  <a:pt x="40808" y="460676"/>
                </a:lnTo>
                <a:lnTo>
                  <a:pt x="59022" y="503932"/>
                </a:lnTo>
                <a:lnTo>
                  <a:pt x="81406" y="549641"/>
                </a:lnTo>
                <a:lnTo>
                  <a:pt x="108301" y="597816"/>
                </a:lnTo>
                <a:lnTo>
                  <a:pt x="140048" y="648470"/>
                </a:lnTo>
                <a:lnTo>
                  <a:pt x="176987" y="701614"/>
                </a:lnTo>
                <a:lnTo>
                  <a:pt x="219460" y="757262"/>
                </a:lnTo>
                <a:lnTo>
                  <a:pt x="267806" y="815426"/>
                </a:lnTo>
                <a:lnTo>
                  <a:pt x="322368" y="876118"/>
                </a:lnTo>
                <a:lnTo>
                  <a:pt x="383486" y="939351"/>
                </a:lnTo>
                <a:lnTo>
                  <a:pt x="446718" y="1000467"/>
                </a:lnTo>
                <a:lnTo>
                  <a:pt x="507410" y="1055026"/>
                </a:lnTo>
                <a:lnTo>
                  <a:pt x="565572" y="1103371"/>
                </a:lnTo>
                <a:lnTo>
                  <a:pt x="621219" y="1145841"/>
                </a:lnTo>
                <a:lnTo>
                  <a:pt x="674362" y="1182778"/>
                </a:lnTo>
                <a:lnTo>
                  <a:pt x="725014" y="1214523"/>
                </a:lnTo>
                <a:lnTo>
                  <a:pt x="773188" y="1241416"/>
                </a:lnTo>
                <a:lnTo>
                  <a:pt x="818895" y="1263798"/>
                </a:lnTo>
                <a:lnTo>
                  <a:pt x="862149" y="1282011"/>
                </a:lnTo>
                <a:lnTo>
                  <a:pt x="902961" y="1296394"/>
                </a:lnTo>
                <a:lnTo>
                  <a:pt x="941345" y="1307289"/>
                </a:lnTo>
                <a:lnTo>
                  <a:pt x="1010878" y="1319979"/>
                </a:lnTo>
                <a:lnTo>
                  <a:pt x="1070846" y="1322807"/>
                </a:lnTo>
                <a:lnTo>
                  <a:pt x="1097275" y="1321375"/>
                </a:lnTo>
                <a:lnTo>
                  <a:pt x="1143085" y="1314523"/>
                </a:lnTo>
                <a:lnTo>
                  <a:pt x="1187650" y="1299941"/>
                </a:lnTo>
                <a:lnTo>
                  <a:pt x="1229842" y="1267343"/>
                </a:lnTo>
                <a:lnTo>
                  <a:pt x="1315247" y="1129584"/>
                </a:lnTo>
                <a:lnTo>
                  <a:pt x="1322812" y="1108673"/>
                </a:lnTo>
                <a:lnTo>
                  <a:pt x="1322065" y="1087179"/>
                </a:lnTo>
                <a:lnTo>
                  <a:pt x="1313534" y="1067437"/>
                </a:lnTo>
                <a:lnTo>
                  <a:pt x="1297746" y="1051784"/>
                </a:lnTo>
                <a:lnTo>
                  <a:pt x="1227844" y="1005186"/>
                </a:lnTo>
                <a:lnTo>
                  <a:pt x="808396" y="1005186"/>
                </a:lnTo>
                <a:lnTo>
                  <a:pt x="788882" y="998596"/>
                </a:lnTo>
                <a:lnTo>
                  <a:pt x="737898" y="970208"/>
                </a:lnTo>
                <a:lnTo>
                  <a:pt x="672486" y="926433"/>
                </a:lnTo>
                <a:lnTo>
                  <a:pt x="631388" y="893696"/>
                </a:lnTo>
                <a:lnTo>
                  <a:pt x="583107" y="851016"/>
                </a:lnTo>
                <a:lnTo>
                  <a:pt x="526450" y="796362"/>
                </a:lnTo>
                <a:lnTo>
                  <a:pt x="471851" y="739647"/>
                </a:lnTo>
                <a:lnTo>
                  <a:pt x="429193" y="691343"/>
                </a:lnTo>
                <a:lnTo>
                  <a:pt x="396453" y="650247"/>
                </a:lnTo>
                <a:lnTo>
                  <a:pt x="371608" y="615158"/>
                </a:lnTo>
                <a:lnTo>
                  <a:pt x="337511" y="558200"/>
                </a:lnTo>
                <a:lnTo>
                  <a:pt x="317620" y="514408"/>
                </a:lnTo>
                <a:lnTo>
                  <a:pt x="318222" y="494408"/>
                </a:lnTo>
                <a:lnTo>
                  <a:pt x="325627" y="475820"/>
                </a:lnTo>
                <a:lnTo>
                  <a:pt x="339442" y="460535"/>
                </a:lnTo>
                <a:lnTo>
                  <a:pt x="443201" y="379827"/>
                </a:lnTo>
                <a:lnTo>
                  <a:pt x="457587" y="363406"/>
                </a:lnTo>
                <a:lnTo>
                  <a:pt x="464726" y="343507"/>
                </a:lnTo>
                <a:lnTo>
                  <a:pt x="464252" y="322372"/>
                </a:lnTo>
                <a:lnTo>
                  <a:pt x="455799" y="302243"/>
                </a:lnTo>
                <a:lnTo>
                  <a:pt x="271027" y="25065"/>
                </a:lnTo>
                <a:lnTo>
                  <a:pt x="255374" y="9277"/>
                </a:lnTo>
                <a:lnTo>
                  <a:pt x="235632" y="746"/>
                </a:lnTo>
                <a:lnTo>
                  <a:pt x="214138" y="0"/>
                </a:lnTo>
                <a:close/>
              </a:path>
              <a:path w="1323339" h="1323339">
                <a:moveTo>
                  <a:pt x="979305" y="858085"/>
                </a:moveTo>
                <a:lnTo>
                  <a:pt x="959405" y="865224"/>
                </a:lnTo>
                <a:lnTo>
                  <a:pt x="942984" y="879610"/>
                </a:lnTo>
                <a:lnTo>
                  <a:pt x="862263" y="983369"/>
                </a:lnTo>
                <a:lnTo>
                  <a:pt x="846979" y="997182"/>
                </a:lnTo>
                <a:lnTo>
                  <a:pt x="828392" y="1004584"/>
                </a:lnTo>
                <a:lnTo>
                  <a:pt x="808396" y="1005186"/>
                </a:lnTo>
                <a:lnTo>
                  <a:pt x="1227844" y="1005186"/>
                </a:lnTo>
                <a:lnTo>
                  <a:pt x="1020568" y="867012"/>
                </a:lnTo>
                <a:lnTo>
                  <a:pt x="1000440" y="858559"/>
                </a:lnTo>
                <a:lnTo>
                  <a:pt x="979305" y="858085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22"/>
          <p:cNvSpPr txBox="1">
            <a:spLocks/>
          </p:cNvSpPr>
          <p:nvPr/>
        </p:nvSpPr>
        <p:spPr>
          <a:xfrm>
            <a:off x="9663818" y="8997952"/>
            <a:ext cx="65532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720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67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vk.com/</a:t>
            </a:r>
            <a:r>
              <a:rPr kumimoji="0" lang="en-US" sz="4000" b="1" i="0" u="none" strike="noStrike" kern="0" cap="none" spc="670" normalizeH="0" baseline="0" noProof="0" dirty="0" err="1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mbrkomi</a:t>
            </a:r>
            <a:endParaRPr kumimoji="0" lang="ru-RU" sz="4000" b="1" i="0" u="none" strike="noStrike" kern="0" cap="none" spc="-150" normalizeH="0" baseline="0" noProof="0" dirty="0">
              <a:ln>
                <a:noFill/>
              </a:ln>
              <a:solidFill>
                <a:srgbClr val="4C1913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6427" y="8979102"/>
            <a:ext cx="737454" cy="7407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2778" t="2825" r="2265" b="9222"/>
          <a:stretch/>
        </p:blipFill>
        <p:spPr>
          <a:xfrm>
            <a:off x="10453881" y="9888403"/>
            <a:ext cx="753035" cy="762000"/>
          </a:xfrm>
          <a:prstGeom prst="rect">
            <a:avLst/>
          </a:prstGeom>
        </p:spPr>
      </p:pic>
      <p:sp>
        <p:nvSpPr>
          <p:cNvPr id="22" name="object 22"/>
          <p:cNvSpPr txBox="1">
            <a:spLocks/>
          </p:cNvSpPr>
          <p:nvPr/>
        </p:nvSpPr>
        <p:spPr>
          <a:xfrm>
            <a:off x="10449870" y="9860485"/>
            <a:ext cx="65532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9720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670" normalizeH="0" baseline="0" noProof="0" dirty="0" err="1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mbrk</a:t>
            </a:r>
            <a:r>
              <a:rPr kumimoji="0" lang="ru-RU" sz="4000" b="1" i="0" u="none" strike="noStrike" kern="0" cap="none" spc="67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.</a:t>
            </a:r>
            <a:r>
              <a:rPr kumimoji="0" lang="en-US" sz="4000" b="1" i="0" u="none" strike="noStrike" kern="0" cap="none" spc="670" normalizeH="0" baseline="0" noProof="0" dirty="0" err="1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j-ea"/>
              </a:rPr>
              <a:t>ru</a:t>
            </a:r>
            <a:endParaRPr kumimoji="0" lang="ru-RU" sz="4000" b="1" i="0" u="none" strike="noStrike" kern="0" cap="none" spc="-150" normalizeH="0" baseline="0" noProof="0" dirty="0">
              <a:ln>
                <a:noFill/>
              </a:ln>
              <a:solidFill>
                <a:srgbClr val="4C1913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54605" y="7159165"/>
            <a:ext cx="81023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Свои вопросы можно также направить через специальную форму на странице «горячей» линии </a:t>
            </a:r>
            <a:endParaRPr kumimoji="0" lang="ru-RU" sz="2400" b="0" i="0" u="none" strike="noStrike" kern="1200" cap="none" spc="-15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на сайте </a:t>
            </a:r>
            <a:r>
              <a:rPr kumimoji="0" lang="ru-RU" sz="4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F5237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бизнес11.рф</a:t>
            </a:r>
            <a:endParaRPr kumimoji="0" lang="ru-RU" sz="4000" b="1" i="0" u="none" strike="noStrike" kern="1200" cap="none" spc="-150" normalizeH="0" baseline="0" noProof="0" dirty="0">
              <a:ln>
                <a:noFill/>
              </a:ln>
              <a:solidFill>
                <a:srgbClr val="EF5237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0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3"/>
          <p:cNvSpPr txBox="1"/>
          <p:nvPr/>
        </p:nvSpPr>
        <p:spPr>
          <a:xfrm>
            <a:off x="2023427" y="1066040"/>
            <a:ext cx="3862076" cy="1495659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algn="just" defTabSz="1307043">
              <a:spcBef>
                <a:spcPts val="143"/>
              </a:spcBef>
            </a:pPr>
            <a:r>
              <a:rPr lang="ru-RU" sz="48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ПОДДЕРЖКА В РЕГИОНЕ</a:t>
            </a:r>
            <a:endParaRPr sz="4800" b="1" spc="-175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2009250" y="2695921"/>
            <a:ext cx="12835573" cy="2215671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589653" marR="229640" indent="-571500" defTabSz="1307043">
              <a:lnSpc>
                <a:spcPct val="100699"/>
              </a:lnSpc>
              <a:spcBef>
                <a:spcPts val="121"/>
              </a:spcBef>
              <a:buFont typeface="Wingdings" panose="05000000000000000000" pitchFamily="2" charset="2"/>
              <a:buChar char="Ø"/>
            </a:pPr>
            <a:r>
              <a:rPr lang="ru-RU" sz="4000" b="1" spc="-175" dirty="0">
                <a:solidFill>
                  <a:srgbClr val="4C1913"/>
                </a:solidFill>
                <a:latin typeface="Trebuchet MS" panose="020B0603020202020204" pitchFamily="34" charset="0"/>
                <a:cs typeface="Trebuchet MS"/>
              </a:rPr>
              <a:t>Создан </a:t>
            </a:r>
            <a:r>
              <a:rPr lang="ru-RU" sz="4000" b="1" spc="-175" dirty="0">
                <a:solidFill>
                  <a:srgbClr val="EF5237"/>
                </a:solidFill>
                <a:latin typeface="Trebuchet MS" panose="020B0603020202020204" pitchFamily="34" charset="0"/>
                <a:cs typeface="Trebuchet MS"/>
              </a:rPr>
              <a:t>Оперативный штаб</a:t>
            </a:r>
            <a:r>
              <a:rPr lang="ru-RU" sz="4000" b="1" spc="-175" dirty="0">
                <a:solidFill>
                  <a:srgbClr val="4C1913"/>
                </a:solidFill>
                <a:latin typeface="Trebuchet MS" panose="020B0603020202020204" pitchFamily="34" charset="0"/>
                <a:cs typeface="Trebuchet MS"/>
              </a:rPr>
              <a:t> по предупреждению последствий распространения COVID-19.</a:t>
            </a:r>
          </a:p>
          <a:p>
            <a:pPr marL="18153" marR="128889" defTabSz="1307043">
              <a:spcBef>
                <a:spcPts val="1658"/>
              </a:spcBef>
            </a:pPr>
            <a:r>
              <a:rPr lang="ru-RU"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Одной из задач является мониторинг и анализ проблем субъектов МСП Республики Коми с целью выработки оперативных их решений.</a:t>
            </a:r>
            <a:endParaRPr lang="ru-RU" sz="2400" spc="-150" dirty="0">
              <a:solidFill>
                <a:srgbClr val="231F2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9825" y="7663031"/>
            <a:ext cx="10972800" cy="172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53" marR="229640" defTabSz="1307043">
              <a:lnSpc>
                <a:spcPct val="100699"/>
              </a:lnSpc>
              <a:spcBef>
                <a:spcPts val="121"/>
              </a:spcBef>
            </a:pPr>
            <a:r>
              <a:rPr lang="ru-RU" sz="2800" b="1" spc="-150" dirty="0" smtClean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Управлением </a:t>
            </a:r>
            <a:r>
              <a:rPr lang="ru-RU" sz="2800" b="1" spc="-150" dirty="0">
                <a:solidFill>
                  <a:srgbClr val="EF5237"/>
                </a:solidFill>
                <a:latin typeface="Trebuchet MS" panose="020B0603020202020204" pitchFamily="34" charset="0"/>
                <a:cs typeface="Arial"/>
              </a:rPr>
              <a:t>Федеральной налоговой службы России по Республике Коми</a:t>
            </a:r>
          </a:p>
          <a:p>
            <a:pPr marL="18153" marR="229640" defTabSz="1307043">
              <a:lnSpc>
                <a:spcPct val="100699"/>
              </a:lnSpc>
              <a:spcBef>
                <a:spcPts val="121"/>
              </a:spcBef>
            </a:pPr>
            <a:r>
              <a:rPr lang="ru-RU"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Организовано проведение 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разъяснительной работы с налогоплательщиками республики, столкнувшимися с экономическими проблемами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153400" y="9513673"/>
            <a:ext cx="4775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 spc="270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8(8212)25-74-22</a:t>
            </a:r>
            <a:endParaRPr lang="ru-RU" sz="4000" b="1" kern="0" spc="270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27" name="object 25"/>
          <p:cNvSpPr/>
          <p:nvPr/>
        </p:nvSpPr>
        <p:spPr>
          <a:xfrm>
            <a:off x="7543800" y="9508910"/>
            <a:ext cx="609600" cy="649802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214138" y="0"/>
                </a:moveTo>
                <a:lnTo>
                  <a:pt x="77327" y="77097"/>
                </a:lnTo>
                <a:lnTo>
                  <a:pt x="37155" y="112513"/>
                </a:lnTo>
                <a:lnTo>
                  <a:pt x="13014" y="160320"/>
                </a:lnTo>
                <a:lnTo>
                  <a:pt x="4303" y="201461"/>
                </a:lnTo>
                <a:lnTo>
                  <a:pt x="0" y="251968"/>
                </a:lnTo>
                <a:lnTo>
                  <a:pt x="353" y="280764"/>
                </a:lnTo>
                <a:lnTo>
                  <a:pt x="7775" y="345506"/>
                </a:lnTo>
                <a:lnTo>
                  <a:pt x="26422" y="419862"/>
                </a:lnTo>
                <a:lnTo>
                  <a:pt x="40808" y="460676"/>
                </a:lnTo>
                <a:lnTo>
                  <a:pt x="59022" y="503932"/>
                </a:lnTo>
                <a:lnTo>
                  <a:pt x="81406" y="549641"/>
                </a:lnTo>
                <a:lnTo>
                  <a:pt x="108301" y="597816"/>
                </a:lnTo>
                <a:lnTo>
                  <a:pt x="140048" y="648470"/>
                </a:lnTo>
                <a:lnTo>
                  <a:pt x="176987" y="701614"/>
                </a:lnTo>
                <a:lnTo>
                  <a:pt x="219460" y="757262"/>
                </a:lnTo>
                <a:lnTo>
                  <a:pt x="267806" y="815426"/>
                </a:lnTo>
                <a:lnTo>
                  <a:pt x="322368" y="876118"/>
                </a:lnTo>
                <a:lnTo>
                  <a:pt x="383486" y="939351"/>
                </a:lnTo>
                <a:lnTo>
                  <a:pt x="446718" y="1000467"/>
                </a:lnTo>
                <a:lnTo>
                  <a:pt x="507410" y="1055026"/>
                </a:lnTo>
                <a:lnTo>
                  <a:pt x="565572" y="1103371"/>
                </a:lnTo>
                <a:lnTo>
                  <a:pt x="621219" y="1145841"/>
                </a:lnTo>
                <a:lnTo>
                  <a:pt x="674362" y="1182778"/>
                </a:lnTo>
                <a:lnTo>
                  <a:pt x="725014" y="1214523"/>
                </a:lnTo>
                <a:lnTo>
                  <a:pt x="773188" y="1241416"/>
                </a:lnTo>
                <a:lnTo>
                  <a:pt x="818895" y="1263798"/>
                </a:lnTo>
                <a:lnTo>
                  <a:pt x="862149" y="1282011"/>
                </a:lnTo>
                <a:lnTo>
                  <a:pt x="902961" y="1296394"/>
                </a:lnTo>
                <a:lnTo>
                  <a:pt x="941345" y="1307289"/>
                </a:lnTo>
                <a:lnTo>
                  <a:pt x="1010878" y="1319979"/>
                </a:lnTo>
                <a:lnTo>
                  <a:pt x="1070846" y="1322807"/>
                </a:lnTo>
                <a:lnTo>
                  <a:pt x="1097275" y="1321375"/>
                </a:lnTo>
                <a:lnTo>
                  <a:pt x="1143085" y="1314523"/>
                </a:lnTo>
                <a:lnTo>
                  <a:pt x="1187650" y="1299941"/>
                </a:lnTo>
                <a:lnTo>
                  <a:pt x="1229842" y="1267343"/>
                </a:lnTo>
                <a:lnTo>
                  <a:pt x="1315247" y="1129584"/>
                </a:lnTo>
                <a:lnTo>
                  <a:pt x="1322812" y="1108673"/>
                </a:lnTo>
                <a:lnTo>
                  <a:pt x="1322065" y="1087179"/>
                </a:lnTo>
                <a:lnTo>
                  <a:pt x="1313534" y="1067437"/>
                </a:lnTo>
                <a:lnTo>
                  <a:pt x="1297746" y="1051784"/>
                </a:lnTo>
                <a:lnTo>
                  <a:pt x="1227844" y="1005186"/>
                </a:lnTo>
                <a:lnTo>
                  <a:pt x="808396" y="1005186"/>
                </a:lnTo>
                <a:lnTo>
                  <a:pt x="788882" y="998596"/>
                </a:lnTo>
                <a:lnTo>
                  <a:pt x="737898" y="970208"/>
                </a:lnTo>
                <a:lnTo>
                  <a:pt x="672486" y="926433"/>
                </a:lnTo>
                <a:lnTo>
                  <a:pt x="631388" y="893696"/>
                </a:lnTo>
                <a:lnTo>
                  <a:pt x="583107" y="851016"/>
                </a:lnTo>
                <a:lnTo>
                  <a:pt x="526450" y="796362"/>
                </a:lnTo>
                <a:lnTo>
                  <a:pt x="471851" y="739647"/>
                </a:lnTo>
                <a:lnTo>
                  <a:pt x="429193" y="691343"/>
                </a:lnTo>
                <a:lnTo>
                  <a:pt x="396453" y="650247"/>
                </a:lnTo>
                <a:lnTo>
                  <a:pt x="371608" y="615158"/>
                </a:lnTo>
                <a:lnTo>
                  <a:pt x="337511" y="558200"/>
                </a:lnTo>
                <a:lnTo>
                  <a:pt x="317620" y="514408"/>
                </a:lnTo>
                <a:lnTo>
                  <a:pt x="318222" y="494408"/>
                </a:lnTo>
                <a:lnTo>
                  <a:pt x="325627" y="475820"/>
                </a:lnTo>
                <a:lnTo>
                  <a:pt x="339442" y="460535"/>
                </a:lnTo>
                <a:lnTo>
                  <a:pt x="443201" y="379827"/>
                </a:lnTo>
                <a:lnTo>
                  <a:pt x="457587" y="363406"/>
                </a:lnTo>
                <a:lnTo>
                  <a:pt x="464726" y="343507"/>
                </a:lnTo>
                <a:lnTo>
                  <a:pt x="464252" y="322372"/>
                </a:lnTo>
                <a:lnTo>
                  <a:pt x="455799" y="302243"/>
                </a:lnTo>
                <a:lnTo>
                  <a:pt x="271027" y="25065"/>
                </a:lnTo>
                <a:lnTo>
                  <a:pt x="255374" y="9277"/>
                </a:lnTo>
                <a:lnTo>
                  <a:pt x="235632" y="746"/>
                </a:lnTo>
                <a:lnTo>
                  <a:pt x="214138" y="0"/>
                </a:lnTo>
                <a:close/>
              </a:path>
              <a:path w="1323339" h="1323339">
                <a:moveTo>
                  <a:pt x="979305" y="858085"/>
                </a:moveTo>
                <a:lnTo>
                  <a:pt x="959405" y="865224"/>
                </a:lnTo>
                <a:lnTo>
                  <a:pt x="942984" y="879610"/>
                </a:lnTo>
                <a:lnTo>
                  <a:pt x="862263" y="983369"/>
                </a:lnTo>
                <a:lnTo>
                  <a:pt x="846979" y="997182"/>
                </a:lnTo>
                <a:lnTo>
                  <a:pt x="828392" y="1004584"/>
                </a:lnTo>
                <a:lnTo>
                  <a:pt x="808396" y="1005186"/>
                </a:lnTo>
                <a:lnTo>
                  <a:pt x="1227844" y="1005186"/>
                </a:lnTo>
                <a:lnTo>
                  <a:pt x="1020568" y="867012"/>
                </a:lnTo>
                <a:lnTo>
                  <a:pt x="1000440" y="858559"/>
                </a:lnTo>
                <a:lnTo>
                  <a:pt x="979305" y="858085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4"/>
          <p:cNvSpPr txBox="1"/>
          <p:nvPr/>
        </p:nvSpPr>
        <p:spPr>
          <a:xfrm>
            <a:off x="2075503" y="5375498"/>
            <a:ext cx="7620000" cy="1934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653" marR="229640" lvl="0" indent="-571500" defTabSz="1307043">
              <a:lnSpc>
                <a:spcPct val="100699"/>
              </a:lnSpc>
              <a:spcBef>
                <a:spcPts val="121"/>
              </a:spcBef>
              <a:buFont typeface="Wingdings" panose="05000000000000000000" pitchFamily="2" charset="2"/>
              <a:buChar char="Ø"/>
            </a:pPr>
            <a:r>
              <a:rPr lang="ru-RU" sz="4000" b="1" spc="-175" dirty="0" smtClean="0">
                <a:solidFill>
                  <a:srgbClr val="4C1913"/>
                </a:solidFill>
                <a:latin typeface="Trebuchet MS" panose="020B0603020202020204" pitchFamily="34" charset="0"/>
                <a:cs typeface="Trebuchet MS"/>
              </a:rPr>
              <a:t>Запрет</a:t>
            </a:r>
            <a:r>
              <a:rPr lang="ru-RU" sz="4000" b="1" spc="-175" dirty="0" smtClean="0">
                <a:solidFill>
                  <a:srgbClr val="EF5237"/>
                </a:solidFill>
                <a:latin typeface="Trebuchet MS" panose="020B0603020202020204" pitchFamily="34" charset="0"/>
                <a:cs typeface="Trebuchet MS"/>
              </a:rPr>
              <a:t> на проверки</a:t>
            </a:r>
            <a:endParaRPr lang="ru-RU" sz="4000" b="1" spc="-175" dirty="0">
              <a:solidFill>
                <a:srgbClr val="EF5237"/>
              </a:solidFill>
              <a:latin typeface="Trebuchet MS" panose="020B0603020202020204" pitchFamily="34" charset="0"/>
              <a:cs typeface="Trebuchet MS"/>
            </a:endParaRPr>
          </a:p>
          <a:p>
            <a:pPr marL="12065" marR="7261" lvl="0">
              <a:spcBef>
                <a:spcPts val="1501"/>
              </a:spcBef>
              <a:buClr>
                <a:srgbClr val="EF5237"/>
              </a:buClr>
              <a:tabLst>
                <a:tab pos="347980" algn="l"/>
                <a:tab pos="349250" algn="l"/>
              </a:tabLst>
            </a:pP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Введение 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моратория до 1 октября 2020 года 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на проверки предпринимателей, за исключением вопросов, несущих риски для жизни и здоровья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5016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/>
          <p:cNvSpPr txBox="1"/>
          <p:nvPr/>
        </p:nvSpPr>
        <p:spPr>
          <a:xfrm>
            <a:off x="1219200" y="917502"/>
            <a:ext cx="13409240" cy="756995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algn="just" defTabSz="1307043">
              <a:spcBef>
                <a:spcPts val="143"/>
              </a:spcBef>
            </a:pPr>
            <a:r>
              <a:rPr lang="ru-RU" sz="48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ПОДДЕРЖКА В </a:t>
            </a:r>
            <a:r>
              <a:rPr lang="ru-RU" sz="48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РЕГИОНЕ </a:t>
            </a:r>
            <a:r>
              <a:rPr lang="en-US" sz="4800" b="1" spc="-175" dirty="0" smtClean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&gt; 400 </a:t>
            </a:r>
            <a:r>
              <a:rPr lang="ru-RU" sz="4800" b="1" spc="-175" dirty="0" smtClean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млн. рублей</a:t>
            </a:r>
            <a:endParaRPr sz="4800" b="1" spc="-175" dirty="0">
              <a:solidFill>
                <a:srgbClr val="FF0000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447801" y="3940670"/>
            <a:ext cx="11430000" cy="2667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7261" lvl="0" indent="-4572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3200" b="1" spc="-15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Предоставление </a:t>
            </a:r>
            <a:r>
              <a:rPr lang="ru-RU" sz="3200" b="1" spc="-150" dirty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субсидий </a:t>
            </a:r>
            <a:r>
              <a:rPr lang="ru-RU" sz="2400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работодателям, наиболее пострадавшим в условиях ухудшения ситуации с </a:t>
            </a:r>
            <a:r>
              <a:rPr lang="ru-RU" sz="2400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распространением </a:t>
            </a:r>
            <a:r>
              <a:rPr lang="ru-RU" sz="2400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новой </a:t>
            </a:r>
            <a:r>
              <a:rPr lang="ru-RU" sz="2400" spc="-150" dirty="0" err="1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коронавирусной</a:t>
            </a:r>
            <a:r>
              <a:rPr lang="ru-RU" sz="2400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инфекции, основной вид деятельности 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которых отнесен к видам экономической деятельности</a:t>
            </a:r>
            <a:r>
              <a:rPr lang="ru-RU" sz="2400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,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ru-RU" sz="2400" b="1" spc="-150" dirty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включенным в Перечень видов деятельности субъектов малого и среднего предпринимательства Республики </a:t>
            </a:r>
            <a:r>
              <a:rPr lang="ru-RU" sz="2400" b="1" spc="-15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Коми</a:t>
            </a:r>
          </a:p>
          <a:p>
            <a:pPr marL="469265" marR="7261" lvl="0" indent="-457200">
              <a:spcBef>
                <a:spcPts val="1501"/>
              </a:spcBef>
              <a:buClr>
                <a:srgbClr val="EF5237"/>
              </a:buClr>
              <a:buFont typeface="Wingdings" panose="05000000000000000000" pitchFamily="2" charset="2"/>
              <a:buChar char="§"/>
              <a:tabLst>
                <a:tab pos="347980" algn="l"/>
                <a:tab pos="349250" algn="l"/>
              </a:tabLst>
            </a:pPr>
            <a:r>
              <a:rPr lang="ru-RU" sz="3200" b="1" spc="-15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Мониторинг </a:t>
            </a:r>
            <a:r>
              <a:rPr lang="ru-RU" sz="32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ситуации на рынке труда</a:t>
            </a:r>
            <a:endParaRPr lang="ru-RU" sz="32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2" name="object 24"/>
          <p:cNvSpPr txBox="1"/>
          <p:nvPr/>
        </p:nvSpPr>
        <p:spPr>
          <a:xfrm>
            <a:off x="9906000" y="7855667"/>
            <a:ext cx="8487114" cy="1055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7652">
              <a:lnSpc>
                <a:spcPct val="109800"/>
              </a:lnSpc>
              <a:spcBef>
                <a:spcPts val="100"/>
              </a:spcBef>
            </a:pPr>
            <a:r>
              <a:rPr lang="ru-RU" sz="3200" b="1" kern="0" spc="-150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Министерство труда, занятости и социальной защиты Республики Коми</a:t>
            </a:r>
            <a:endParaRPr lang="ru-RU" sz="3200" b="1" kern="0" spc="-150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11134060" y="7046245"/>
            <a:ext cx="2877878" cy="419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7652">
              <a:lnSpc>
                <a:spcPct val="109800"/>
              </a:lnSpc>
              <a:spcBef>
                <a:spcPts val="100"/>
              </a:spcBef>
            </a:pPr>
            <a:r>
              <a:rPr lang="ru-RU" sz="2400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Куда обращаться?</a:t>
            </a:r>
            <a:endParaRPr lang="ru-RU" sz="24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9" name="object 24"/>
          <p:cNvSpPr txBox="1"/>
          <p:nvPr/>
        </p:nvSpPr>
        <p:spPr>
          <a:xfrm>
            <a:off x="8634244" y="9404174"/>
            <a:ext cx="8487114" cy="92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7652">
              <a:lnSpc>
                <a:spcPct val="109800"/>
              </a:lnSpc>
              <a:spcBef>
                <a:spcPts val="100"/>
              </a:spcBef>
            </a:pPr>
            <a:r>
              <a:rPr lang="ru-RU" sz="2800" b="1" kern="0" spc="-150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ГУ РК «Центр занятости населения» по месту осуществления своей деятельности</a:t>
            </a:r>
            <a:endParaRPr lang="ru-RU" sz="2800" b="1" kern="0" spc="-150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32" name="Group 162"/>
          <p:cNvGrpSpPr/>
          <p:nvPr/>
        </p:nvGrpSpPr>
        <p:grpSpPr>
          <a:xfrm>
            <a:off x="10403165" y="6668963"/>
            <a:ext cx="722035" cy="813662"/>
            <a:chOff x="4422775" y="1196975"/>
            <a:chExt cx="423863" cy="508000"/>
          </a:xfrm>
          <a:solidFill>
            <a:srgbClr val="EF5237"/>
          </a:solidFill>
        </p:grpSpPr>
        <p:sp>
          <p:nvSpPr>
            <p:cNvPr id="33" name="Rectangle 273"/>
            <p:cNvSpPr>
              <a:spLocks noChangeArrowheads="1"/>
            </p:cNvSpPr>
            <p:nvPr/>
          </p:nvSpPr>
          <p:spPr bwMode="auto">
            <a:xfrm>
              <a:off x="4845050" y="16414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+mn-ea"/>
              </a:endParaRPr>
            </a:p>
          </p:txBody>
        </p:sp>
        <p:sp>
          <p:nvSpPr>
            <p:cNvPr id="34" name="Freeform 274"/>
            <p:cNvSpPr>
              <a:spLocks noEditPoints="1"/>
            </p:cNvSpPr>
            <p:nvPr/>
          </p:nvSpPr>
          <p:spPr bwMode="auto">
            <a:xfrm>
              <a:off x="4422775" y="1196975"/>
              <a:ext cx="282575" cy="508000"/>
            </a:xfrm>
            <a:custGeom>
              <a:avLst/>
              <a:gdLst>
                <a:gd name="T0" fmla="*/ 89 w 178"/>
                <a:gd name="T1" fmla="*/ 320 h 320"/>
                <a:gd name="T2" fmla="*/ 133 w 178"/>
                <a:gd name="T3" fmla="*/ 221 h 320"/>
                <a:gd name="T4" fmla="*/ 164 w 178"/>
                <a:gd name="T5" fmla="*/ 144 h 320"/>
                <a:gd name="T6" fmla="*/ 176 w 178"/>
                <a:gd name="T7" fmla="*/ 98 h 320"/>
                <a:gd name="T8" fmla="*/ 178 w 178"/>
                <a:gd name="T9" fmla="*/ 87 h 320"/>
                <a:gd name="T10" fmla="*/ 176 w 178"/>
                <a:gd name="T11" fmla="*/ 71 h 320"/>
                <a:gd name="T12" fmla="*/ 171 w 178"/>
                <a:gd name="T13" fmla="*/ 54 h 320"/>
                <a:gd name="T14" fmla="*/ 153 w 178"/>
                <a:gd name="T15" fmla="*/ 26 h 320"/>
                <a:gd name="T16" fmla="*/ 125 w 178"/>
                <a:gd name="T17" fmla="*/ 7 h 320"/>
                <a:gd name="T18" fmla="*/ 108 w 178"/>
                <a:gd name="T19" fmla="*/ 3 h 320"/>
                <a:gd name="T20" fmla="*/ 90 w 178"/>
                <a:gd name="T21" fmla="*/ 0 h 320"/>
                <a:gd name="T22" fmla="*/ 89 w 178"/>
                <a:gd name="T23" fmla="*/ 0 h 320"/>
                <a:gd name="T24" fmla="*/ 89 w 178"/>
                <a:gd name="T25" fmla="*/ 0 h 320"/>
                <a:gd name="T26" fmla="*/ 89 w 178"/>
                <a:gd name="T27" fmla="*/ 0 h 320"/>
                <a:gd name="T28" fmla="*/ 88 w 178"/>
                <a:gd name="T29" fmla="*/ 0 h 320"/>
                <a:gd name="T30" fmla="*/ 78 w 178"/>
                <a:gd name="T31" fmla="*/ 1 h 320"/>
                <a:gd name="T32" fmla="*/ 61 w 178"/>
                <a:gd name="T33" fmla="*/ 4 h 320"/>
                <a:gd name="T34" fmla="*/ 39 w 178"/>
                <a:gd name="T35" fmla="*/ 15 h 320"/>
                <a:gd name="T36" fmla="*/ 16 w 178"/>
                <a:gd name="T37" fmla="*/ 39 h 320"/>
                <a:gd name="T38" fmla="*/ 5 w 178"/>
                <a:gd name="T39" fmla="*/ 62 h 320"/>
                <a:gd name="T40" fmla="*/ 0 w 178"/>
                <a:gd name="T41" fmla="*/ 79 h 320"/>
                <a:gd name="T42" fmla="*/ 0 w 178"/>
                <a:gd name="T43" fmla="*/ 87 h 320"/>
                <a:gd name="T44" fmla="*/ 5 w 178"/>
                <a:gd name="T45" fmla="*/ 111 h 320"/>
                <a:gd name="T46" fmla="*/ 28 w 178"/>
                <a:gd name="T47" fmla="*/ 181 h 320"/>
                <a:gd name="T48" fmla="*/ 75 w 178"/>
                <a:gd name="T49" fmla="*/ 291 h 320"/>
                <a:gd name="T50" fmla="*/ 89 w 178"/>
                <a:gd name="T51" fmla="*/ 320 h 320"/>
                <a:gd name="T52" fmla="*/ 89 w 178"/>
                <a:gd name="T53" fmla="*/ 40 h 320"/>
                <a:gd name="T54" fmla="*/ 104 w 178"/>
                <a:gd name="T55" fmla="*/ 43 h 320"/>
                <a:gd name="T56" fmla="*/ 117 w 178"/>
                <a:gd name="T57" fmla="*/ 51 h 320"/>
                <a:gd name="T58" fmla="*/ 125 w 178"/>
                <a:gd name="T59" fmla="*/ 64 h 320"/>
                <a:gd name="T60" fmla="*/ 129 w 178"/>
                <a:gd name="T61" fmla="*/ 80 h 320"/>
                <a:gd name="T62" fmla="*/ 128 w 178"/>
                <a:gd name="T63" fmla="*/ 87 h 320"/>
                <a:gd name="T64" fmla="*/ 122 w 178"/>
                <a:gd name="T65" fmla="*/ 102 h 320"/>
                <a:gd name="T66" fmla="*/ 111 w 178"/>
                <a:gd name="T67" fmla="*/ 113 h 320"/>
                <a:gd name="T68" fmla="*/ 97 w 178"/>
                <a:gd name="T69" fmla="*/ 119 h 320"/>
                <a:gd name="T70" fmla="*/ 89 w 178"/>
                <a:gd name="T71" fmla="*/ 119 h 320"/>
                <a:gd name="T72" fmla="*/ 74 w 178"/>
                <a:gd name="T73" fmla="*/ 116 h 320"/>
                <a:gd name="T74" fmla="*/ 60 w 178"/>
                <a:gd name="T75" fmla="*/ 108 h 320"/>
                <a:gd name="T76" fmla="*/ 52 w 178"/>
                <a:gd name="T77" fmla="*/ 96 h 320"/>
                <a:gd name="T78" fmla="*/ 49 w 178"/>
                <a:gd name="T79" fmla="*/ 80 h 320"/>
                <a:gd name="T80" fmla="*/ 50 w 178"/>
                <a:gd name="T81" fmla="*/ 72 h 320"/>
                <a:gd name="T82" fmla="*/ 56 w 178"/>
                <a:gd name="T83" fmla="*/ 58 h 320"/>
                <a:gd name="T84" fmla="*/ 67 w 178"/>
                <a:gd name="T85" fmla="*/ 47 h 320"/>
                <a:gd name="T86" fmla="*/ 81 w 178"/>
                <a:gd name="T87" fmla="*/ 40 h 320"/>
                <a:gd name="T88" fmla="*/ 89 w 178"/>
                <a:gd name="T89" fmla="*/ 4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320">
                  <a:moveTo>
                    <a:pt x="89" y="320"/>
                  </a:moveTo>
                  <a:lnTo>
                    <a:pt x="89" y="320"/>
                  </a:lnTo>
                  <a:lnTo>
                    <a:pt x="103" y="291"/>
                  </a:lnTo>
                  <a:lnTo>
                    <a:pt x="133" y="221"/>
                  </a:lnTo>
                  <a:lnTo>
                    <a:pt x="150" y="181"/>
                  </a:lnTo>
                  <a:lnTo>
                    <a:pt x="164" y="144"/>
                  </a:lnTo>
                  <a:lnTo>
                    <a:pt x="173" y="111"/>
                  </a:lnTo>
                  <a:lnTo>
                    <a:pt x="176" y="98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79"/>
                  </a:lnTo>
                  <a:lnTo>
                    <a:pt x="176" y="71"/>
                  </a:lnTo>
                  <a:lnTo>
                    <a:pt x="173" y="62"/>
                  </a:lnTo>
                  <a:lnTo>
                    <a:pt x="171" y="54"/>
                  </a:lnTo>
                  <a:lnTo>
                    <a:pt x="162" y="39"/>
                  </a:lnTo>
                  <a:lnTo>
                    <a:pt x="153" y="26"/>
                  </a:lnTo>
                  <a:lnTo>
                    <a:pt x="139" y="15"/>
                  </a:lnTo>
                  <a:lnTo>
                    <a:pt x="125" y="7"/>
                  </a:lnTo>
                  <a:lnTo>
                    <a:pt x="117" y="4"/>
                  </a:lnTo>
                  <a:lnTo>
                    <a:pt x="108" y="3"/>
                  </a:lnTo>
                  <a:lnTo>
                    <a:pt x="100" y="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8" y="1"/>
                  </a:lnTo>
                  <a:lnTo>
                    <a:pt x="70" y="3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39" y="15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7" y="54"/>
                  </a:lnTo>
                  <a:lnTo>
                    <a:pt x="5" y="62"/>
                  </a:lnTo>
                  <a:lnTo>
                    <a:pt x="2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11"/>
                  </a:lnTo>
                  <a:lnTo>
                    <a:pt x="14" y="144"/>
                  </a:lnTo>
                  <a:lnTo>
                    <a:pt x="28" y="181"/>
                  </a:lnTo>
                  <a:lnTo>
                    <a:pt x="45" y="221"/>
                  </a:lnTo>
                  <a:lnTo>
                    <a:pt x="75" y="291"/>
                  </a:lnTo>
                  <a:lnTo>
                    <a:pt x="89" y="320"/>
                  </a:lnTo>
                  <a:lnTo>
                    <a:pt x="89" y="320"/>
                  </a:lnTo>
                  <a:close/>
                  <a:moveTo>
                    <a:pt x="89" y="40"/>
                  </a:moveTo>
                  <a:lnTo>
                    <a:pt x="89" y="40"/>
                  </a:lnTo>
                  <a:lnTo>
                    <a:pt x="97" y="40"/>
                  </a:lnTo>
                  <a:lnTo>
                    <a:pt x="104" y="43"/>
                  </a:lnTo>
                  <a:lnTo>
                    <a:pt x="111" y="47"/>
                  </a:lnTo>
                  <a:lnTo>
                    <a:pt x="117" y="51"/>
                  </a:lnTo>
                  <a:lnTo>
                    <a:pt x="122" y="58"/>
                  </a:lnTo>
                  <a:lnTo>
                    <a:pt x="125" y="64"/>
                  </a:lnTo>
                  <a:lnTo>
                    <a:pt x="128" y="72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8" y="87"/>
                  </a:lnTo>
                  <a:lnTo>
                    <a:pt x="125" y="96"/>
                  </a:lnTo>
                  <a:lnTo>
                    <a:pt x="122" y="102"/>
                  </a:lnTo>
                  <a:lnTo>
                    <a:pt x="117" y="108"/>
                  </a:lnTo>
                  <a:lnTo>
                    <a:pt x="111" y="113"/>
                  </a:lnTo>
                  <a:lnTo>
                    <a:pt x="104" y="116"/>
                  </a:lnTo>
                  <a:lnTo>
                    <a:pt x="97" y="119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1" y="119"/>
                  </a:lnTo>
                  <a:lnTo>
                    <a:pt x="74" y="116"/>
                  </a:lnTo>
                  <a:lnTo>
                    <a:pt x="67" y="113"/>
                  </a:lnTo>
                  <a:lnTo>
                    <a:pt x="60" y="108"/>
                  </a:lnTo>
                  <a:lnTo>
                    <a:pt x="56" y="102"/>
                  </a:lnTo>
                  <a:lnTo>
                    <a:pt x="52" y="96"/>
                  </a:lnTo>
                  <a:lnTo>
                    <a:pt x="50" y="87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72"/>
                  </a:lnTo>
                  <a:lnTo>
                    <a:pt x="52" y="64"/>
                  </a:lnTo>
                  <a:lnTo>
                    <a:pt x="56" y="58"/>
                  </a:lnTo>
                  <a:lnTo>
                    <a:pt x="60" y="51"/>
                  </a:lnTo>
                  <a:lnTo>
                    <a:pt x="67" y="47"/>
                  </a:lnTo>
                  <a:lnTo>
                    <a:pt x="74" y="43"/>
                  </a:lnTo>
                  <a:lnTo>
                    <a:pt x="81" y="40"/>
                  </a:lnTo>
                  <a:lnTo>
                    <a:pt x="89" y="40"/>
                  </a:lnTo>
                  <a:lnTo>
                    <a:pt x="8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+mn-ea"/>
              </a:endParaRPr>
            </a:p>
          </p:txBody>
        </p:sp>
      </p:grpSp>
      <p:sp>
        <p:nvSpPr>
          <p:cNvPr id="35" name="object 23"/>
          <p:cNvSpPr txBox="1">
            <a:spLocks/>
          </p:cNvSpPr>
          <p:nvPr/>
        </p:nvSpPr>
        <p:spPr>
          <a:xfrm>
            <a:off x="1620344" y="2385511"/>
            <a:ext cx="13812323" cy="1249188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584200" marR="4169306" indent="-571500">
              <a:lnSpc>
                <a:spcPct val="101499"/>
              </a:lnSpc>
              <a:spcBef>
                <a:spcPts val="45"/>
              </a:spcBef>
              <a:buFont typeface="Wingdings" panose="05000000000000000000" pitchFamily="2" charset="2"/>
              <a:buChar char="Ø"/>
            </a:pPr>
            <a:r>
              <a:rPr lang="ru-RU" sz="4000" spc="-175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Стабилизация ситуации на рынке труда и в сфере занятости</a:t>
            </a:r>
            <a:endParaRPr lang="ru-RU" sz="4000" spc="-175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object 9"/>
          <p:cNvSpPr/>
          <p:nvPr/>
        </p:nvSpPr>
        <p:spPr>
          <a:xfrm>
            <a:off x="13517218" y="2051621"/>
            <a:ext cx="4438522" cy="3537873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8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499460" y="1703167"/>
            <a:ext cx="2737803" cy="45140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880100" y="29417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F523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880100" y="52912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F523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912" y="4111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F523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294298" y="4111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F523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294298" y="22041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F523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850996" y="22041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F523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bject 25"/>
          <p:cNvSpPr txBox="1"/>
          <p:nvPr/>
        </p:nvSpPr>
        <p:spPr>
          <a:xfrm>
            <a:off x="2023427" y="960115"/>
            <a:ext cx="6533387" cy="3381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3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175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НАИБОЛЕЕ ПОСТРАДАВШИЕ ИЗ-ЗА КОРОНАВИРУСА ОТРАСЛИ </a:t>
            </a:r>
            <a:endParaRPr kumimoji="0" lang="ru-RU" sz="4800" b="1" i="0" u="none" strike="noStrike" kern="1200" cap="none" spc="-175" normalizeH="0" baseline="0" noProof="0" dirty="0">
              <a:ln>
                <a:noFill/>
              </a:ln>
              <a:solidFill>
                <a:srgbClr val="4C1913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9160044" y="1703167"/>
            <a:ext cx="1143000" cy="715568"/>
          </a:xfrm>
          <a:prstGeom prst="rightArrow">
            <a:avLst/>
          </a:prstGeom>
          <a:solidFill>
            <a:srgbClr val="EF5237"/>
          </a:solidFill>
          <a:ln>
            <a:solidFill>
              <a:srgbClr val="EF5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28"/>
          <p:cNvSpPr txBox="1"/>
          <p:nvPr/>
        </p:nvSpPr>
        <p:spPr>
          <a:xfrm>
            <a:off x="14950848" y="6402668"/>
            <a:ext cx="3220120" cy="45140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2400" b="1" i="0" u="none" strike="noStrike" kern="1200" cap="none" spc="-15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object 28"/>
          <p:cNvSpPr txBox="1"/>
          <p:nvPr/>
        </p:nvSpPr>
        <p:spPr>
          <a:xfrm>
            <a:off x="15192007" y="4680600"/>
            <a:ext cx="2737803" cy="45140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7681059" y="1670822"/>
            <a:ext cx="10744199" cy="8460648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28765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в Республике Коми</a:t>
            </a:r>
            <a:r>
              <a:rPr kumimoji="0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:</a:t>
            </a:r>
            <a:endParaRPr kumimoji="0" sz="3200" b="1" i="0" u="none" strike="noStrike" kern="1200" cap="none" spc="-15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/>
            </a:endParaRPr>
          </a:p>
          <a:p>
            <a:pPr marL="286385" marR="0" lvl="0" indent="0" algn="ctr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11</a:t>
            </a:r>
            <a:r>
              <a:rPr kumimoji="0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</a:t>
            </a:r>
            <a:r>
              <a:rPr kumimoji="0" lang="ru-RU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отраслей</a:t>
            </a:r>
            <a:r>
              <a:rPr kumimoji="0" sz="3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</a:t>
            </a:r>
            <a:endParaRPr kumimoji="0" sz="3200" b="1" i="0" u="none" strike="noStrike" kern="1200" cap="none" spc="-15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49.3 </a:t>
            </a:r>
            <a:r>
              <a:rPr kumimoji="0" lang="ru-RU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- Деятельность 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прочего 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сухопутного пассажирского транспорта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55</a:t>
            </a:r>
            <a:r>
              <a:rPr kumimoji="0" lang="ru-RU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Деятельность 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по предоставлению 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мест для временного проживания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56</a:t>
            </a:r>
            <a:r>
              <a:rPr kumimoji="0" lang="ru-RU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Деятельность 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по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предоставлению продуктов питания и напитков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79</a:t>
            </a:r>
            <a:r>
              <a:rPr kumimoji="0" lang="ru-RU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Деятельность 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туристических агентств 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и прочих организаций, предоставляющих услуги в сфере туризма 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85.41</a:t>
            </a: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Образование 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дополнительное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детей и взрослых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88.91</a:t>
            </a:r>
            <a:r>
              <a:rPr kumimoji="0" lang="ru-RU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Предоставление 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услуг по дневному уходу за детьми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90</a:t>
            </a:r>
            <a:r>
              <a:rPr kumimoji="0" lang="ru-RU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Деятельность 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творческая, деятельность в области искусства и организации развлечений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93</a:t>
            </a:r>
            <a:r>
              <a:rPr kumimoji="0" lang="ru-RU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Деятельность 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в области 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спорта, отдыха и развлечений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95</a:t>
            </a: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Ремонт</a:t>
            </a:r>
            <a:r>
              <a:rPr kumimoji="0" lang="ru-RU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компьютеров, предметов личного потребления и хозяйственно-бытового назначения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96.01</a:t>
            </a: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Стирка 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и химическая чистка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текстильных и меховых изделий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EF5237"/>
              </a:buClr>
              <a:buSzTx/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  <a:defRPr/>
            </a:pPr>
            <a:r>
              <a:rPr kumimoji="0" lang="ru-RU" sz="22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96.02</a:t>
            </a:r>
            <a:r>
              <a:rPr kumimoji="0" lang="ru-RU" sz="2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 - Предоставление </a:t>
            </a:r>
            <a:r>
              <a:rPr kumimoji="0" lang="ru-RU" sz="2200" b="0" i="0" u="none" strike="noStrike" kern="1200" cap="none" spc="-1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услуг </a:t>
            </a:r>
            <a:r>
              <a:rPr kumimoji="0" lang="ru-RU" sz="2200" b="1" i="0" u="none" strike="noStrike" kern="1200" cap="none" spc="-150" normalizeH="0" baseline="0" noProof="0" dirty="0">
                <a:ln>
                  <a:noFill/>
                </a:ln>
                <a:solidFill>
                  <a:srgbClr val="4C191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/>
              </a:rPr>
              <a:t>парикмахерскими и салонами красоты</a:t>
            </a:r>
          </a:p>
        </p:txBody>
      </p:sp>
      <p:sp>
        <p:nvSpPr>
          <p:cNvPr id="41" name="object 7"/>
          <p:cNvSpPr/>
          <p:nvPr/>
        </p:nvSpPr>
        <p:spPr>
          <a:xfrm>
            <a:off x="2023427" y="4930441"/>
            <a:ext cx="3733800" cy="3395860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0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/>
          <p:cNvSpPr txBox="1"/>
          <p:nvPr/>
        </p:nvSpPr>
        <p:spPr>
          <a:xfrm>
            <a:off x="2023427" y="1066040"/>
            <a:ext cx="3862076" cy="1495659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algn="just" defTabSz="1307043">
              <a:spcBef>
                <a:spcPts val="143"/>
              </a:spcBef>
            </a:pPr>
            <a:r>
              <a:rPr lang="ru-RU" sz="48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ПОДДЕРЖКА В РЕГИОНЕ</a:t>
            </a:r>
            <a:endParaRPr sz="4800" b="1" spc="-175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685800" y="4404016"/>
            <a:ext cx="9101795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7261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Льготные </a:t>
            </a:r>
            <a:r>
              <a:rPr lang="ru-RU" sz="2400" b="1" spc="-150" dirty="0" err="1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микрозаймы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(совместно с АО «Гарантийный фонд Республики Коми» -  в случае отсутствия залогового обеспечения)</a:t>
            </a:r>
          </a:p>
          <a:p>
            <a:pPr marL="354965" marR="7261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Реструктуризация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действующих договоров займа</a:t>
            </a:r>
          </a:p>
          <a:p>
            <a:pPr marL="354965" marR="7261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Отсрочка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по оплате основного долга</a:t>
            </a:r>
          </a:p>
          <a:p>
            <a:pPr marL="354965" marR="7261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Прекращение начисления неустойки 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при несвоевременном перечислении платежей в погашение </a:t>
            </a:r>
            <a:r>
              <a:rPr lang="ru-RU" sz="2400" spc="-150" dirty="0" err="1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микрозайма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и (или) уплаты процентов по нему</a:t>
            </a:r>
          </a:p>
          <a:p>
            <a:pPr marL="354965" marR="7261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Возможность использования </a:t>
            </a:r>
            <a:r>
              <a:rPr lang="ru-RU" sz="2400" b="1" spc="-150" dirty="0" err="1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микрозайма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на выплату заработной платы и налоговых платежей </a:t>
            </a:r>
          </a:p>
        </p:txBody>
      </p:sp>
      <p:sp>
        <p:nvSpPr>
          <p:cNvPr id="20" name="object 23"/>
          <p:cNvSpPr txBox="1">
            <a:spLocks/>
          </p:cNvSpPr>
          <p:nvPr/>
        </p:nvSpPr>
        <p:spPr>
          <a:xfrm>
            <a:off x="696433" y="2855697"/>
            <a:ext cx="12260771" cy="1249188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584200" marR="4169306" indent="-571500">
              <a:lnSpc>
                <a:spcPct val="101499"/>
              </a:lnSpc>
              <a:spcBef>
                <a:spcPts val="45"/>
              </a:spcBef>
              <a:buFont typeface="Wingdings" panose="05000000000000000000" pitchFamily="2" charset="2"/>
              <a:buChar char="Ø"/>
            </a:pPr>
            <a:r>
              <a:rPr lang="ru-RU" sz="4000" spc="-175" dirty="0">
                <a:solidFill>
                  <a:srgbClr val="FF0000"/>
                </a:solidFill>
                <a:latin typeface="Trebuchet MS" panose="020B0603020202020204" pitchFamily="34" charset="0"/>
              </a:rPr>
              <a:t>АО «Микрокредитная компания Республики Коми»</a:t>
            </a:r>
          </a:p>
        </p:txBody>
      </p:sp>
      <p:sp>
        <p:nvSpPr>
          <p:cNvPr id="21" name="object 25"/>
          <p:cNvSpPr/>
          <p:nvPr/>
        </p:nvSpPr>
        <p:spPr>
          <a:xfrm>
            <a:off x="987902" y="8976932"/>
            <a:ext cx="533400" cy="556630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214138" y="0"/>
                </a:moveTo>
                <a:lnTo>
                  <a:pt x="77327" y="77097"/>
                </a:lnTo>
                <a:lnTo>
                  <a:pt x="37155" y="112513"/>
                </a:lnTo>
                <a:lnTo>
                  <a:pt x="13014" y="160320"/>
                </a:lnTo>
                <a:lnTo>
                  <a:pt x="4303" y="201461"/>
                </a:lnTo>
                <a:lnTo>
                  <a:pt x="0" y="251968"/>
                </a:lnTo>
                <a:lnTo>
                  <a:pt x="353" y="280764"/>
                </a:lnTo>
                <a:lnTo>
                  <a:pt x="7775" y="345506"/>
                </a:lnTo>
                <a:lnTo>
                  <a:pt x="26422" y="419862"/>
                </a:lnTo>
                <a:lnTo>
                  <a:pt x="40808" y="460676"/>
                </a:lnTo>
                <a:lnTo>
                  <a:pt x="59022" y="503932"/>
                </a:lnTo>
                <a:lnTo>
                  <a:pt x="81406" y="549641"/>
                </a:lnTo>
                <a:lnTo>
                  <a:pt x="108301" y="597816"/>
                </a:lnTo>
                <a:lnTo>
                  <a:pt x="140048" y="648470"/>
                </a:lnTo>
                <a:lnTo>
                  <a:pt x="176987" y="701614"/>
                </a:lnTo>
                <a:lnTo>
                  <a:pt x="219460" y="757262"/>
                </a:lnTo>
                <a:lnTo>
                  <a:pt x="267806" y="815426"/>
                </a:lnTo>
                <a:lnTo>
                  <a:pt x="322368" y="876118"/>
                </a:lnTo>
                <a:lnTo>
                  <a:pt x="383486" y="939351"/>
                </a:lnTo>
                <a:lnTo>
                  <a:pt x="446718" y="1000467"/>
                </a:lnTo>
                <a:lnTo>
                  <a:pt x="507410" y="1055026"/>
                </a:lnTo>
                <a:lnTo>
                  <a:pt x="565572" y="1103371"/>
                </a:lnTo>
                <a:lnTo>
                  <a:pt x="621219" y="1145841"/>
                </a:lnTo>
                <a:lnTo>
                  <a:pt x="674362" y="1182778"/>
                </a:lnTo>
                <a:lnTo>
                  <a:pt x="725014" y="1214523"/>
                </a:lnTo>
                <a:lnTo>
                  <a:pt x="773188" y="1241416"/>
                </a:lnTo>
                <a:lnTo>
                  <a:pt x="818895" y="1263798"/>
                </a:lnTo>
                <a:lnTo>
                  <a:pt x="862149" y="1282011"/>
                </a:lnTo>
                <a:lnTo>
                  <a:pt x="902961" y="1296394"/>
                </a:lnTo>
                <a:lnTo>
                  <a:pt x="941345" y="1307289"/>
                </a:lnTo>
                <a:lnTo>
                  <a:pt x="1010878" y="1319979"/>
                </a:lnTo>
                <a:lnTo>
                  <a:pt x="1070846" y="1322807"/>
                </a:lnTo>
                <a:lnTo>
                  <a:pt x="1097275" y="1321375"/>
                </a:lnTo>
                <a:lnTo>
                  <a:pt x="1143085" y="1314523"/>
                </a:lnTo>
                <a:lnTo>
                  <a:pt x="1187650" y="1299941"/>
                </a:lnTo>
                <a:lnTo>
                  <a:pt x="1229842" y="1267343"/>
                </a:lnTo>
                <a:lnTo>
                  <a:pt x="1315247" y="1129584"/>
                </a:lnTo>
                <a:lnTo>
                  <a:pt x="1322812" y="1108673"/>
                </a:lnTo>
                <a:lnTo>
                  <a:pt x="1322065" y="1087179"/>
                </a:lnTo>
                <a:lnTo>
                  <a:pt x="1313534" y="1067437"/>
                </a:lnTo>
                <a:lnTo>
                  <a:pt x="1297746" y="1051784"/>
                </a:lnTo>
                <a:lnTo>
                  <a:pt x="1227844" y="1005186"/>
                </a:lnTo>
                <a:lnTo>
                  <a:pt x="808396" y="1005186"/>
                </a:lnTo>
                <a:lnTo>
                  <a:pt x="788882" y="998596"/>
                </a:lnTo>
                <a:lnTo>
                  <a:pt x="737898" y="970208"/>
                </a:lnTo>
                <a:lnTo>
                  <a:pt x="672486" y="926433"/>
                </a:lnTo>
                <a:lnTo>
                  <a:pt x="631388" y="893696"/>
                </a:lnTo>
                <a:lnTo>
                  <a:pt x="583107" y="851016"/>
                </a:lnTo>
                <a:lnTo>
                  <a:pt x="526450" y="796362"/>
                </a:lnTo>
                <a:lnTo>
                  <a:pt x="471851" y="739647"/>
                </a:lnTo>
                <a:lnTo>
                  <a:pt x="429193" y="691343"/>
                </a:lnTo>
                <a:lnTo>
                  <a:pt x="396453" y="650247"/>
                </a:lnTo>
                <a:lnTo>
                  <a:pt x="371608" y="615158"/>
                </a:lnTo>
                <a:lnTo>
                  <a:pt x="337511" y="558200"/>
                </a:lnTo>
                <a:lnTo>
                  <a:pt x="317620" y="514408"/>
                </a:lnTo>
                <a:lnTo>
                  <a:pt x="318222" y="494408"/>
                </a:lnTo>
                <a:lnTo>
                  <a:pt x="325627" y="475820"/>
                </a:lnTo>
                <a:lnTo>
                  <a:pt x="339442" y="460535"/>
                </a:lnTo>
                <a:lnTo>
                  <a:pt x="443201" y="379827"/>
                </a:lnTo>
                <a:lnTo>
                  <a:pt x="457587" y="363406"/>
                </a:lnTo>
                <a:lnTo>
                  <a:pt x="464726" y="343507"/>
                </a:lnTo>
                <a:lnTo>
                  <a:pt x="464252" y="322372"/>
                </a:lnTo>
                <a:lnTo>
                  <a:pt x="455799" y="302243"/>
                </a:lnTo>
                <a:lnTo>
                  <a:pt x="271027" y="25065"/>
                </a:lnTo>
                <a:lnTo>
                  <a:pt x="255374" y="9277"/>
                </a:lnTo>
                <a:lnTo>
                  <a:pt x="235632" y="746"/>
                </a:lnTo>
                <a:lnTo>
                  <a:pt x="214138" y="0"/>
                </a:lnTo>
                <a:close/>
              </a:path>
              <a:path w="1323339" h="1323339">
                <a:moveTo>
                  <a:pt x="979305" y="858085"/>
                </a:moveTo>
                <a:lnTo>
                  <a:pt x="959405" y="865224"/>
                </a:lnTo>
                <a:lnTo>
                  <a:pt x="942984" y="879610"/>
                </a:lnTo>
                <a:lnTo>
                  <a:pt x="862263" y="983369"/>
                </a:lnTo>
                <a:lnTo>
                  <a:pt x="846979" y="997182"/>
                </a:lnTo>
                <a:lnTo>
                  <a:pt x="828392" y="1004584"/>
                </a:lnTo>
                <a:lnTo>
                  <a:pt x="808396" y="1005186"/>
                </a:lnTo>
                <a:lnTo>
                  <a:pt x="1227844" y="1005186"/>
                </a:lnTo>
                <a:lnTo>
                  <a:pt x="1020568" y="867012"/>
                </a:lnTo>
                <a:lnTo>
                  <a:pt x="1000440" y="858559"/>
                </a:lnTo>
                <a:lnTo>
                  <a:pt x="979305" y="858085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4"/>
          <p:cNvSpPr txBox="1"/>
          <p:nvPr/>
        </p:nvSpPr>
        <p:spPr>
          <a:xfrm>
            <a:off x="1752600" y="8943020"/>
            <a:ext cx="4987924" cy="575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7652">
              <a:lnSpc>
                <a:spcPct val="109800"/>
              </a:lnSpc>
              <a:spcBef>
                <a:spcPts val="100"/>
              </a:spcBef>
            </a:pPr>
            <a:r>
              <a:rPr lang="ru-RU" sz="3600" b="1" kern="0" spc="-150" dirty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8 (8212) 40-12-00</a:t>
            </a:r>
          </a:p>
        </p:txBody>
      </p:sp>
      <p:pic>
        <p:nvPicPr>
          <p:cNvPr id="23" name="Picture 6" descr="ÐÐ°ÑÑÐ¸Ð½ÐºÐ¸ Ð¿Ð¾ Ð·Ð°Ð¿ÑÐ¾ÑÑ ÑÐ»ÐµÐºÑÑÐ¾Ð½Ð½Ð°Ñ Ð¿Ð¾ÑÑÐ° Ð¸ÐºÐ¾Ð½ÐºÐ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02" y="9840741"/>
            <a:ext cx="609704" cy="61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bject 24"/>
          <p:cNvSpPr txBox="1"/>
          <p:nvPr/>
        </p:nvSpPr>
        <p:spPr>
          <a:xfrm>
            <a:off x="2250385" y="9864532"/>
            <a:ext cx="4875540" cy="554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7652">
              <a:lnSpc>
                <a:spcPct val="109800"/>
              </a:lnSpc>
              <a:spcBef>
                <a:spcPts val="100"/>
              </a:spcBef>
            </a:pPr>
            <a:r>
              <a:rPr lang="en-US" sz="32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mforkomi@gmail.com</a:t>
            </a:r>
            <a:endParaRPr lang="ru-RU" sz="32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9421129" y="10010515"/>
            <a:ext cx="10027511" cy="419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7652">
              <a:lnSpc>
                <a:spcPct val="109800"/>
              </a:lnSpc>
              <a:spcBef>
                <a:spcPts val="100"/>
              </a:spcBef>
            </a:pPr>
            <a:r>
              <a:rPr lang="ru-RU" sz="2400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!!!</a:t>
            </a:r>
            <a:r>
              <a:rPr lang="ru-RU" sz="2400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Консультирование </a:t>
            </a:r>
            <a:r>
              <a:rPr lang="ru-RU" sz="2400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и прием заявок осуществляется 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в заочной </a:t>
            </a:r>
            <a:r>
              <a:rPr lang="ru-RU"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форме</a:t>
            </a:r>
            <a:endParaRPr lang="ru-RU" sz="2400" b="1" spc="-150" dirty="0">
              <a:solidFill>
                <a:srgbClr val="4C1913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12770536" y="8544020"/>
            <a:ext cx="5700617" cy="554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R="327652">
              <a:lnSpc>
                <a:spcPct val="109800"/>
              </a:lnSpc>
              <a:spcBef>
                <a:spcPts val="100"/>
              </a:spcBef>
              <a:defRPr sz="3200" b="1" spc="-150">
                <a:solidFill>
                  <a:srgbClr val="4C1913"/>
                </a:solidFill>
                <a:latin typeface="Trebuchet MS" panose="020B0603020202020204" pitchFamily="34" charset="0"/>
                <a:cs typeface="Arial"/>
              </a:defRPr>
            </a:lvl1pPr>
          </a:lstStyle>
          <a:p>
            <a:r>
              <a:rPr lang="en-US" dirty="0"/>
              <a:t>gendir.garantfond@gmail.com</a:t>
            </a:r>
            <a:endParaRPr lang="ru-RU" dirty="0"/>
          </a:p>
        </p:txBody>
      </p:sp>
      <p:pic>
        <p:nvPicPr>
          <p:cNvPr id="27" name="Picture 6" descr="ÐÐ°ÑÑÐ¸Ð½ÐºÐ¸ Ð¿Ð¾ Ð·Ð°Ð¿ÑÐ¾ÑÑ ÑÐ»ÐµÐºÑÑÐ¾Ð½Ð½Ð°Ñ Ð¿Ð¾ÑÑÐ° Ð¸ÐºÐ¾Ð½ÐºÐ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387" y="8545514"/>
            <a:ext cx="609704" cy="61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24"/>
          <p:cNvSpPr txBox="1"/>
          <p:nvPr/>
        </p:nvSpPr>
        <p:spPr>
          <a:xfrm>
            <a:off x="12142239" y="7540842"/>
            <a:ext cx="4585290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R="327652">
              <a:lnSpc>
                <a:spcPct val="109800"/>
              </a:lnSpc>
              <a:spcBef>
                <a:spcPts val="100"/>
              </a:spcBef>
              <a:defRPr sz="3200" b="1" kern="0" spc="-15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sz="3600" dirty="0"/>
              <a:t>8 (8212) 40-10-70</a:t>
            </a:r>
          </a:p>
        </p:txBody>
      </p:sp>
      <p:sp>
        <p:nvSpPr>
          <p:cNvPr id="29" name="object 25"/>
          <p:cNvSpPr/>
          <p:nvPr/>
        </p:nvSpPr>
        <p:spPr>
          <a:xfrm>
            <a:off x="11422500" y="7606434"/>
            <a:ext cx="533400" cy="556630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214138" y="0"/>
                </a:moveTo>
                <a:lnTo>
                  <a:pt x="77327" y="77097"/>
                </a:lnTo>
                <a:lnTo>
                  <a:pt x="37155" y="112513"/>
                </a:lnTo>
                <a:lnTo>
                  <a:pt x="13014" y="160320"/>
                </a:lnTo>
                <a:lnTo>
                  <a:pt x="4303" y="201461"/>
                </a:lnTo>
                <a:lnTo>
                  <a:pt x="0" y="251968"/>
                </a:lnTo>
                <a:lnTo>
                  <a:pt x="353" y="280764"/>
                </a:lnTo>
                <a:lnTo>
                  <a:pt x="7775" y="345506"/>
                </a:lnTo>
                <a:lnTo>
                  <a:pt x="26422" y="419862"/>
                </a:lnTo>
                <a:lnTo>
                  <a:pt x="40808" y="460676"/>
                </a:lnTo>
                <a:lnTo>
                  <a:pt x="59022" y="503932"/>
                </a:lnTo>
                <a:lnTo>
                  <a:pt x="81406" y="549641"/>
                </a:lnTo>
                <a:lnTo>
                  <a:pt x="108301" y="597816"/>
                </a:lnTo>
                <a:lnTo>
                  <a:pt x="140048" y="648470"/>
                </a:lnTo>
                <a:lnTo>
                  <a:pt x="176987" y="701614"/>
                </a:lnTo>
                <a:lnTo>
                  <a:pt x="219460" y="757262"/>
                </a:lnTo>
                <a:lnTo>
                  <a:pt x="267806" y="815426"/>
                </a:lnTo>
                <a:lnTo>
                  <a:pt x="322368" y="876118"/>
                </a:lnTo>
                <a:lnTo>
                  <a:pt x="383486" y="939351"/>
                </a:lnTo>
                <a:lnTo>
                  <a:pt x="446718" y="1000467"/>
                </a:lnTo>
                <a:lnTo>
                  <a:pt x="507410" y="1055026"/>
                </a:lnTo>
                <a:lnTo>
                  <a:pt x="565572" y="1103371"/>
                </a:lnTo>
                <a:lnTo>
                  <a:pt x="621219" y="1145841"/>
                </a:lnTo>
                <a:lnTo>
                  <a:pt x="674362" y="1182778"/>
                </a:lnTo>
                <a:lnTo>
                  <a:pt x="725014" y="1214523"/>
                </a:lnTo>
                <a:lnTo>
                  <a:pt x="773188" y="1241416"/>
                </a:lnTo>
                <a:lnTo>
                  <a:pt x="818895" y="1263798"/>
                </a:lnTo>
                <a:lnTo>
                  <a:pt x="862149" y="1282011"/>
                </a:lnTo>
                <a:lnTo>
                  <a:pt x="902961" y="1296394"/>
                </a:lnTo>
                <a:lnTo>
                  <a:pt x="941345" y="1307289"/>
                </a:lnTo>
                <a:lnTo>
                  <a:pt x="1010878" y="1319979"/>
                </a:lnTo>
                <a:lnTo>
                  <a:pt x="1070846" y="1322807"/>
                </a:lnTo>
                <a:lnTo>
                  <a:pt x="1097275" y="1321375"/>
                </a:lnTo>
                <a:lnTo>
                  <a:pt x="1143085" y="1314523"/>
                </a:lnTo>
                <a:lnTo>
                  <a:pt x="1187650" y="1299941"/>
                </a:lnTo>
                <a:lnTo>
                  <a:pt x="1229842" y="1267343"/>
                </a:lnTo>
                <a:lnTo>
                  <a:pt x="1315247" y="1129584"/>
                </a:lnTo>
                <a:lnTo>
                  <a:pt x="1322812" y="1108673"/>
                </a:lnTo>
                <a:lnTo>
                  <a:pt x="1322065" y="1087179"/>
                </a:lnTo>
                <a:lnTo>
                  <a:pt x="1313534" y="1067437"/>
                </a:lnTo>
                <a:lnTo>
                  <a:pt x="1297746" y="1051784"/>
                </a:lnTo>
                <a:lnTo>
                  <a:pt x="1227844" y="1005186"/>
                </a:lnTo>
                <a:lnTo>
                  <a:pt x="808396" y="1005186"/>
                </a:lnTo>
                <a:lnTo>
                  <a:pt x="788882" y="998596"/>
                </a:lnTo>
                <a:lnTo>
                  <a:pt x="737898" y="970208"/>
                </a:lnTo>
                <a:lnTo>
                  <a:pt x="672486" y="926433"/>
                </a:lnTo>
                <a:lnTo>
                  <a:pt x="631388" y="893696"/>
                </a:lnTo>
                <a:lnTo>
                  <a:pt x="583107" y="851016"/>
                </a:lnTo>
                <a:lnTo>
                  <a:pt x="526450" y="796362"/>
                </a:lnTo>
                <a:lnTo>
                  <a:pt x="471851" y="739647"/>
                </a:lnTo>
                <a:lnTo>
                  <a:pt x="429193" y="691343"/>
                </a:lnTo>
                <a:lnTo>
                  <a:pt x="396453" y="650247"/>
                </a:lnTo>
                <a:lnTo>
                  <a:pt x="371608" y="615158"/>
                </a:lnTo>
                <a:lnTo>
                  <a:pt x="337511" y="558200"/>
                </a:lnTo>
                <a:lnTo>
                  <a:pt x="317620" y="514408"/>
                </a:lnTo>
                <a:lnTo>
                  <a:pt x="318222" y="494408"/>
                </a:lnTo>
                <a:lnTo>
                  <a:pt x="325627" y="475820"/>
                </a:lnTo>
                <a:lnTo>
                  <a:pt x="339442" y="460535"/>
                </a:lnTo>
                <a:lnTo>
                  <a:pt x="443201" y="379827"/>
                </a:lnTo>
                <a:lnTo>
                  <a:pt x="457587" y="363406"/>
                </a:lnTo>
                <a:lnTo>
                  <a:pt x="464726" y="343507"/>
                </a:lnTo>
                <a:lnTo>
                  <a:pt x="464252" y="322372"/>
                </a:lnTo>
                <a:lnTo>
                  <a:pt x="455799" y="302243"/>
                </a:lnTo>
                <a:lnTo>
                  <a:pt x="271027" y="25065"/>
                </a:lnTo>
                <a:lnTo>
                  <a:pt x="255374" y="9277"/>
                </a:lnTo>
                <a:lnTo>
                  <a:pt x="235632" y="746"/>
                </a:lnTo>
                <a:lnTo>
                  <a:pt x="214138" y="0"/>
                </a:lnTo>
                <a:close/>
              </a:path>
              <a:path w="1323339" h="1323339">
                <a:moveTo>
                  <a:pt x="979305" y="858085"/>
                </a:moveTo>
                <a:lnTo>
                  <a:pt x="959405" y="865224"/>
                </a:lnTo>
                <a:lnTo>
                  <a:pt x="942984" y="879610"/>
                </a:lnTo>
                <a:lnTo>
                  <a:pt x="862263" y="983369"/>
                </a:lnTo>
                <a:lnTo>
                  <a:pt x="846979" y="997182"/>
                </a:lnTo>
                <a:lnTo>
                  <a:pt x="828392" y="1004584"/>
                </a:lnTo>
                <a:lnTo>
                  <a:pt x="808396" y="1005186"/>
                </a:lnTo>
                <a:lnTo>
                  <a:pt x="1227844" y="1005186"/>
                </a:lnTo>
                <a:lnTo>
                  <a:pt x="1020568" y="867012"/>
                </a:lnTo>
                <a:lnTo>
                  <a:pt x="1000440" y="858559"/>
                </a:lnTo>
                <a:lnTo>
                  <a:pt x="979305" y="858085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Прямоугольник 29"/>
          <p:cNvSpPr/>
          <p:nvPr/>
        </p:nvSpPr>
        <p:spPr>
          <a:xfrm>
            <a:off x="10451566" y="3573399"/>
            <a:ext cx="7966636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7261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Пролонгация договоров поручительства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по ссудам, реструктуризированным кредитными организациями, с уплатой льготного размера вознаграждения на срок пролонгации </a:t>
            </a:r>
            <a:r>
              <a:rPr lang="ru-RU"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поручительства</a:t>
            </a:r>
          </a:p>
          <a:p>
            <a:pPr marL="354965" marR="7261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2400" spc="-15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Планируется введение 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категории получателей поддержки 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«пострадавшие от ухудшения ситуации в связи с распространением новой коронавирусной инфекции»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с целью установления 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льготного размера вознаграждения за предоставление поручительства</a:t>
            </a:r>
          </a:p>
        </p:txBody>
      </p:sp>
      <p:sp>
        <p:nvSpPr>
          <p:cNvPr id="31" name="object 23"/>
          <p:cNvSpPr txBox="1">
            <a:spLocks/>
          </p:cNvSpPr>
          <p:nvPr/>
        </p:nvSpPr>
        <p:spPr>
          <a:xfrm>
            <a:off x="10202002" y="1899856"/>
            <a:ext cx="10461330" cy="1249188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584200" marR="4169306" indent="-571500">
              <a:lnSpc>
                <a:spcPct val="101499"/>
              </a:lnSpc>
              <a:spcBef>
                <a:spcPts val="45"/>
              </a:spcBef>
              <a:buFont typeface="Wingdings" panose="05000000000000000000" pitchFamily="2" charset="2"/>
              <a:buChar char="Ø"/>
            </a:pPr>
            <a:r>
              <a:rPr lang="ru-RU" sz="4000" spc="-175" dirty="0">
                <a:solidFill>
                  <a:srgbClr val="FF0000"/>
                </a:solidFill>
                <a:latin typeface="Trebuchet MS" panose="020B0603020202020204" pitchFamily="34" charset="0"/>
              </a:rPr>
              <a:t>АО «Гарантийный фонд Республики Коми»</a:t>
            </a:r>
          </a:p>
        </p:txBody>
      </p:sp>
    </p:spTree>
    <p:extLst>
      <p:ext uri="{BB962C8B-B14F-4D97-AF65-F5344CB8AC3E}">
        <p14:creationId xmlns:p14="http://schemas.microsoft.com/office/powerpoint/2010/main" val="4006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"/>
          <p:cNvSpPr/>
          <p:nvPr/>
        </p:nvSpPr>
        <p:spPr>
          <a:xfrm>
            <a:off x="7520639" y="5326801"/>
            <a:ext cx="10021129" cy="1932845"/>
          </a:xfrm>
          <a:custGeom>
            <a:avLst/>
            <a:gdLst/>
            <a:ahLst/>
            <a:cxnLst/>
            <a:rect l="l" t="t" r="r" b="b"/>
            <a:pathLst>
              <a:path w="5829934" h="1736090">
                <a:moveTo>
                  <a:pt x="48" y="48"/>
                </a:moveTo>
                <a:lnTo>
                  <a:pt x="5829348" y="48"/>
                </a:lnTo>
                <a:lnTo>
                  <a:pt x="5829348" y="1735897"/>
                </a:lnTo>
                <a:lnTo>
                  <a:pt x="48" y="1735848"/>
                </a:lnTo>
                <a:lnTo>
                  <a:pt x="48" y="48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pPr defTabSz="1307043"/>
            <a:endParaRPr sz="257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3"/>
          <p:cNvSpPr txBox="1"/>
          <p:nvPr/>
        </p:nvSpPr>
        <p:spPr>
          <a:xfrm>
            <a:off x="2023427" y="1066040"/>
            <a:ext cx="3862076" cy="1495659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algn="just" defTabSz="1307043">
              <a:spcBef>
                <a:spcPts val="143"/>
              </a:spcBef>
            </a:pPr>
            <a:r>
              <a:rPr lang="ru-RU" sz="48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ПОДДЕРЖКА В РЕГИОНЕ</a:t>
            </a:r>
            <a:endParaRPr sz="4800" b="1" spc="-175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7417248" y="2178412"/>
            <a:ext cx="10248071" cy="2923685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18153" marR="229640" defTabSz="1307043">
              <a:lnSpc>
                <a:spcPct val="100699"/>
              </a:lnSpc>
              <a:spcBef>
                <a:spcPts val="121"/>
              </a:spcBef>
            </a:pPr>
            <a:r>
              <a:rPr lang="ru-RU" sz="3200" b="1" spc="-175" dirty="0" smtClean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Отсрочка по </a:t>
            </a:r>
            <a:r>
              <a:rPr lang="ru-RU" sz="3200" b="1" spc="-175" dirty="0" smtClean="0">
                <a:solidFill>
                  <a:srgbClr val="EF5237"/>
                </a:solidFill>
                <a:latin typeface="Trebuchet MS" panose="020B0603020202020204" pitchFamily="34" charset="0"/>
                <a:ea typeface="+mj-ea"/>
                <a:cs typeface="Trebuchet MS"/>
              </a:rPr>
              <a:t>аренде государственного и муниципального имущества</a:t>
            </a:r>
            <a:endParaRPr sz="3200" b="1" spc="-175" dirty="0">
              <a:solidFill>
                <a:srgbClr val="EF5237"/>
              </a:solidFill>
              <a:latin typeface="Trebuchet MS" panose="020B0603020202020204" pitchFamily="34" charset="0"/>
              <a:ea typeface="+mj-ea"/>
              <a:cs typeface="Trebuchet MS"/>
            </a:endParaRPr>
          </a:p>
          <a:p>
            <a:pPr marL="361053" marR="128889" indent="-342900" defTabSz="1307043">
              <a:spcBef>
                <a:spcPts val="1658"/>
              </a:spcBef>
              <a:buClr>
                <a:srgbClr val="EF5237"/>
              </a:buClr>
              <a:buFont typeface="Arial" panose="020B0604020202020204" pitchFamily="34" charset="0"/>
              <a:buChar char="•"/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Временная отсрочка внесения арендной платы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, предусмотренной в 2020 году, и её уплаты равными частями (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не позднее 31 декабря 2021 года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).</a:t>
            </a:r>
          </a:p>
          <a:p>
            <a:pPr marL="361053" marR="128889" indent="-342900" defTabSz="1307043">
              <a:spcBef>
                <a:spcPts val="1658"/>
              </a:spcBef>
              <a:buClr>
                <a:srgbClr val="EF5237"/>
              </a:buClr>
              <a:buFont typeface="Arial" panose="020B0604020202020204" pitchFamily="34" charset="0"/>
              <a:buChar char="•"/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Отмена начисления неустойки 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по договорам аренды (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до 31 декабря 2020 года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).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720261" y="5400163"/>
            <a:ext cx="992733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7652">
              <a:spcBef>
                <a:spcPts val="100"/>
              </a:spcBef>
            </a:pPr>
            <a:r>
              <a:rPr lang="ru-RU" sz="2400" b="1" spc="-13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Для реализации права на отсрочку внесения арендной платы </a:t>
            </a:r>
            <a:r>
              <a:rPr lang="ru-RU" sz="2400" spc="-13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Арендаторам необходимо обратиться к Арендодателю (</a:t>
            </a:r>
            <a:r>
              <a:rPr lang="ru-RU" sz="2400" spc="-130" dirty="0" err="1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Минимущества</a:t>
            </a:r>
            <a:r>
              <a:rPr lang="ru-RU" sz="2400" spc="-13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 РК или государственное учреждение, предприятие, с которым заключен договор аренды), и заключить дополнительное соглашение к договору аренды. </a:t>
            </a:r>
          </a:p>
        </p:txBody>
      </p:sp>
      <p:sp>
        <p:nvSpPr>
          <p:cNvPr id="18" name="object 23"/>
          <p:cNvSpPr txBox="1">
            <a:spLocks/>
          </p:cNvSpPr>
          <p:nvPr/>
        </p:nvSpPr>
        <p:spPr>
          <a:xfrm>
            <a:off x="6705600" y="1277576"/>
            <a:ext cx="12496800" cy="58977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584200" marR="4169306" indent="-571500">
              <a:lnSpc>
                <a:spcPct val="101499"/>
              </a:lnSpc>
              <a:spcBef>
                <a:spcPts val="45"/>
              </a:spcBef>
              <a:buFont typeface="Wingdings" panose="05000000000000000000" pitchFamily="2" charset="2"/>
              <a:buChar char="Ø"/>
            </a:pPr>
            <a:r>
              <a:rPr lang="ru-RU" sz="4000" spc="-175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Имущественная </a:t>
            </a:r>
            <a:r>
              <a:rPr lang="ru-RU" sz="4000" spc="-175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поддержка</a:t>
            </a:r>
            <a:endParaRPr lang="ru-RU" sz="4000" spc="-175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87" y="3190253"/>
            <a:ext cx="4194756" cy="4095989"/>
          </a:xfrm>
          <a:prstGeom prst="rect">
            <a:avLst/>
          </a:prstGeom>
        </p:spPr>
      </p:pic>
      <p:sp>
        <p:nvSpPr>
          <p:cNvPr id="19" name="object 9"/>
          <p:cNvSpPr txBox="1"/>
          <p:nvPr/>
        </p:nvSpPr>
        <p:spPr>
          <a:xfrm>
            <a:off x="1927789" y="7908360"/>
            <a:ext cx="16016480" cy="2704395"/>
          </a:xfrm>
          <a:prstGeom prst="rect">
            <a:avLst/>
          </a:prstGeom>
        </p:spPr>
        <p:txBody>
          <a:bodyPr vert="horz" wrap="square" lIns="0" tIns="15431" rIns="0" bIns="0" rtlCol="0">
            <a:spAutoFit/>
          </a:bodyPr>
          <a:lstStyle/>
          <a:p>
            <a:pPr marL="18153" marR="229640" defTabSz="1307043">
              <a:lnSpc>
                <a:spcPct val="100699"/>
              </a:lnSpc>
              <a:spcBef>
                <a:spcPts val="121"/>
              </a:spcBef>
            </a:pPr>
            <a:r>
              <a:rPr lang="ru-RU" sz="2800" b="1" spc="-175" dirty="0" smtClean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Планируется к принятию Закон Республики Коми «О </a:t>
            </a:r>
            <a:r>
              <a:rPr lang="ru-RU" sz="2800" b="1" spc="-175" dirty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внесении изменений в </a:t>
            </a:r>
            <a:r>
              <a:rPr lang="ru-RU" sz="2800" b="1" spc="-175" dirty="0" smtClean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Закон Республики </a:t>
            </a:r>
            <a:r>
              <a:rPr lang="ru-RU" sz="2800" b="1" spc="-175" dirty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Коми от </a:t>
            </a:r>
            <a:r>
              <a:rPr lang="ru-RU" sz="2800" b="1" spc="-175" dirty="0" smtClean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24.11.2003 № </a:t>
            </a:r>
            <a:r>
              <a:rPr lang="ru-RU" sz="2800" b="1" spc="-175" dirty="0">
                <a:solidFill>
                  <a:srgbClr val="4C1913"/>
                </a:solidFill>
                <a:latin typeface="Trebuchet MS" panose="020B0603020202020204" pitchFamily="34" charset="0"/>
                <a:ea typeface="+mj-ea"/>
                <a:cs typeface="Trebuchet MS"/>
              </a:rPr>
              <a:t>67-РЗ </a:t>
            </a:r>
            <a:r>
              <a:rPr lang="ru-RU" sz="2800" b="1" spc="-175" dirty="0">
                <a:solidFill>
                  <a:srgbClr val="FF0000"/>
                </a:solidFill>
                <a:latin typeface="Trebuchet MS" panose="020B0603020202020204" pitchFamily="34" charset="0"/>
                <a:ea typeface="+mj-ea"/>
                <a:cs typeface="Trebuchet MS"/>
              </a:rPr>
              <a:t>«О налоге на имущество организаций на территории Республики Коми» </a:t>
            </a:r>
            <a:endParaRPr lang="ru-RU" sz="2800" b="1" spc="-175" dirty="0" smtClean="0">
              <a:solidFill>
                <a:srgbClr val="FF0000"/>
              </a:solidFill>
              <a:latin typeface="Trebuchet MS" panose="020B0603020202020204" pitchFamily="34" charset="0"/>
              <a:ea typeface="+mj-ea"/>
              <a:cs typeface="Trebuchet MS"/>
            </a:endParaRPr>
          </a:p>
          <a:p>
            <a:pPr marL="18153" marR="128889" defTabSz="1307043">
              <a:spcBef>
                <a:spcPts val="1658"/>
              </a:spcBef>
              <a:buClr>
                <a:srgbClr val="EF5237"/>
              </a:buClr>
            </a:pPr>
            <a:r>
              <a:rPr lang="ru-RU" sz="2400" spc="-13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 части установления </a:t>
            </a:r>
            <a:r>
              <a:rPr lang="ru-RU" sz="2400" b="1" spc="-13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налоговой </a:t>
            </a:r>
            <a:r>
              <a:rPr lang="ru-RU" sz="2400" b="1" spc="-13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ставки </a:t>
            </a:r>
            <a:r>
              <a:rPr lang="ru-RU" sz="2400" spc="-13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 </a:t>
            </a:r>
            <a:r>
              <a:rPr lang="ru-RU" sz="2400" spc="-13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отношении объектов недвижимого имущества, налоговая база по которым определяется как кадастровая стоимость объектов недвижимого имущества, для организаций, относящимся к субъектам малого и среднего предпринимательства, зарегистрированных в Республике </a:t>
            </a:r>
            <a:r>
              <a:rPr lang="ru-RU" sz="2400" spc="-13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Коми, в размере </a:t>
            </a:r>
            <a:r>
              <a:rPr lang="ru-RU" sz="3200" b="1" spc="-13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  <a:t>1,5 % </a:t>
            </a:r>
            <a:br>
              <a:rPr lang="ru-RU" sz="3200" b="1" spc="-130" dirty="0" smtClean="0">
                <a:solidFill>
                  <a:srgbClr val="FF0000"/>
                </a:solidFill>
                <a:latin typeface="Trebuchet MS" panose="020B0603020202020204" pitchFamily="34" charset="0"/>
                <a:cs typeface="Arial"/>
              </a:rPr>
            </a:br>
            <a:r>
              <a:rPr lang="ru-RU" sz="2400" spc="-13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(при </a:t>
            </a:r>
            <a:r>
              <a:rPr lang="ru-RU" sz="2400" spc="-13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условии, что заработная плата работника не ниже </a:t>
            </a:r>
            <a:r>
              <a:rPr lang="ru-RU" sz="2400" spc="-130" dirty="0" smtClean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МРОТ) </a:t>
            </a:r>
            <a:endParaRPr lang="ru-RU" sz="2400" spc="-130" dirty="0">
              <a:solidFill>
                <a:srgbClr val="231F20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/>
          <p:cNvSpPr/>
          <p:nvPr/>
        </p:nvSpPr>
        <p:spPr>
          <a:xfrm>
            <a:off x="15821236" y="7286242"/>
            <a:ext cx="3441065" cy="3624579"/>
          </a:xfrm>
          <a:custGeom>
            <a:avLst/>
            <a:gdLst/>
            <a:ahLst/>
            <a:cxnLst/>
            <a:rect l="l" t="t" r="r" b="b"/>
            <a:pathLst>
              <a:path w="3441065" h="3624579">
                <a:moveTo>
                  <a:pt x="2760967" y="0"/>
                </a:moveTo>
                <a:lnTo>
                  <a:pt x="2712401" y="418"/>
                </a:lnTo>
                <a:lnTo>
                  <a:pt x="2664039" y="1669"/>
                </a:lnTo>
                <a:lnTo>
                  <a:pt x="2615886" y="3746"/>
                </a:lnTo>
                <a:lnTo>
                  <a:pt x="2567949" y="6642"/>
                </a:lnTo>
                <a:lnTo>
                  <a:pt x="2520237" y="10349"/>
                </a:lnTo>
                <a:lnTo>
                  <a:pt x="2472754" y="14862"/>
                </a:lnTo>
                <a:lnTo>
                  <a:pt x="2425508" y="20173"/>
                </a:lnTo>
                <a:lnTo>
                  <a:pt x="2378507" y="26276"/>
                </a:lnTo>
                <a:lnTo>
                  <a:pt x="2331756" y="33163"/>
                </a:lnTo>
                <a:lnTo>
                  <a:pt x="2285262" y="40828"/>
                </a:lnTo>
                <a:lnTo>
                  <a:pt x="2239034" y="49264"/>
                </a:lnTo>
                <a:lnTo>
                  <a:pt x="2193076" y="58464"/>
                </a:lnTo>
                <a:lnTo>
                  <a:pt x="2147397" y="68421"/>
                </a:lnTo>
                <a:lnTo>
                  <a:pt x="2102003" y="79129"/>
                </a:lnTo>
                <a:lnTo>
                  <a:pt x="2056900" y="90580"/>
                </a:lnTo>
                <a:lnTo>
                  <a:pt x="2012096" y="102768"/>
                </a:lnTo>
                <a:lnTo>
                  <a:pt x="1967598" y="115686"/>
                </a:lnTo>
                <a:lnTo>
                  <a:pt x="1923412" y="129327"/>
                </a:lnTo>
                <a:lnTo>
                  <a:pt x="1879546" y="143684"/>
                </a:lnTo>
                <a:lnTo>
                  <a:pt x="1836005" y="158751"/>
                </a:lnTo>
                <a:lnTo>
                  <a:pt x="1792798" y="174520"/>
                </a:lnTo>
                <a:lnTo>
                  <a:pt x="1749930" y="190984"/>
                </a:lnTo>
                <a:lnTo>
                  <a:pt x="1707408" y="208138"/>
                </a:lnTo>
                <a:lnTo>
                  <a:pt x="1665241" y="225973"/>
                </a:lnTo>
                <a:lnTo>
                  <a:pt x="1623433" y="244484"/>
                </a:lnTo>
                <a:lnTo>
                  <a:pt x="1581993" y="263662"/>
                </a:lnTo>
                <a:lnTo>
                  <a:pt x="1540926" y="283503"/>
                </a:lnTo>
                <a:lnTo>
                  <a:pt x="1500241" y="303997"/>
                </a:lnTo>
                <a:lnTo>
                  <a:pt x="1459943" y="325140"/>
                </a:lnTo>
                <a:lnTo>
                  <a:pt x="1420039" y="346924"/>
                </a:lnTo>
                <a:lnTo>
                  <a:pt x="1380537" y="369341"/>
                </a:lnTo>
                <a:lnTo>
                  <a:pt x="1341443" y="392386"/>
                </a:lnTo>
                <a:lnTo>
                  <a:pt x="1302765" y="416051"/>
                </a:lnTo>
                <a:lnTo>
                  <a:pt x="1264508" y="440330"/>
                </a:lnTo>
                <a:lnTo>
                  <a:pt x="1226679" y="465215"/>
                </a:lnTo>
                <a:lnTo>
                  <a:pt x="1189287" y="490700"/>
                </a:lnTo>
                <a:lnTo>
                  <a:pt x="1152337" y="516779"/>
                </a:lnTo>
                <a:lnTo>
                  <a:pt x="1115836" y="543443"/>
                </a:lnTo>
                <a:lnTo>
                  <a:pt x="1079791" y="570687"/>
                </a:lnTo>
                <a:lnTo>
                  <a:pt x="1044209" y="598503"/>
                </a:lnTo>
                <a:lnTo>
                  <a:pt x="1009097" y="626885"/>
                </a:lnTo>
                <a:lnTo>
                  <a:pt x="974462" y="655825"/>
                </a:lnTo>
                <a:lnTo>
                  <a:pt x="940310" y="685318"/>
                </a:lnTo>
                <a:lnTo>
                  <a:pt x="906648" y="715355"/>
                </a:lnTo>
                <a:lnTo>
                  <a:pt x="873484" y="745931"/>
                </a:lnTo>
                <a:lnTo>
                  <a:pt x="840823" y="777039"/>
                </a:lnTo>
                <a:lnTo>
                  <a:pt x="808674" y="808670"/>
                </a:lnTo>
                <a:lnTo>
                  <a:pt x="777042" y="840820"/>
                </a:lnTo>
                <a:lnTo>
                  <a:pt x="745934" y="873480"/>
                </a:lnTo>
                <a:lnTo>
                  <a:pt x="715359" y="906645"/>
                </a:lnTo>
                <a:lnTo>
                  <a:pt x="685321" y="940306"/>
                </a:lnTo>
                <a:lnTo>
                  <a:pt x="655828" y="974458"/>
                </a:lnTo>
                <a:lnTo>
                  <a:pt x="626888" y="1009094"/>
                </a:lnTo>
                <a:lnTo>
                  <a:pt x="598506" y="1044206"/>
                </a:lnTo>
                <a:lnTo>
                  <a:pt x="570690" y="1079788"/>
                </a:lnTo>
                <a:lnTo>
                  <a:pt x="543446" y="1115833"/>
                </a:lnTo>
                <a:lnTo>
                  <a:pt x="516781" y="1152334"/>
                </a:lnTo>
                <a:lnTo>
                  <a:pt x="490703" y="1189284"/>
                </a:lnTo>
                <a:lnTo>
                  <a:pt x="465218" y="1226677"/>
                </a:lnTo>
                <a:lnTo>
                  <a:pt x="440332" y="1264505"/>
                </a:lnTo>
                <a:lnTo>
                  <a:pt x="416054" y="1302762"/>
                </a:lnTo>
                <a:lnTo>
                  <a:pt x="392388" y="1341441"/>
                </a:lnTo>
                <a:lnTo>
                  <a:pt x="369343" y="1380535"/>
                </a:lnTo>
                <a:lnTo>
                  <a:pt x="346926" y="1420038"/>
                </a:lnTo>
                <a:lnTo>
                  <a:pt x="325142" y="1459941"/>
                </a:lnTo>
                <a:lnTo>
                  <a:pt x="303999" y="1500239"/>
                </a:lnTo>
                <a:lnTo>
                  <a:pt x="283505" y="1540925"/>
                </a:lnTo>
                <a:lnTo>
                  <a:pt x="263664" y="1581992"/>
                </a:lnTo>
                <a:lnTo>
                  <a:pt x="244485" y="1623433"/>
                </a:lnTo>
                <a:lnTo>
                  <a:pt x="225975" y="1665240"/>
                </a:lnTo>
                <a:lnTo>
                  <a:pt x="208139" y="1707409"/>
                </a:lnTo>
                <a:lnTo>
                  <a:pt x="190986" y="1749930"/>
                </a:lnTo>
                <a:lnTo>
                  <a:pt x="174521" y="1792798"/>
                </a:lnTo>
                <a:lnTo>
                  <a:pt x="158752" y="1836006"/>
                </a:lnTo>
                <a:lnTo>
                  <a:pt x="143685" y="1879547"/>
                </a:lnTo>
                <a:lnTo>
                  <a:pt x="129328" y="1923414"/>
                </a:lnTo>
                <a:lnTo>
                  <a:pt x="115687" y="1967601"/>
                </a:lnTo>
                <a:lnTo>
                  <a:pt x="102769" y="2012099"/>
                </a:lnTo>
                <a:lnTo>
                  <a:pt x="90581" y="2056903"/>
                </a:lnTo>
                <a:lnTo>
                  <a:pt x="79130" y="2102006"/>
                </a:lnTo>
                <a:lnTo>
                  <a:pt x="68422" y="2147401"/>
                </a:lnTo>
                <a:lnTo>
                  <a:pt x="58464" y="2193081"/>
                </a:lnTo>
                <a:lnTo>
                  <a:pt x="49264" y="2239039"/>
                </a:lnTo>
                <a:lnTo>
                  <a:pt x="40828" y="2285268"/>
                </a:lnTo>
                <a:lnTo>
                  <a:pt x="33163" y="2331762"/>
                </a:lnTo>
                <a:lnTo>
                  <a:pt x="26276" y="2378514"/>
                </a:lnTo>
                <a:lnTo>
                  <a:pt x="20173" y="2425516"/>
                </a:lnTo>
                <a:lnTo>
                  <a:pt x="14862" y="2472762"/>
                </a:lnTo>
                <a:lnTo>
                  <a:pt x="10349" y="2520245"/>
                </a:lnTo>
                <a:lnTo>
                  <a:pt x="6605" y="2568572"/>
                </a:lnTo>
                <a:lnTo>
                  <a:pt x="3739" y="2616062"/>
                </a:lnTo>
                <a:lnTo>
                  <a:pt x="1669" y="2664050"/>
                </a:lnTo>
                <a:lnTo>
                  <a:pt x="418" y="2712413"/>
                </a:lnTo>
                <a:lnTo>
                  <a:pt x="0" y="2760980"/>
                </a:lnTo>
                <a:lnTo>
                  <a:pt x="501" y="2814130"/>
                </a:lnTo>
                <a:lnTo>
                  <a:pt x="1994" y="2866926"/>
                </a:lnTo>
                <a:lnTo>
                  <a:pt x="4474" y="2919524"/>
                </a:lnTo>
                <a:lnTo>
                  <a:pt x="7931" y="2971860"/>
                </a:lnTo>
                <a:lnTo>
                  <a:pt x="12355" y="3023925"/>
                </a:lnTo>
                <a:lnTo>
                  <a:pt x="17738" y="3075711"/>
                </a:lnTo>
                <a:lnTo>
                  <a:pt x="24070" y="3127208"/>
                </a:lnTo>
                <a:lnTo>
                  <a:pt x="31344" y="3178408"/>
                </a:lnTo>
                <a:lnTo>
                  <a:pt x="39550" y="3229302"/>
                </a:lnTo>
                <a:lnTo>
                  <a:pt x="48679" y="3279881"/>
                </a:lnTo>
                <a:lnTo>
                  <a:pt x="58722" y="3330136"/>
                </a:lnTo>
                <a:lnTo>
                  <a:pt x="69670" y="3380059"/>
                </a:lnTo>
                <a:lnTo>
                  <a:pt x="81515" y="3429640"/>
                </a:lnTo>
                <a:lnTo>
                  <a:pt x="94247" y="3478872"/>
                </a:lnTo>
                <a:lnTo>
                  <a:pt x="107858" y="3527744"/>
                </a:lnTo>
                <a:lnTo>
                  <a:pt x="122339" y="3576249"/>
                </a:lnTo>
                <a:lnTo>
                  <a:pt x="137680" y="3624376"/>
                </a:lnTo>
                <a:lnTo>
                  <a:pt x="1492986" y="3624376"/>
                </a:lnTo>
                <a:lnTo>
                  <a:pt x="1465669" y="3582915"/>
                </a:lnTo>
                <a:lnTo>
                  <a:pt x="1439672" y="3540533"/>
                </a:lnTo>
                <a:lnTo>
                  <a:pt x="1415025" y="3497259"/>
                </a:lnTo>
                <a:lnTo>
                  <a:pt x="1391757" y="3453122"/>
                </a:lnTo>
                <a:lnTo>
                  <a:pt x="1369896" y="3408153"/>
                </a:lnTo>
                <a:lnTo>
                  <a:pt x="1349472" y="3362379"/>
                </a:lnTo>
                <a:lnTo>
                  <a:pt x="1330515" y="3315830"/>
                </a:lnTo>
                <a:lnTo>
                  <a:pt x="1313053" y="3268536"/>
                </a:lnTo>
                <a:lnTo>
                  <a:pt x="1297116" y="3220524"/>
                </a:lnTo>
                <a:lnTo>
                  <a:pt x="1282732" y="3171825"/>
                </a:lnTo>
                <a:lnTo>
                  <a:pt x="1269931" y="3122468"/>
                </a:lnTo>
                <a:lnTo>
                  <a:pt x="1258743" y="3072481"/>
                </a:lnTo>
                <a:lnTo>
                  <a:pt x="1249195" y="3021895"/>
                </a:lnTo>
                <a:lnTo>
                  <a:pt x="1241318" y="2970737"/>
                </a:lnTo>
                <a:lnTo>
                  <a:pt x="1235141" y="2919037"/>
                </a:lnTo>
                <a:lnTo>
                  <a:pt x="1230693" y="2866825"/>
                </a:lnTo>
                <a:lnTo>
                  <a:pt x="1228001" y="2814075"/>
                </a:lnTo>
                <a:lnTo>
                  <a:pt x="1227099" y="2760980"/>
                </a:lnTo>
                <a:lnTo>
                  <a:pt x="1227857" y="2712288"/>
                </a:lnTo>
                <a:lnTo>
                  <a:pt x="1230117" y="2663974"/>
                </a:lnTo>
                <a:lnTo>
                  <a:pt x="1233873" y="2615896"/>
                </a:lnTo>
                <a:lnTo>
                  <a:pt x="1239050" y="2568572"/>
                </a:lnTo>
                <a:lnTo>
                  <a:pt x="1245679" y="2521529"/>
                </a:lnTo>
                <a:lnTo>
                  <a:pt x="1253719" y="2474954"/>
                </a:lnTo>
                <a:lnTo>
                  <a:pt x="1263149" y="2428869"/>
                </a:lnTo>
                <a:lnTo>
                  <a:pt x="1273945" y="2383297"/>
                </a:lnTo>
                <a:lnTo>
                  <a:pt x="1286085" y="2338262"/>
                </a:lnTo>
                <a:lnTo>
                  <a:pt x="1299547" y="2293784"/>
                </a:lnTo>
                <a:lnTo>
                  <a:pt x="1314308" y="2249886"/>
                </a:lnTo>
                <a:lnTo>
                  <a:pt x="1330346" y="2206592"/>
                </a:lnTo>
                <a:lnTo>
                  <a:pt x="1347638" y="2163923"/>
                </a:lnTo>
                <a:lnTo>
                  <a:pt x="1366162" y="2121902"/>
                </a:lnTo>
                <a:lnTo>
                  <a:pt x="1385896" y="2080551"/>
                </a:lnTo>
                <a:lnTo>
                  <a:pt x="1406816" y="2039894"/>
                </a:lnTo>
                <a:lnTo>
                  <a:pt x="1428901" y="1999951"/>
                </a:lnTo>
                <a:lnTo>
                  <a:pt x="1452128" y="1960746"/>
                </a:lnTo>
                <a:lnTo>
                  <a:pt x="1476474" y="1922302"/>
                </a:lnTo>
                <a:lnTo>
                  <a:pt x="1501918" y="1884640"/>
                </a:lnTo>
                <a:lnTo>
                  <a:pt x="1528436" y="1847783"/>
                </a:lnTo>
                <a:lnTo>
                  <a:pt x="1556006" y="1811754"/>
                </a:lnTo>
                <a:lnTo>
                  <a:pt x="1584606" y="1776574"/>
                </a:lnTo>
                <a:lnTo>
                  <a:pt x="1614213" y="1742268"/>
                </a:lnTo>
                <a:lnTo>
                  <a:pt x="1644805" y="1708856"/>
                </a:lnTo>
                <a:lnTo>
                  <a:pt x="1676360" y="1676361"/>
                </a:lnTo>
                <a:lnTo>
                  <a:pt x="1708854" y="1644807"/>
                </a:lnTo>
                <a:lnTo>
                  <a:pt x="1742266" y="1614215"/>
                </a:lnTo>
                <a:lnTo>
                  <a:pt x="1776572" y="1584607"/>
                </a:lnTo>
                <a:lnTo>
                  <a:pt x="1811751" y="1556007"/>
                </a:lnTo>
                <a:lnTo>
                  <a:pt x="1847780" y="1528437"/>
                </a:lnTo>
                <a:lnTo>
                  <a:pt x="1884637" y="1501919"/>
                </a:lnTo>
                <a:lnTo>
                  <a:pt x="1922298" y="1476475"/>
                </a:lnTo>
                <a:lnTo>
                  <a:pt x="1960743" y="1452129"/>
                </a:lnTo>
                <a:lnTo>
                  <a:pt x="1999947" y="1428902"/>
                </a:lnTo>
                <a:lnTo>
                  <a:pt x="2039889" y="1406817"/>
                </a:lnTo>
                <a:lnTo>
                  <a:pt x="2080547" y="1385896"/>
                </a:lnTo>
                <a:lnTo>
                  <a:pt x="2121897" y="1366163"/>
                </a:lnTo>
                <a:lnTo>
                  <a:pt x="2163918" y="1347639"/>
                </a:lnTo>
                <a:lnTo>
                  <a:pt x="2206586" y="1330346"/>
                </a:lnTo>
                <a:lnTo>
                  <a:pt x="2249880" y="1314308"/>
                </a:lnTo>
                <a:lnTo>
                  <a:pt x="2293777" y="1299547"/>
                </a:lnTo>
                <a:lnTo>
                  <a:pt x="2338254" y="1286085"/>
                </a:lnTo>
                <a:lnTo>
                  <a:pt x="2383290" y="1273945"/>
                </a:lnTo>
                <a:lnTo>
                  <a:pt x="2428861" y="1263149"/>
                </a:lnTo>
                <a:lnTo>
                  <a:pt x="2474945" y="1253719"/>
                </a:lnTo>
                <a:lnTo>
                  <a:pt x="2521519" y="1245679"/>
                </a:lnTo>
                <a:lnTo>
                  <a:pt x="2568562" y="1239050"/>
                </a:lnTo>
                <a:lnTo>
                  <a:pt x="2616051" y="1233855"/>
                </a:lnTo>
                <a:lnTo>
                  <a:pt x="2663963" y="1230117"/>
                </a:lnTo>
                <a:lnTo>
                  <a:pt x="2712276" y="1227857"/>
                </a:lnTo>
                <a:lnTo>
                  <a:pt x="2760967" y="1227099"/>
                </a:lnTo>
                <a:lnTo>
                  <a:pt x="3440798" y="1227099"/>
                </a:lnTo>
                <a:lnTo>
                  <a:pt x="3440798" y="84328"/>
                </a:lnTo>
                <a:lnTo>
                  <a:pt x="3394033" y="72919"/>
                </a:lnTo>
                <a:lnTo>
                  <a:pt x="3346965" y="62309"/>
                </a:lnTo>
                <a:lnTo>
                  <a:pt x="3299598" y="52506"/>
                </a:lnTo>
                <a:lnTo>
                  <a:pt x="3251942" y="43516"/>
                </a:lnTo>
                <a:lnTo>
                  <a:pt x="3204003" y="35348"/>
                </a:lnTo>
                <a:lnTo>
                  <a:pt x="3155787" y="28008"/>
                </a:lnTo>
                <a:lnTo>
                  <a:pt x="3107302" y="21504"/>
                </a:lnTo>
                <a:lnTo>
                  <a:pt x="3058555" y="15843"/>
                </a:lnTo>
                <a:lnTo>
                  <a:pt x="3009554" y="11033"/>
                </a:lnTo>
                <a:lnTo>
                  <a:pt x="2960304" y="7080"/>
                </a:lnTo>
                <a:lnTo>
                  <a:pt x="2910813" y="3994"/>
                </a:lnTo>
                <a:lnTo>
                  <a:pt x="2861089" y="1780"/>
                </a:lnTo>
                <a:lnTo>
                  <a:pt x="2811138" y="446"/>
                </a:lnTo>
                <a:lnTo>
                  <a:pt x="2760967" y="0"/>
                </a:lnTo>
                <a:close/>
              </a:path>
              <a:path w="3441065" h="3624579">
                <a:moveTo>
                  <a:pt x="3440798" y="1227099"/>
                </a:moveTo>
                <a:lnTo>
                  <a:pt x="2760967" y="1227099"/>
                </a:lnTo>
                <a:lnTo>
                  <a:pt x="2813077" y="1227967"/>
                </a:lnTo>
                <a:lnTo>
                  <a:pt x="2864749" y="1230553"/>
                </a:lnTo>
                <a:lnTo>
                  <a:pt x="2915957" y="1234829"/>
                </a:lnTo>
                <a:lnTo>
                  <a:pt x="2966673" y="1240768"/>
                </a:lnTo>
                <a:lnTo>
                  <a:pt x="3016870" y="1248343"/>
                </a:lnTo>
                <a:lnTo>
                  <a:pt x="3066521" y="1257526"/>
                </a:lnTo>
                <a:lnTo>
                  <a:pt x="3115598" y="1268290"/>
                </a:lnTo>
                <a:lnTo>
                  <a:pt x="3164075" y="1280607"/>
                </a:lnTo>
                <a:lnTo>
                  <a:pt x="3211924" y="1294450"/>
                </a:lnTo>
                <a:lnTo>
                  <a:pt x="3259118" y="1309791"/>
                </a:lnTo>
                <a:lnTo>
                  <a:pt x="3305629" y="1326604"/>
                </a:lnTo>
                <a:lnTo>
                  <a:pt x="3351431" y="1344861"/>
                </a:lnTo>
                <a:lnTo>
                  <a:pt x="3396497" y="1364533"/>
                </a:lnTo>
                <a:lnTo>
                  <a:pt x="3440798" y="1385595"/>
                </a:lnTo>
                <a:lnTo>
                  <a:pt x="3440798" y="1227099"/>
                </a:lnTo>
                <a:close/>
              </a:path>
            </a:pathLst>
          </a:custGeom>
          <a:solidFill>
            <a:srgbClr val="EDDFD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2023427" y="574806"/>
            <a:ext cx="1499870" cy="153035"/>
          </a:xfrm>
          <a:custGeom>
            <a:avLst/>
            <a:gdLst/>
            <a:ahLst/>
            <a:cxnLst/>
            <a:rect l="l" t="t" r="r" b="b"/>
            <a:pathLst>
              <a:path w="1499870" h="153034">
                <a:moveTo>
                  <a:pt x="0" y="152946"/>
                </a:moveTo>
                <a:lnTo>
                  <a:pt x="1499501" y="152946"/>
                </a:lnTo>
                <a:lnTo>
                  <a:pt x="1499501" y="0"/>
                </a:lnTo>
                <a:lnTo>
                  <a:pt x="0" y="0"/>
                </a:lnTo>
                <a:lnTo>
                  <a:pt x="0" y="152946"/>
                </a:lnTo>
                <a:close/>
              </a:path>
            </a:pathLst>
          </a:custGeom>
          <a:solidFill>
            <a:srgbClr val="EF523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http://mbrk.ru/system/attachments/uploads/000/109/235/original/%D0%BC%D0%BE%D0%B9-%D1%88%D0%BE%D0%BD%D0%B4%D0%B8-%D0%BB%D0%BE%D0%B3%D0%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0"/>
          <a:stretch/>
        </p:blipFill>
        <p:spPr bwMode="auto">
          <a:xfrm>
            <a:off x="15432667" y="9245"/>
            <a:ext cx="3903840" cy="16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"/>
          <p:cNvSpPr txBox="1"/>
          <p:nvPr/>
        </p:nvSpPr>
        <p:spPr>
          <a:xfrm>
            <a:off x="2023427" y="1066040"/>
            <a:ext cx="3862076" cy="1495659"/>
          </a:xfrm>
          <a:prstGeom prst="rect">
            <a:avLst/>
          </a:prstGeom>
        </p:spPr>
        <p:txBody>
          <a:bodyPr vert="horz" wrap="square" lIns="0" tIns="18154" rIns="0" bIns="0" rtlCol="0">
            <a:spAutoFit/>
          </a:bodyPr>
          <a:lstStyle/>
          <a:p>
            <a:pPr marL="18153" marR="7261" algn="just" defTabSz="1307043">
              <a:spcBef>
                <a:spcPts val="143"/>
              </a:spcBef>
            </a:pPr>
            <a:r>
              <a:rPr lang="ru-RU" sz="4800" b="1" spc="-175" dirty="0" smtClean="0">
                <a:solidFill>
                  <a:srgbClr val="4C1913"/>
                </a:solidFill>
                <a:latin typeface="Trebuchet MS"/>
                <a:ea typeface="+mj-ea"/>
                <a:cs typeface="Trebuchet MS"/>
              </a:rPr>
              <a:t>ПОДДЕРЖКА В РЕГИОНЕ</a:t>
            </a:r>
            <a:endParaRPr sz="4800" b="1" spc="-175" dirty="0">
              <a:solidFill>
                <a:srgbClr val="4C1913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7556775" y="4269004"/>
            <a:ext cx="7447259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7261" lvl="0">
              <a:spcBef>
                <a:spcPts val="1501"/>
              </a:spcBef>
              <a:buClr>
                <a:srgbClr val="EF5237"/>
              </a:buClr>
              <a:tabLst>
                <a:tab pos="347980" algn="l"/>
                <a:tab pos="349250" algn="l"/>
              </a:tabLst>
            </a:pPr>
            <a:r>
              <a:rPr lang="ru-RU"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Министерством 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энергетики, жилищно-коммунального хозяйства и тарифов Республики Коми </a:t>
            </a:r>
            <a:r>
              <a:rPr lang="ru-RU" sz="2400" b="1" spc="-150" dirty="0" smtClean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идет подготовка предложений 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для управляющих и </a:t>
            </a:r>
            <a:r>
              <a:rPr lang="ru-RU" sz="2400" b="1" spc="-150" dirty="0" err="1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ресурсоснабжающих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 организаций:</a:t>
            </a:r>
          </a:p>
          <a:p>
            <a:pPr marL="354965" marR="7261" lvl="0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 приостановлении действий 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 отношении субъектов малого и среднего предпринимательства по 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начислению и взысканию пени 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за несвоевременную оплату жилищно- коммунальных услуг;</a:t>
            </a:r>
          </a:p>
          <a:p>
            <a:pPr marL="354965" marR="7261" lvl="0" indent="-342900">
              <a:spcBef>
                <a:spcPts val="1501"/>
              </a:spcBef>
              <a:buClr>
                <a:srgbClr val="EF5237"/>
              </a:buClr>
              <a:buFont typeface="Arial" panose="020B0604020202020204" pitchFamily="34" charset="0"/>
              <a:buChar char="•"/>
              <a:tabLst>
                <a:tab pos="347980" algn="l"/>
                <a:tab pos="349250" algn="l"/>
              </a:tabLst>
            </a:pP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 приостановлении действий 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по введению режима </a:t>
            </a:r>
            <a:r>
              <a:rPr lang="ru-RU" sz="2400" b="1" spc="-150" dirty="0">
                <a:solidFill>
                  <a:srgbClr val="4C1913"/>
                </a:solidFill>
                <a:latin typeface="Trebuchet MS" panose="020B0603020202020204" pitchFamily="34" charset="0"/>
                <a:cs typeface="Arial"/>
              </a:rPr>
              <a:t>ограничения потребления коммунальных ресурсов </a:t>
            </a:r>
            <a:r>
              <a:rPr lang="ru-RU" sz="2400" spc="-150" dirty="0">
                <a:solidFill>
                  <a:srgbClr val="231F20"/>
                </a:solidFill>
                <a:latin typeface="Trebuchet MS" panose="020B0603020202020204" pitchFamily="34" charset="0"/>
                <a:cs typeface="Arial"/>
              </a:rPr>
              <a:t>в отношении субъектов предпринимательской деятельности за исключением аварийных ситуаций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-1" r="72556"/>
          <a:stretch/>
        </p:blipFill>
        <p:spPr>
          <a:xfrm>
            <a:off x="2286000" y="3190875"/>
            <a:ext cx="4453573" cy="5234781"/>
          </a:xfrm>
          <a:prstGeom prst="rect">
            <a:avLst/>
          </a:prstGeom>
        </p:spPr>
      </p:pic>
      <p:sp>
        <p:nvSpPr>
          <p:cNvPr id="35" name="object 23"/>
          <p:cNvSpPr txBox="1">
            <a:spLocks/>
          </p:cNvSpPr>
          <p:nvPr/>
        </p:nvSpPr>
        <p:spPr>
          <a:xfrm>
            <a:off x="6248399" y="3001549"/>
            <a:ext cx="13088107" cy="50315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lvl1pPr>
              <a:defRPr sz="9850" b="1" i="0">
                <a:solidFill>
                  <a:srgbClr val="4C1913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469900" marR="4169306" indent="-457200">
              <a:lnSpc>
                <a:spcPct val="101499"/>
              </a:lnSpc>
              <a:spcBef>
                <a:spcPts val="45"/>
              </a:spcBef>
              <a:buFont typeface="Wingdings" panose="05000000000000000000" pitchFamily="2" charset="2"/>
              <a:buChar char="Ø"/>
            </a:pPr>
            <a:r>
              <a:rPr lang="ru-RU" sz="3200" spc="-175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Сфера жилищно-коммунального хозяйства </a:t>
            </a:r>
            <a:endParaRPr lang="ru-RU" sz="3200" spc="-175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97A7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1479</Words>
  <Application>Microsoft Office PowerPoint</Application>
  <PresentationFormat>Произвольный</PresentationFormat>
  <Paragraphs>131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Roboto Medium</vt:lpstr>
      <vt:lpstr>Times New Roman</vt:lpstr>
      <vt:lpstr>Trebuchet MS</vt:lpstr>
      <vt:lpstr>Wingdings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Тверская_биз.indd</dc:title>
  <dc:creator>Поздеева Татьяна Григорьевна</dc:creator>
  <cp:lastModifiedBy>Усова Надежда Анатольевна</cp:lastModifiedBy>
  <cp:revision>126</cp:revision>
  <dcterms:created xsi:type="dcterms:W3CDTF">2020-03-31T08:15:30Z</dcterms:created>
  <dcterms:modified xsi:type="dcterms:W3CDTF">2020-04-04T10:25:02Z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2020-03-31T00:00:00Z</vt:filetime>
  </property>
</Properties>
</file>