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63" r:id="rId4"/>
    <p:sldId id="262" r:id="rId5"/>
    <p:sldId id="259" r:id="rId6"/>
    <p:sldId id="264" r:id="rId7"/>
    <p:sldId id="265" r:id="rId8"/>
    <p:sldId id="266" r:id="rId9"/>
    <p:sldId id="267" r:id="rId10"/>
    <p:sldId id="268" r:id="rId11"/>
    <p:sldId id="270" r:id="rId12"/>
    <p:sldId id="272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30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E0477-35A0-4326-A643-BB9E8B973696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1FA5E-C022-4478-A0B5-4D44C8EA10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04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201622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МУНИЦИПАЛЬНОЕ ИМУЩЕСТВО, ПРЕДНАЗНАЧЕННОЕ </a:t>
            </a:r>
            <a:r>
              <a:rPr lang="ru-RU" sz="24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ДЛЯ ПЕРЕДАЧИ СУБЪЕКТАМ МСП, САМОЗАНЯТЫМ ГРАЖДАНАМ НА УСЛОВИЯХ </a:t>
            </a:r>
            <a:r>
              <a:rPr lang="ru-RU" sz="24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ДОГОВОРА АРЕНДЫ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по управлению муниципальной собственностью МР «Печора»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Встроенное помещение, площадью 82,1 кв. м., расположенное по адресу: г. Печора, ул. 8 Марта, д.8, кадастровый номер 11:12:1702005:2678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28841"/>
            <a:ext cx="216024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53767"/>
            <a:ext cx="201622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53768"/>
            <a:ext cx="2160240" cy="213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144"/>
            <a:ext cx="2160240" cy="164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26" y="4701025"/>
            <a:ext cx="1980270" cy="164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25144"/>
            <a:ext cx="2160240" cy="166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Земельный участок, площадью 400 кв. м., расположенный по адресу: г. Печора, 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ул. Лесокомбинатовская, кадастровый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номер 11:12:1702008:723</a:t>
            </a:r>
            <a:endParaRPr lang="ru-RU" sz="1600" b="1" dirty="0"/>
          </a:p>
        </p:txBody>
      </p:sp>
      <p:pic>
        <p:nvPicPr>
          <p:cNvPr id="1027" name="Picture 3" descr="C:\Users\Юлия\Downloads\image-20-09-21-02-36-4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13177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Юлия\Downloads\image-20-09-21-02-36-3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13177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9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Гинак Ю.А\2021-09-22_15-20-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1"/>
            <a:ext cx="8625600" cy="45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22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/>
                <a:ea typeface="Times New Roman"/>
              </a:rPr>
              <a:t>Общая информация</a:t>
            </a:r>
            <a:r>
              <a:rPr lang="ru-RU" sz="2000" b="1" dirty="0">
                <a:ea typeface="Times New Roman"/>
              </a:rPr>
              <a:t/>
            </a:r>
            <a:br>
              <a:rPr lang="ru-RU" sz="2000" b="1" dirty="0">
                <a:ea typeface="Times New Roman"/>
              </a:rPr>
            </a:br>
            <a:r>
              <a:rPr lang="ru-RU" sz="2000" b="1" dirty="0">
                <a:latin typeface="Times New Roman"/>
                <a:ea typeface="Times New Roman"/>
              </a:rPr>
              <a:t>о Комитете по управлению муниципальной собственностью</a:t>
            </a:r>
            <a:r>
              <a:rPr lang="ru-RU" sz="2000" b="1" dirty="0">
                <a:ea typeface="Times New Roman"/>
              </a:rPr>
              <a:t/>
            </a:r>
            <a:br>
              <a:rPr lang="ru-RU" sz="2000" b="1" dirty="0">
                <a:ea typeface="Times New Roman"/>
              </a:rPr>
            </a:br>
            <a:r>
              <a:rPr lang="ru-RU" sz="2000" b="1" dirty="0">
                <a:latin typeface="Times New Roman"/>
                <a:ea typeface="Times New Roman"/>
              </a:rPr>
              <a:t>муниципального района </a:t>
            </a:r>
            <a:r>
              <a:rPr lang="ru-RU" sz="2000" b="1" dirty="0" smtClean="0">
                <a:latin typeface="Times New Roman"/>
                <a:ea typeface="Times New Roman"/>
              </a:rPr>
              <a:t>«Печора»</a:t>
            </a:r>
            <a:endParaRPr lang="ru-RU" sz="2000" b="1" dirty="0">
              <a:ea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096468"/>
              </p:ext>
            </p:extLst>
          </p:nvPr>
        </p:nvGraphicFramePr>
        <p:xfrm>
          <a:off x="755576" y="1484785"/>
          <a:ext cx="7704856" cy="4320480"/>
        </p:xfrm>
        <a:graphic>
          <a:graphicData uri="http://schemas.openxmlformats.org/drawingml/2006/table">
            <a:tbl>
              <a:tblPr/>
              <a:tblGrid>
                <a:gridCol w="3804436"/>
                <a:gridCol w="3900420"/>
              </a:tblGrid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Адрес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месторасположения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Печорский проспект, д. 46, Печора, Республика Коми, 169600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Адрес электронной почты для направления корреспонденции: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kums_pechora@mail.ru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Телефон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8(82142)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7-43-63, 7-23-27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8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Официальный сайт в сети Интернет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www.pechoraonline.ru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0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ФИО и должность руководителя органа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Яковина Галина Сергеевна - председатель Комитета по управлению муниципальной собственностью МР "Печора"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0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График работы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 – четверг с 8-45 до 17-00 (с 13-00 до 14-00)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Пятница с 8-45 до 16-45 (с 13-00 до 14-00)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7584" y="548680"/>
            <a:ext cx="770485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Информация о свободном имуществе для бизнеса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335250"/>
            <a:ext cx="820891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Уважаемые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предприниматели 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самозанятые граждане!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Предлагаем в аренду свободное муниципальное имущество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сроком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5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2492896"/>
            <a:ext cx="8208912" cy="33547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Свободное имущество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состоянию на 01.09.2021: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Помещения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цокольном этаже здания, площадью 122 кв. м., расположенные по адресу: г. Печора, п. Набережный, ул. Школьная, д. 40, кадастровый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номер 11:12:1501001:655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спортпавильона (стадион), лит А, А1,  I-VIII, площадью 672,2 кв. м., расположенное по адресу: г.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Печора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Социалистическая, д. 47А, кадастровый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номер 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11:12:1701006:1020, с земельным участком, кадастровый номер: 11:12:1701006:1181;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Универсальная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площадка, площадью 1789,5 кв. м., расположенная по адресу:  г. Печора, ул. Советская, д. 47Л, кадастровый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номер 11:12:1702005:2484, с земельным участком, кадастровый номер: 11:12:1702005:841;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Земельный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участок, площадью 400 кв. м., расположенный по адресу: г. Печора</a:t>
            </a:r>
            <a:r>
              <a:rPr lang="ru-RU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Лесокомбинатовская, кадастровый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номер 11:12:1702008:723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Помещения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№№  10, 11 во встроенном помещении лит. А-I, площадью 42,7 кв. м., расположенные по адресу: г. Печора, ул. Пионерская, д. 22, кадастровый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номер 11:12:0000000:982;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Встроенное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помещение, площадью 82,1 кв. м., расположенное по адресу: г. Печора, ул. 8 Марта, д.8, кадастровый номер 11:12:1702005:2678</a:t>
            </a:r>
          </a:p>
        </p:txBody>
      </p:sp>
    </p:spTree>
    <p:extLst>
      <p:ext uri="{BB962C8B-B14F-4D97-AF65-F5344CB8AC3E}">
        <p14:creationId xmlns:p14="http://schemas.microsoft.com/office/powerpoint/2010/main" val="86515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ИМУЩЕСТВЕННОЙ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 СУБЪЕКТОВ МСП И САМОЗАНЯТЫХ ГРАЖДАН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68761"/>
            <a:ext cx="8280920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ctr">
              <a:buFont typeface="Wingdings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24.07.2007 N 209-ФЗ (ред. от 02.07.2021) «О развитии малого и среднего предпринимательства в Российской Федерации»</a:t>
            </a:r>
          </a:p>
          <a:p>
            <a:pPr lvl="0" algn="ctr"/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tabLst>
                <a:tab pos="444500" algn="l"/>
              </a:tabLst>
            </a:pP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Осуществляется органами государственной власти и </a:t>
            </a:r>
            <a:r>
              <a:rPr lang="ru-RU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нами</a:t>
            </a:r>
            <a:r>
              <a:rPr lang="ru-RU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местного самоуправления в виде передачи во владение (пользование) государственного и муниципального имущества</a:t>
            </a:r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738" y="2564904"/>
            <a:ext cx="82587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lvl="0" indent="-285750" algn="ctr" fontAlgn="ctr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26.07.2006 №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135-ФЗ 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защите конкуренции»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9738" y="3140968"/>
            <a:ext cx="8258726" cy="2505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lvl="0" indent="-285750" algn="ctr">
              <a:buFont typeface="Wingdings" pitchFamily="2" charset="2"/>
              <a:buChar char="ü"/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Calibri"/>
              </a:rPr>
              <a:t>Порядок предоставления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субъектам малого и среднего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предпринимательства и организациям, образующим инфраструктуру поддержки субъектов малого и среднего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969895" algn="ctr"/>
              </a:tabLs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предпринимательства, в аренду муниципального имущества, включенного в перечень  муниципального имущества муниципального образования муниципального района «Печора» свободного от прав третьих лиц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за </a:t>
            </a: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исключением права хозяйственного ведения, права оперативного управления, а также имущественных прав субъектов малого и среднего предпринимательства), предусмотренного частью 4 статьи 18 Федерального закона «О развитии малого и среднего предпринимательства в Российской Федерации»</a:t>
            </a:r>
            <a:endParaRPr lang="ru-RU" sz="1100" dirty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tabLst>
                <a:tab pos="2969895" algn="ctr"/>
              </a:tabLst>
            </a:pP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 развитии малого и среднего предпринимательства в Российской Федерации», утвержденный Решением Совета МР «Печора»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от 21 февраля 2018 г. №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6-22/251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5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3353" y="404664"/>
            <a:ext cx="8229600" cy="72008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Порядок предоставления в аренду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3873" y="1196752"/>
            <a:ext cx="288032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поддержки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783850"/>
            <a:ext cx="3456384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малого и среднего предпринимательства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783850"/>
            <a:ext cx="417646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лица, не являющиеся индивидуальными предпринимателями и применяющие специальный налоговый режим «Налог на профессиональный доход»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852936"/>
            <a:ext cx="8371657" cy="3813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00000"/>
              </a:buClr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Имущественная поддержка оказывается  </a:t>
            </a:r>
            <a:b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ПЕРВОМУ ОБРАТИВШЕМУСЯ </a:t>
            </a: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соответствующему </a:t>
            </a:r>
            <a:r>
              <a:rPr lang="ru-RU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Федерального </a:t>
            </a: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от 24.07.2007 № </a:t>
            </a:r>
            <a:r>
              <a:rPr lang="ru-RU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209-ФЗ, а также:</a:t>
            </a:r>
            <a:endParaRPr lang="ru-RU" sz="1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C00000"/>
              </a:buClr>
            </a:pP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lvl="0" indent="-285750" algn="just">
              <a:spcBef>
                <a:spcPts val="1100"/>
              </a:spcBef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не </a:t>
            </a:r>
            <a:r>
              <a:rPr lang="ru-RU" sz="1400" dirty="0">
                <a:latin typeface="Times New Roman" pitchFamily="18" charset="0"/>
                <a:ea typeface="Times New Roman"/>
                <a:cs typeface="Times New Roman" pitchFamily="18" charset="0"/>
              </a:rPr>
              <a:t>имеющим задолженности по уплате налогов, сборов, страховых взносов, пеней, штрафов, процентов, подлежащих уплате в соответствии с законодательством Российской Федерации о налогах и </a:t>
            </a:r>
            <a:r>
              <a:rPr lang="ru-RU" sz="1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сборах;</a:t>
            </a:r>
          </a:p>
          <a:p>
            <a:pPr marL="374650" lvl="0" indent="-285750" algn="just">
              <a:spcBef>
                <a:spcPts val="1100"/>
              </a:spcBef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не </a:t>
            </a:r>
            <a:r>
              <a:rPr lang="ru-RU" sz="1400" dirty="0">
                <a:latin typeface="Times New Roman" pitchFamily="18" charset="0"/>
                <a:ea typeface="Times New Roman"/>
                <a:cs typeface="Times New Roman" pitchFamily="18" charset="0"/>
              </a:rPr>
              <a:t>имеющим задолженности по договорам аренды или иным договорам по передаче права владения и (или) пользования в отношении имущества МО МР "Печора</a:t>
            </a:r>
            <a:r>
              <a:rPr lang="ru-RU" sz="1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";</a:t>
            </a:r>
          </a:p>
          <a:p>
            <a:pPr marL="374650" lvl="0" indent="-285750" algn="just">
              <a:spcBef>
                <a:spcPts val="1100"/>
              </a:spcBef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не </a:t>
            </a:r>
            <a:r>
              <a:rPr lang="ru-RU" sz="1400" dirty="0">
                <a:latin typeface="Times New Roman" pitchFamily="18" charset="0"/>
                <a:ea typeface="Times New Roman"/>
                <a:cs typeface="Times New Roman" pitchFamily="18" charset="0"/>
              </a:rPr>
              <a:t>находящимся в стадии банкротства (отсутствие решения арбитражного суда о признании банкротом и об открытии конкурсного производства), ликвидации, реорганизации</a:t>
            </a:r>
            <a:r>
              <a:rPr lang="ru-RU" sz="1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1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55600" lvl="0" indent="-12700" algn="just">
              <a:spcBef>
                <a:spcPts val="1100"/>
              </a:spcBef>
            </a:pPr>
            <a:r>
              <a:rPr lang="ru-RU" sz="1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Порядок </a:t>
            </a:r>
            <a:r>
              <a:rPr lang="ru-RU" sz="1400" dirty="0">
                <a:latin typeface="Times New Roman" pitchFamily="18" charset="0"/>
                <a:ea typeface="Times New Roman"/>
                <a:cs typeface="Times New Roman" pitchFamily="18" charset="0"/>
              </a:rPr>
              <a:t>и условия предоставления в аренду земельных участков устанавливаются в соответствии с </a:t>
            </a:r>
            <a:r>
              <a:rPr lang="ru-RU" sz="1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гражданским </a:t>
            </a:r>
            <a:r>
              <a:rPr lang="ru-RU" sz="1400" dirty="0">
                <a:latin typeface="Times New Roman" pitchFamily="18" charset="0"/>
                <a:ea typeface="Times New Roman"/>
                <a:cs typeface="Times New Roman" pitchFamily="18" charset="0"/>
              </a:rPr>
              <a:t>законодательством и земельным законодательством.</a:t>
            </a:r>
          </a:p>
          <a:p>
            <a:pPr marL="88900" lvl="0" algn="just">
              <a:spcBef>
                <a:spcPts val="1100"/>
              </a:spcBef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292080" y="1684839"/>
            <a:ext cx="288032" cy="99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131840" y="1684839"/>
            <a:ext cx="360040" cy="99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68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Сроки оказания поддержки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683568" y="1956319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556792"/>
            <a:ext cx="259228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заявления на предоставление имущества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4495813"/>
            <a:ext cx="23762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договора аренды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0152" y="1564320"/>
            <a:ext cx="252028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полноты документов и принятие решения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4357314"/>
            <a:ext cx="237626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заявителю проекта договора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19872" y="2156374"/>
            <a:ext cx="2376264" cy="21367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календарных</a:t>
            </a:r>
          </a:p>
          <a:p>
            <a:pPr lvl="0" algn="ctr"/>
            <a:r>
              <a:rPr lang="ru-RU" b="1" dirty="0">
                <a:solidFill>
                  <a:srgbClr val="1D45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endParaRPr lang="ru-RU" dirty="0">
              <a:solidFill>
                <a:prstClr val="black"/>
              </a:solidFill>
              <a:latin typeface="Cambria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211960" y="170080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416316" y="292494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283968" y="4818978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21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Помещения в цокольном этаже здания, площадью 122 кв. м., расположенные по адресу: г. Печора, п. Набережный, ул. Школьная, д. 40, кадастровый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номер  11:12:1501001:655</a:t>
            </a:r>
            <a:endParaRPr lang="ru-RU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22322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2304256" cy="231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02403"/>
            <a:ext cx="22322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6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Здание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спортпавильона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(стадион), лит А, А1,  I-VIII, площадью 672,2 кв. м., расположенное по адресу: г. Печора, Социалистическая, д. 47А, кадастровый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номер 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11:12:1701006:1020, с земельным участком, кадастровый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номер 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11:12:1701006:1181</a:t>
            </a:r>
            <a:endParaRPr lang="ru-RU" sz="16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6" y="1916832"/>
            <a:ext cx="237626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309634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79" y="1880828"/>
            <a:ext cx="2304256" cy="212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289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Универсальная спортивная площадка, площадью 1789,5 кв. м., расположенная по адресу:  г. Печора, ул. Советская, д. 47Л, кадастровый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номер 11:12:1702005:2484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с земельным участком, кадастровый номер: 11:12:1702005:841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223224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49" y="1988840"/>
            <a:ext cx="230425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88840"/>
            <a:ext cx="234036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9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itchFamily="18" charset="0"/>
                <a:ea typeface="+mn-ea"/>
                <a:cs typeface="Times New Roman" pitchFamily="18" charset="0"/>
              </a:rPr>
              <a:t>Помещения №№  10, 11 во встроенном помещении лит. А-I, площадью 42,7 кв. м., расположенные по адресу: г. Печора, ул. Пионерская, д. 22, кадастровый </a:t>
            </a:r>
            <a:r>
              <a:rPr lang="ru-RU" sz="16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номер 11:12:0000000:982</a:t>
            </a:r>
            <a:endParaRPr lang="ru-RU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201622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848"/>
            <a:ext cx="230425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232876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21088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8"/>
            <a:ext cx="194421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5088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750</Words>
  <Application>Microsoft Office PowerPoint</Application>
  <PresentationFormat>Экран (4:3)</PresentationFormat>
  <Paragraphs>59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МУНИЦИПАЛЬНОЕ ИМУЩЕСТВО, ПРЕДНАЗНАЧЕННОЕ  ДЛЯ ПЕРЕДАЧИ СУБЪЕКТАМ МСП, САМОЗАНЯТЫМ ГРАЖДАНАМ НА УСЛОВИЯХ ДОГОВОРА АРЕНДЫ</vt:lpstr>
      <vt:lpstr>Презентация PowerPoint</vt:lpstr>
      <vt:lpstr> ПРАВОВОЕ РЕГУЛИРОВАНИЕ ИМУЩЕСТВЕННОЙ  ПОДДЕРЖКИ СУБЪЕКТОВ МСП И САМОЗАНЯТЫХ ГРАЖДАН </vt:lpstr>
      <vt:lpstr>Порядок предоставления в аренду</vt:lpstr>
      <vt:lpstr>Сроки оказания поддержки</vt:lpstr>
      <vt:lpstr>Помещения в цокольном этаже здания, площадью 122 кв. м., расположенные по адресу: г. Печора, п. Набережный, ул. Школьная, д. 40, кадастровый номер  11:12:1501001:655</vt:lpstr>
      <vt:lpstr>Здание спортпавильона (стадион), лит А, А1,  I-VIII, площадью 672,2 кв. м., расположенное по адресу: г. Печора, Социалистическая, д. 47А, кадастровый номер  11:12:1701006:1020, с земельным участком, кадастровый номер  11:12:1701006:1181</vt:lpstr>
      <vt:lpstr>Универсальная спортивная площадка, площадью 1789,5 кв. м., расположенная по адресу:  г. Печора, ул. Советская, д. 47Л, кадастровый номер 11:12:1702005:2484, с земельным участком, кадастровый номер: 11:12:1702005:841 </vt:lpstr>
      <vt:lpstr>Помещения №№  10, 11 во встроенном помещении лит. А-I, площадью 42,7 кв. м., расположенные по адресу: г. Печора, ул. Пионерская, д. 22, кадастровый номер 11:12:0000000:982</vt:lpstr>
      <vt:lpstr>Встроенное помещение, площадью 82,1 кв. м., расположенное по адресу: г. Печора, ул. 8 Марта, д.8, кадастровый номер 11:12:1702005:2678 </vt:lpstr>
      <vt:lpstr>Земельный участок, площадью 400 кв. м., расположенный по адресу: г. Печора,         ул. Лесокомбинатовская, кадастровый номер 11:12:1702008:723</vt:lpstr>
      <vt:lpstr>Презентация PowerPoint</vt:lpstr>
      <vt:lpstr>Общая информация о Комитете по управлению муниципальной собственностью муниципального района «Печора»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ИМУЩЕСТВО, ПРЕДНАЗНАЧЕННОЕ  ДЛЯ ПЕРЕДАЧИ СУБЪЕКТАМ МСП, САМОЗАНЯТЫМ ГРАЖДАНАМ НА УСЛОВИЯХ ДОГОВОРА АРЕНДЫ</dc:title>
  <dc:creator>Пользователь</dc:creator>
  <cp:lastModifiedBy>Пользователь</cp:lastModifiedBy>
  <cp:revision>50</cp:revision>
  <dcterms:created xsi:type="dcterms:W3CDTF">2021-09-20T09:01:18Z</dcterms:created>
  <dcterms:modified xsi:type="dcterms:W3CDTF">2021-09-23T09:14:59Z</dcterms:modified>
</cp:coreProperties>
</file>