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0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2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43" r:id="rId1"/>
  </p:sldMasterIdLst>
  <p:notesMasterIdLst>
    <p:notesMasterId r:id="rId36"/>
  </p:notesMasterIdLst>
  <p:handoutMasterIdLst>
    <p:handoutMasterId r:id="rId37"/>
  </p:handoutMasterIdLst>
  <p:sldIdLst>
    <p:sldId id="302" r:id="rId2"/>
    <p:sldId id="347" r:id="rId3"/>
    <p:sldId id="344" r:id="rId4"/>
    <p:sldId id="365" r:id="rId5"/>
    <p:sldId id="361" r:id="rId6"/>
    <p:sldId id="346" r:id="rId7"/>
    <p:sldId id="362" r:id="rId8"/>
    <p:sldId id="348" r:id="rId9"/>
    <p:sldId id="319" r:id="rId10"/>
    <p:sldId id="260" r:id="rId11"/>
    <p:sldId id="331" r:id="rId12"/>
    <p:sldId id="328" r:id="rId13"/>
    <p:sldId id="349" r:id="rId14"/>
    <p:sldId id="338" r:id="rId15"/>
    <p:sldId id="350" r:id="rId16"/>
    <p:sldId id="351" r:id="rId17"/>
    <p:sldId id="326" r:id="rId18"/>
    <p:sldId id="329" r:id="rId19"/>
    <p:sldId id="352" r:id="rId20"/>
    <p:sldId id="330" r:id="rId21"/>
    <p:sldId id="333" r:id="rId22"/>
    <p:sldId id="337" r:id="rId23"/>
    <p:sldId id="353" r:id="rId24"/>
    <p:sldId id="354" r:id="rId25"/>
    <p:sldId id="325" r:id="rId26"/>
    <p:sldId id="332" r:id="rId27"/>
    <p:sldId id="335" r:id="rId28"/>
    <p:sldId id="356" r:id="rId29"/>
    <p:sldId id="364" r:id="rId30"/>
    <p:sldId id="339" r:id="rId31"/>
    <p:sldId id="357" r:id="rId32"/>
    <p:sldId id="340" r:id="rId33"/>
    <p:sldId id="343" r:id="rId34"/>
    <p:sldId id="363" r:id="rId35"/>
  </p:sldIdLst>
  <p:sldSz cx="9144000" cy="6858000" type="screen4x3"/>
  <p:notesSz cx="6797675" cy="9872663"/>
  <p:defaultTextStyle>
    <a:defPPr>
      <a:defRPr lang="ru-RU"/>
    </a:defPPr>
    <a:lvl1pPr marL="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4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2CE"/>
    <a:srgbClr val="004D40"/>
    <a:srgbClr val="1DFF83"/>
    <a:srgbClr val="FF99FF"/>
    <a:srgbClr val="FF5050"/>
    <a:srgbClr val="FF9933"/>
    <a:srgbClr val="A4CACE"/>
    <a:srgbClr val="FFFFCC"/>
    <a:srgbClr val="F0DCED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>
        <p:scale>
          <a:sx n="106" d="100"/>
          <a:sy n="106" d="100"/>
        </p:scale>
        <p:origin x="-1764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774"/>
    </p:cViewPr>
  </p:sorterViewPr>
  <p:notesViewPr>
    <p:cSldViewPr>
      <p:cViewPr varScale="1">
        <p:scale>
          <a:sx n="62" d="100"/>
          <a:sy n="62" d="100"/>
        </p:scale>
        <p:origin x="-1742" y="-96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52355020187706"/>
          <c:y val="0.12979047066213786"/>
          <c:w val="0.8383535833195972"/>
          <c:h val="0.67777133932549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0.00</c:formatCode>
                <c:ptCount val="3"/>
                <c:pt idx="0">
                  <c:v>134.6318</c:v>
                </c:pt>
                <c:pt idx="1">
                  <c:v>138.8501</c:v>
                </c:pt>
                <c:pt idx="2">
                  <c:v>178.45740000000001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 w="165100" prst="coolSlant"/>
            </a:sp3d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0.00</c:formatCode>
                <c:ptCount val="3"/>
                <c:pt idx="0">
                  <c:v>134.01599999999999</c:v>
                </c:pt>
                <c:pt idx="1">
                  <c:v>141.46209999999999</c:v>
                </c:pt>
                <c:pt idx="2">
                  <c:v>160.26329999999999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69625344"/>
        <c:axId val="69632768"/>
      </c:barChart>
      <c:catAx>
        <c:axId val="69625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69632768"/>
        <c:crosses val="autoZero"/>
        <c:auto val="1"/>
        <c:lblAlgn val="ctr"/>
        <c:lblOffset val="100"/>
        <c:noMultiLvlLbl val="0"/>
      </c:catAx>
      <c:valAx>
        <c:axId val="69632768"/>
        <c:scaling>
          <c:orientation val="minMax"/>
        </c:scaling>
        <c:delete val="0"/>
        <c:axPos val="l"/>
        <c:majorGridlines/>
        <c:numFmt formatCode="0.00" sourceLinked="1"/>
        <c:majorTickMark val="none"/>
        <c:minorTickMark val="none"/>
        <c:tickLblPos val="nextTo"/>
        <c:spPr>
          <a:ln w="9525">
            <a:noFill/>
          </a:ln>
        </c:spPr>
        <c:crossAx val="6962534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ln>
      <a:noFill/>
      <a:miter lim="800000"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  <c:spPr>
        <a:solidFill>
          <a:schemeClr val="bg1">
            <a:lumMod val="95000"/>
          </a:schemeClr>
        </a:solidFill>
        <a:ln>
          <a:noFill/>
        </a:ln>
      </c:spPr>
    </c:sideWall>
    <c:backWall>
      <c:thickness val="0"/>
      <c:spPr>
        <a:solidFill>
          <a:schemeClr val="bg1">
            <a:lumMod val="95000"/>
          </a:schemeClr>
        </a:solidFill>
        <a:ln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Начислено, млн.руб.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latin typeface="Segoe UI" pitchFamily="34" charset="0"/>
                        <a:ea typeface="Segoe UI" pitchFamily="34" charset="0"/>
                        <a:cs typeface="Segoe UI" pitchFamily="34" charset="0"/>
                      </a:rPr>
                      <a:t>34,56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 i="0" baseline="0">
                    <a:latin typeface="Segoe UI" pitchFamily="34" charset="0"/>
                    <a:ea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m/d/yyyy</c:formatCode>
                <c:ptCount val="4"/>
                <c:pt idx="0">
                  <c:v>42370</c:v>
                </c:pt>
                <c:pt idx="1">
                  <c:v>42736</c:v>
                </c:pt>
                <c:pt idx="2">
                  <c:v>43101</c:v>
                </c:pt>
                <c:pt idx="3">
                  <c:v>43466</c:v>
                </c:pt>
              </c:numCache>
            </c:numRef>
          </c:cat>
          <c:val>
            <c:numRef>
              <c:f>Лист1!$B$2:$B$5</c:f>
              <c:numCache>
                <c:formatCode>0.00</c:formatCode>
                <c:ptCount val="4"/>
                <c:pt idx="0">
                  <c:v>34.564900000000002</c:v>
                </c:pt>
                <c:pt idx="1">
                  <c:v>60.726399999999998</c:v>
                </c:pt>
                <c:pt idx="2">
                  <c:v>93.179900000000004</c:v>
                </c:pt>
                <c:pt idx="3">
                  <c:v>52.021729999999998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Оплачено, млн.руб.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 i="0" baseline="0">
                    <a:latin typeface="Segoe UI" pitchFamily="34" charset="0"/>
                    <a:ea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m/d/yyyy</c:formatCode>
                <c:ptCount val="4"/>
                <c:pt idx="0">
                  <c:v>42370</c:v>
                </c:pt>
                <c:pt idx="1">
                  <c:v>42736</c:v>
                </c:pt>
                <c:pt idx="2">
                  <c:v>43101</c:v>
                </c:pt>
                <c:pt idx="3">
                  <c:v>43466</c:v>
                </c:pt>
              </c:numCache>
            </c:numRef>
          </c:cat>
          <c:val>
            <c:numRef>
              <c:f>Лист1!$C$2:$C$5</c:f>
              <c:numCache>
                <c:formatCode>0.00</c:formatCode>
                <c:ptCount val="4"/>
                <c:pt idx="0">
                  <c:v>7.0430999999999999</c:v>
                </c:pt>
                <c:pt idx="1">
                  <c:v>28.246600000000001</c:v>
                </c:pt>
                <c:pt idx="2">
                  <c:v>52.918199999999999</c:v>
                </c:pt>
                <c:pt idx="3">
                  <c:v>37.217089999999999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% исполнения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1.0288208717549902E-2"/>
                  <c:y val="-2.9808894473384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 i="0" baseline="0">
                    <a:latin typeface="Segoe UI" pitchFamily="34" charset="0"/>
                    <a:ea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m/d/yyyy</c:formatCode>
                <c:ptCount val="4"/>
                <c:pt idx="0">
                  <c:v>42370</c:v>
                </c:pt>
                <c:pt idx="1">
                  <c:v>42736</c:v>
                </c:pt>
                <c:pt idx="2">
                  <c:v>43101</c:v>
                </c:pt>
                <c:pt idx="3">
                  <c:v>43466</c:v>
                </c:pt>
              </c:numCache>
            </c:numRef>
          </c:cat>
          <c:val>
            <c:numRef>
              <c:f>Лист1!$D$2:$D$5</c:f>
              <c:numCache>
                <c:formatCode>0.00</c:formatCode>
                <c:ptCount val="4"/>
                <c:pt idx="0">
                  <c:v>20.38</c:v>
                </c:pt>
                <c:pt idx="1">
                  <c:v>46.5</c:v>
                </c:pt>
                <c:pt idx="2">
                  <c:v>56.8</c:v>
                </c:pt>
                <c:pt idx="3">
                  <c:v>71.5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2566272"/>
        <c:axId val="92567808"/>
        <c:axId val="0"/>
      </c:bar3DChart>
      <c:dateAx>
        <c:axId val="92566272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crossAx val="92567808"/>
        <c:crosses val="autoZero"/>
        <c:auto val="1"/>
        <c:lblOffset val="100"/>
        <c:baseTimeUnit val="years"/>
      </c:dateAx>
      <c:valAx>
        <c:axId val="92567808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9256627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78735680623885"/>
          <c:y val="4.3787541899271254E-2"/>
          <c:w val="0.60422321370422438"/>
          <c:h val="0.849851328497196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снесенных домов, шт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txPr>
              <a:bodyPr/>
              <a:lstStyle/>
              <a:p>
                <a:pPr>
                  <a:defRPr b="1">
                    <a:latin typeface="Segoe UI" pitchFamily="34" charset="0"/>
                    <a:ea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</c:formatCode>
                <c:ptCount val="3"/>
                <c:pt idx="0">
                  <c:v>3</c:v>
                </c:pt>
                <c:pt idx="1">
                  <c:v>17</c:v>
                </c:pt>
                <c:pt idx="2">
                  <c:v>76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на снос домов, млн.руб.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 w="165100" prst="coolSlant"/>
            </a:sp3d>
          </c:spPr>
          <c:invertIfNegative val="0"/>
          <c:dLbls>
            <c:txPr>
              <a:bodyPr/>
              <a:lstStyle/>
              <a:p>
                <a:pPr>
                  <a:defRPr b="1">
                    <a:latin typeface="Segoe UI" pitchFamily="34" charset="0"/>
                    <a:ea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0.00</c:formatCode>
                <c:ptCount val="3"/>
                <c:pt idx="0">
                  <c:v>0.27</c:v>
                </c:pt>
                <c:pt idx="1">
                  <c:v>5.2906300000000002</c:v>
                </c:pt>
                <c:pt idx="2">
                  <c:v>14.269450000000001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404736"/>
        <c:axId val="92410624"/>
      </c:barChart>
      <c:catAx>
        <c:axId val="92404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92410624"/>
        <c:crosses val="autoZero"/>
        <c:auto val="1"/>
        <c:lblAlgn val="ctr"/>
        <c:lblOffset val="100"/>
        <c:noMultiLvlLbl val="0"/>
      </c:catAx>
      <c:valAx>
        <c:axId val="92410624"/>
        <c:scaling>
          <c:orientation val="minMax"/>
        </c:scaling>
        <c:delete val="0"/>
        <c:axPos val="l"/>
        <c:majorGridlines/>
        <c:numFmt formatCode="0" sourceLinked="1"/>
        <c:majorTickMark val="none"/>
        <c:minorTickMark val="none"/>
        <c:tickLblPos val="nextTo"/>
        <c:crossAx val="924047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660625351972386"/>
          <c:y val="0.21199380594022788"/>
          <c:w val="0.24058737247585518"/>
          <c:h val="0.33608783425966221"/>
        </c:manualLayout>
      </c:layout>
      <c:overlay val="0"/>
      <c:txPr>
        <a:bodyPr/>
        <a:lstStyle/>
        <a:p>
          <a:pPr>
            <a:defRPr sz="1400" b="1" i="0" baseline="0">
              <a:latin typeface="Segoe UI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  <a:miter lim="800000"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78735680623885"/>
          <c:y val="4.3787541899271254E-2"/>
          <c:w val="0.60422321370422438"/>
          <c:h val="0.849851328497196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безработных, чел.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txPr>
              <a:bodyPr/>
              <a:lstStyle/>
              <a:p>
                <a:pPr>
                  <a:defRPr b="1">
                    <a:latin typeface="Segoe UI" pitchFamily="34" charset="0"/>
                    <a:ea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m/d/yyyy</c:formatCode>
                <c:ptCount val="3"/>
                <c:pt idx="0">
                  <c:v>42736</c:v>
                </c:pt>
                <c:pt idx="1">
                  <c:v>43101</c:v>
                </c:pt>
                <c:pt idx="2">
                  <c:v>43466</c:v>
                </c:pt>
              </c:numCache>
            </c:numRef>
          </c:cat>
          <c:val>
            <c:numRef>
              <c:f>Лист1!$B$2:$B$4</c:f>
              <c:numCache>
                <c:formatCode>0</c:formatCode>
                <c:ptCount val="3"/>
                <c:pt idx="0" formatCode="0.00">
                  <c:v>715</c:v>
                </c:pt>
                <c:pt idx="1">
                  <c:v>595</c:v>
                </c:pt>
                <c:pt idx="2">
                  <c:v>563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Уровень безработицы, %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 w="165100" prst="coolSlant"/>
            </a:sp3d>
          </c:spPr>
          <c:invertIfNegative val="0"/>
          <c:dLbls>
            <c:txPr>
              <a:bodyPr/>
              <a:lstStyle/>
              <a:p>
                <a:pPr>
                  <a:defRPr b="1">
                    <a:latin typeface="Segoe UI" pitchFamily="34" charset="0"/>
                    <a:ea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m/d/yyyy</c:formatCode>
                <c:ptCount val="3"/>
                <c:pt idx="0">
                  <c:v>42736</c:v>
                </c:pt>
                <c:pt idx="1">
                  <c:v>43101</c:v>
                </c:pt>
                <c:pt idx="2">
                  <c:v>43466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2.4</c:v>
                </c:pt>
                <c:pt idx="1">
                  <c:v>2.1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315648"/>
        <c:axId val="92317184"/>
      </c:barChart>
      <c:dateAx>
        <c:axId val="92315648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crossAx val="92317184"/>
        <c:crosses val="autoZero"/>
        <c:auto val="1"/>
        <c:lblOffset val="100"/>
        <c:baseTimeUnit val="years"/>
      </c:dateAx>
      <c:valAx>
        <c:axId val="92317184"/>
        <c:scaling>
          <c:orientation val="minMax"/>
        </c:scaling>
        <c:delete val="0"/>
        <c:axPos val="l"/>
        <c:majorGridlines/>
        <c:numFmt formatCode="0.00" sourceLinked="1"/>
        <c:majorTickMark val="none"/>
        <c:minorTickMark val="none"/>
        <c:tickLblPos val="nextTo"/>
        <c:crossAx val="923156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246369924624311"/>
          <c:y val="0.13402553311661802"/>
          <c:w val="0.24058737247585518"/>
          <c:h val="0.7086326863466037"/>
        </c:manualLayout>
      </c:layout>
      <c:overlay val="0"/>
      <c:txPr>
        <a:bodyPr/>
        <a:lstStyle/>
        <a:p>
          <a:pPr>
            <a:defRPr sz="1400" b="1" i="0" baseline="0">
              <a:latin typeface="Segoe UI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  <a:miter lim="800000"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352355020187706"/>
          <c:y val="0.12979047066213786"/>
          <c:w val="0.8383535833195972"/>
          <c:h val="0.67777133932549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92D050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3.6911262253065111E-2"/>
                  <c:y val="-6.95961737326707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95903943249386E-2"/>
                  <c:y val="-5.67079934118057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7457337182512285E-2"/>
                  <c:y val="-4.8975085219286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0.00</c:formatCode>
                <c:ptCount val="3"/>
                <c:pt idx="0">
                  <c:v>134.6318</c:v>
                </c:pt>
                <c:pt idx="1">
                  <c:v>138.8501</c:v>
                </c:pt>
                <c:pt idx="2">
                  <c:v>178.45740000000001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21064704"/>
        <c:axId val="21066496"/>
        <c:axId val="0"/>
      </c:bar3DChart>
      <c:catAx>
        <c:axId val="21064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1066496"/>
        <c:crosses val="autoZero"/>
        <c:auto val="1"/>
        <c:lblAlgn val="ctr"/>
        <c:lblOffset val="100"/>
        <c:noMultiLvlLbl val="0"/>
      </c:catAx>
      <c:valAx>
        <c:axId val="21066496"/>
        <c:scaling>
          <c:orientation val="minMax"/>
        </c:scaling>
        <c:delete val="0"/>
        <c:axPos val="l"/>
        <c:majorGridlines/>
        <c:numFmt formatCode="0.00" sourceLinked="1"/>
        <c:majorTickMark val="none"/>
        <c:minorTickMark val="none"/>
        <c:tickLblPos val="nextTo"/>
        <c:spPr>
          <a:ln w="9525">
            <a:noFill/>
          </a:ln>
        </c:spPr>
        <c:crossAx val="210647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43429525439084171"/>
          <c:y val="3.1439853298004153E-2"/>
          <c:w val="0.17359365253617187"/>
          <c:h val="7.1542796369795381E-2"/>
        </c:manualLayout>
      </c:layout>
      <c:overlay val="0"/>
      <c:txPr>
        <a:bodyPr/>
        <a:lstStyle/>
        <a:p>
          <a:pPr>
            <a:defRPr b="1" i="0" baseline="0"/>
          </a:pPr>
          <a:endParaRPr lang="ru-RU"/>
        </a:p>
      </c:txPr>
    </c:legend>
    <c:plotVisOnly val="1"/>
    <c:dispBlanksAs val="gap"/>
    <c:showDLblsOverMax val="0"/>
  </c:chart>
  <c:spPr>
    <a:ln>
      <a:noFill/>
      <a:miter lim="800000"/>
    </a:ln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8333333333333334E-2"/>
          <c:y val="0.11903055703410842"/>
          <c:w val="0.79791666666666672"/>
          <c:h val="0.668329436592601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1.0655347769028872E-3"/>
                  <c:y val="-1.92743197431001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98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105,6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8703494094488189E-2"/>
                  <c:y val="-6.613693903237685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956,5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0553772965879266"/>
                  <c:y val="5.2997301114896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690780839895013E-2"/>
                  <c:y val="-0.1427638364235847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6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081,5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 i="0" baseline="0">
                    <a:latin typeface="Segoe UI" panose="020B05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Налог на имущество</c:v>
                </c:pt>
                <c:pt idx="2">
                  <c:v>Гос.пошлина</c:v>
                </c:pt>
                <c:pt idx="3">
                  <c:v>Доходы от им-ва</c:v>
                </c:pt>
                <c:pt idx="4">
                  <c:v>Доходы от платных услуг</c:v>
                </c:pt>
                <c:pt idx="5">
                  <c:v>Доход от продажи активов</c:v>
                </c:pt>
                <c:pt idx="6">
                  <c:v>Штрафы, санкции</c:v>
                </c:pt>
                <c:pt idx="7">
                  <c:v>Прочие неналог доходы</c:v>
                </c:pt>
                <c:pt idx="8">
                  <c:v>Безвозмездные поступления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98105.600000000006</c:v>
                </c:pt>
                <c:pt idx="1">
                  <c:v>25956.5</c:v>
                </c:pt>
                <c:pt idx="2">
                  <c:v>52.8</c:v>
                </c:pt>
                <c:pt idx="3">
                  <c:v>5793.7</c:v>
                </c:pt>
                <c:pt idx="4">
                  <c:v>2.5</c:v>
                </c:pt>
                <c:pt idx="5">
                  <c:v>817</c:v>
                </c:pt>
                <c:pt idx="6">
                  <c:v>500.8</c:v>
                </c:pt>
                <c:pt idx="7">
                  <c:v>372.4</c:v>
                </c:pt>
                <c:pt idx="8">
                  <c:v>6081.5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25020955848850751"/>
          <c:y val="0.77978935329113563"/>
          <c:w val="0.74226271987257342"/>
          <c:h val="0.22021064670886434"/>
        </c:manualLayout>
      </c:layout>
      <c:overlay val="0"/>
      <c:txPr>
        <a:bodyPr/>
        <a:lstStyle/>
        <a:p>
          <a:pPr>
            <a:defRPr sz="1300" b="1" baseline="0">
              <a:solidFill>
                <a:srgbClr val="004D4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4947856020607177E-2"/>
          <c:w val="0.9174395412521732"/>
          <c:h val="0.8488581715031534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explosion val="24"/>
          </c:dPt>
          <c:dLbls>
            <c:dLbl>
              <c:idx val="0"/>
              <c:layout>
                <c:manualLayout>
                  <c:x val="3.8404610448688883E-2"/>
                  <c:y val="-2.926192540352039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105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840,8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509811972843858"/>
                  <c:y val="-0.2448342476002127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31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896,7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735,9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005593222374691E-2"/>
                  <c:y val="1.080513060169127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621,3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 i="0" baseline="0">
                    <a:latin typeface="Segoe UI" panose="020B05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numRef>
              <c:f>Лист1!$A$2:$A$10</c:f>
              <c:numCache>
                <c:formatCode>General</c:formatCode>
                <c:ptCount val="9"/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105840.8</c:v>
                </c:pt>
                <c:pt idx="1">
                  <c:v>31896.7</c:v>
                </c:pt>
                <c:pt idx="2">
                  <c:v>51.2</c:v>
                </c:pt>
                <c:pt idx="3">
                  <c:v>5735.9</c:v>
                </c:pt>
                <c:pt idx="4">
                  <c:v>163.80000000000001</c:v>
                </c:pt>
                <c:pt idx="5">
                  <c:v>455.7</c:v>
                </c:pt>
                <c:pt idx="6">
                  <c:v>618</c:v>
                </c:pt>
                <c:pt idx="7">
                  <c:v>815.9</c:v>
                </c:pt>
                <c:pt idx="8">
                  <c:v>31621.3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pPr>
            <a:r>
              <a:rPr lang="en-US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2018</a:t>
            </a:r>
            <a:r>
              <a:rPr lang="ru-RU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год</a:t>
            </a:r>
            <a:endParaRPr lang="en-US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c:rich>
      </c:tx>
      <c:layout>
        <c:manualLayout>
          <c:xMode val="edge"/>
          <c:yMode val="edge"/>
          <c:x val="0.33544984292240615"/>
          <c:y val="3.302502849157242E-2"/>
        </c:manualLayout>
      </c:layout>
      <c:overlay val="0"/>
    </c:title>
    <c:autoTitleDeleted val="0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32141140944178"/>
          <c:y val="0.1572330800676717"/>
          <c:w val="0.77227513542671966"/>
          <c:h val="0.77104656762075874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metal"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352355020187706"/>
          <c:y val="0.12979047066213786"/>
          <c:w val="0.8383535833195972"/>
          <c:h val="0.67777133932549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2D050"/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  <a:bevelB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2.6365187323617936E-2"/>
                  <c:y val="-5.67079934118057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95903943249386E-2"/>
                  <c:y val="-7.9906717989362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122866478525799E-2"/>
                  <c:y val="-7.9906717989362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0.00</c:formatCode>
                <c:ptCount val="3"/>
                <c:pt idx="0">
                  <c:v>134.01599999999999</c:v>
                </c:pt>
                <c:pt idx="1">
                  <c:v>141.46209999999999</c:v>
                </c:pt>
                <c:pt idx="2">
                  <c:v>160.26329999999999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24870912"/>
        <c:axId val="24872448"/>
        <c:axId val="0"/>
      </c:bar3DChart>
      <c:catAx>
        <c:axId val="2487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4872448"/>
        <c:crosses val="autoZero"/>
        <c:auto val="1"/>
        <c:lblAlgn val="ctr"/>
        <c:lblOffset val="100"/>
        <c:noMultiLvlLbl val="0"/>
      </c:catAx>
      <c:valAx>
        <c:axId val="24872448"/>
        <c:scaling>
          <c:orientation val="minMax"/>
        </c:scaling>
        <c:delete val="0"/>
        <c:axPos val="l"/>
        <c:majorGridlines/>
        <c:numFmt formatCode="0.00" sourceLinked="1"/>
        <c:majorTickMark val="none"/>
        <c:minorTickMark val="none"/>
        <c:tickLblPos val="nextTo"/>
        <c:spPr>
          <a:ln w="9525">
            <a:noFill/>
          </a:ln>
        </c:spPr>
        <c:crossAx val="24870912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b="1" i="0" baseline="0"/>
            </a:pPr>
            <a:endParaRPr lang="ru-RU"/>
          </a:p>
        </c:txPr>
      </c:legendEntry>
      <c:layout>
        <c:manualLayout>
          <c:xMode val="edge"/>
          <c:yMode val="edge"/>
          <c:x val="0.38838172998778359"/>
          <c:y val="3.1439853298004153E-2"/>
          <c:w val="0.19696877696674706"/>
          <c:h val="7.1542796369795381E-2"/>
        </c:manualLayout>
      </c:layout>
      <c:overlay val="0"/>
    </c:legend>
    <c:plotVisOnly val="1"/>
    <c:dispBlanksAs val="gap"/>
    <c:showDLblsOverMax val="0"/>
  </c:chart>
  <c:spPr>
    <a:ln>
      <a:noFill/>
      <a:miter lim="800000"/>
    </a:ln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>
                <a:solidFill>
                  <a:srgbClr val="004D40"/>
                </a:solidFill>
              </a:defRPr>
            </a:pPr>
            <a:r>
              <a:rPr lang="ru-RU" sz="1800" dirty="0">
                <a:solidFill>
                  <a:srgbClr val="004D40"/>
                </a:solidFill>
              </a:rPr>
              <a:t>Производство, передача и </a:t>
            </a:r>
            <a:r>
              <a:rPr lang="ru-RU" sz="1800" dirty="0" smtClean="0">
                <a:solidFill>
                  <a:srgbClr val="004D40"/>
                </a:solidFill>
              </a:rPr>
              <a:t>распределение</a:t>
            </a:r>
          </a:p>
          <a:p>
            <a:pPr>
              <a:defRPr>
                <a:solidFill>
                  <a:srgbClr val="004D40"/>
                </a:solidFill>
              </a:defRPr>
            </a:pPr>
            <a:r>
              <a:rPr lang="ru-RU" sz="1800" dirty="0" smtClean="0">
                <a:solidFill>
                  <a:srgbClr val="004D40"/>
                </a:solidFill>
              </a:rPr>
              <a:t> </a:t>
            </a:r>
            <a:r>
              <a:rPr lang="ru-RU" sz="1800" dirty="0">
                <a:solidFill>
                  <a:srgbClr val="004D40"/>
                </a:solidFill>
              </a:rPr>
              <a:t>электроэнергии, газа и воды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3165214545752034E-2"/>
          <c:y val="0.15672622074351208"/>
          <c:w val="0.66679462203951401"/>
          <c:h val="0.7154603835057733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Производство, передача и распределение электроэнергии, газа и воды</c:v>
                </c:pt>
              </c:strCache>
            </c:strRef>
          </c:tx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2987278602691537E-2"/>
                  <c:y val="-4.0466855812928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301877530985397E-2"/>
                  <c:y val="-6.07172776745896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893591238188735E-2"/>
                  <c:y val="-2.6148917498330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464563273413588"/>
                  <c:y val="-0.111758388154650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004D4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2016г.</c:v>
                </c:pt>
                <c:pt idx="1">
                  <c:v>2017г.</c:v>
                </c:pt>
                <c:pt idx="2">
                  <c:v>2018г.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8382.7999999999993</c:v>
                </c:pt>
                <c:pt idx="1">
                  <c:v>8577.2999999999993</c:v>
                </c:pt>
                <c:pt idx="2">
                  <c:v>8706.7999999999993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298560"/>
        <c:axId val="21333120"/>
        <c:axId val="0"/>
      </c:bar3DChart>
      <c:catAx>
        <c:axId val="212985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rgbClr val="004D40"/>
                </a:solidFill>
              </a:defRPr>
            </a:pPr>
            <a:endParaRPr lang="ru-RU"/>
          </a:p>
        </c:txPr>
        <c:crossAx val="21333120"/>
        <c:crosses val="autoZero"/>
        <c:auto val="1"/>
        <c:lblAlgn val="ctr"/>
        <c:lblOffset val="100"/>
        <c:noMultiLvlLbl val="0"/>
      </c:catAx>
      <c:valAx>
        <c:axId val="213331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298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45521689777887"/>
          <c:y val="0.49841518091260195"/>
          <c:w val="0.27768565672679674"/>
          <c:h val="0.43559862368460217"/>
        </c:manualLayout>
      </c:layout>
      <c:overlay val="0"/>
      <c:txPr>
        <a:bodyPr/>
        <a:lstStyle/>
        <a:p>
          <a:pPr>
            <a:defRPr sz="1400" b="1" i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78735680623885"/>
          <c:y val="4.3787541899271254E-2"/>
          <c:w val="0.74258193656660487"/>
          <c:h val="0.742651047951134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ООО «ТЭК-Печора» </c:v>
                </c:pt>
                <c:pt idx="1">
                  <c:v>АО «Тепловая сервисная компания»</c:v>
                </c:pt>
                <c:pt idx="2">
                  <c:v>АО «КТК»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3.4980000000000002</c:v>
                </c:pt>
                <c:pt idx="1">
                  <c:v>5.8579999999999997</c:v>
                </c:pt>
                <c:pt idx="2">
                  <c:v>28.384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 w="165100" prst="coolSlant"/>
            </a:sp3d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ООО «ТЭК-Печора» </c:v>
                </c:pt>
                <c:pt idx="1">
                  <c:v>АО «Тепловая сервисная компания»</c:v>
                </c:pt>
                <c:pt idx="2">
                  <c:v>АО «КТК»</c:v>
                </c:pt>
              </c:strCache>
            </c:strRef>
          </c:cat>
          <c:val>
            <c:numRef>
              <c:f>Лист1!$C$2:$C$4</c:f>
              <c:numCache>
                <c:formatCode>0.00</c:formatCode>
                <c:ptCount val="3"/>
                <c:pt idx="0">
                  <c:v>0</c:v>
                </c:pt>
                <c:pt idx="1">
                  <c:v>5.9269999999999996</c:v>
                </c:pt>
                <c:pt idx="2">
                  <c:v>1.6879999999999999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465920"/>
        <c:axId val="22520960"/>
      </c:barChart>
      <c:catAx>
        <c:axId val="22465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2520960"/>
        <c:crosses val="autoZero"/>
        <c:auto val="1"/>
        <c:lblAlgn val="ctr"/>
        <c:lblOffset val="100"/>
        <c:noMultiLvlLbl val="0"/>
      </c:catAx>
      <c:valAx>
        <c:axId val="22520960"/>
        <c:scaling>
          <c:orientation val="minMax"/>
        </c:scaling>
        <c:delete val="0"/>
        <c:axPos val="l"/>
        <c:majorGridlines/>
        <c:numFmt formatCode="0.00" sourceLinked="1"/>
        <c:majorTickMark val="none"/>
        <c:minorTickMark val="none"/>
        <c:tickLblPos val="nextTo"/>
        <c:crossAx val="224659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noFill/>
      <a:miter lim="800000"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  <c:spPr>
        <a:solidFill>
          <a:schemeClr val="bg1">
            <a:lumMod val="95000"/>
          </a:schemeClr>
        </a:solidFill>
        <a:ln>
          <a:noFill/>
        </a:ln>
      </c:spPr>
    </c:sideWall>
    <c:backWall>
      <c:thickness val="0"/>
      <c:spPr>
        <a:solidFill>
          <a:schemeClr val="bg1">
            <a:lumMod val="95000"/>
          </a:schemeClr>
        </a:solidFill>
        <a:ln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Отремонтированно МКД на сумму, млн.руб.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1"/>
              <c:layout>
                <c:manualLayout>
                  <c:x val="3.2468196506728842E-3"/>
                  <c:y val="-4.1151301392548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697441025071289E-3"/>
                  <c:y val="-2.9846077986071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2016г.</c:v>
                </c:pt>
                <c:pt idx="1">
                  <c:v>2017г.</c:v>
                </c:pt>
                <c:pt idx="2">
                  <c:v>2018г.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 formatCode="General">
                  <c:v>0</c:v>
                </c:pt>
                <c:pt idx="1">
                  <c:v>8.0860389999999995</c:v>
                </c:pt>
                <c:pt idx="2">
                  <c:v>30.187237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МКД, ед.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2016г.</c:v>
                </c:pt>
                <c:pt idx="1">
                  <c:v>2017г.</c:v>
                </c:pt>
                <c:pt idx="2">
                  <c:v>2018г.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1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0348544"/>
        <c:axId val="90350336"/>
        <c:axId val="0"/>
      </c:bar3DChart>
      <c:catAx>
        <c:axId val="90348544"/>
        <c:scaling>
          <c:orientation val="minMax"/>
        </c:scaling>
        <c:delete val="0"/>
        <c:axPos val="b"/>
        <c:majorTickMark val="none"/>
        <c:minorTickMark val="none"/>
        <c:tickLblPos val="nextTo"/>
        <c:crossAx val="90350336"/>
        <c:crosses val="autoZero"/>
        <c:auto val="1"/>
        <c:lblAlgn val="ctr"/>
        <c:lblOffset val="100"/>
        <c:noMultiLvlLbl val="0"/>
      </c:catAx>
      <c:valAx>
        <c:axId val="9035033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03485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/>
          <a:lstStyle>
            <a:lvl1pPr algn="r">
              <a:defRPr sz="1200"/>
            </a:lvl1pPr>
          </a:lstStyle>
          <a:p>
            <a:fld id="{1594B336-6BCF-4F80-B1D2-96BEF3EA9EE7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 anchor="b"/>
          <a:lstStyle>
            <a:lvl1pPr algn="r">
              <a:defRPr sz="1200"/>
            </a:lvl1pPr>
          </a:lstStyle>
          <a:p>
            <a:fld id="{1C4830F1-7C2C-41C1-AA18-D5886B0B9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1486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/>
          <a:lstStyle>
            <a:lvl1pPr algn="r">
              <a:defRPr sz="1200"/>
            </a:lvl1pPr>
          </a:lstStyle>
          <a:p>
            <a:fld id="{01AAE9D9-E5CE-4AFB-9B0F-4EE7767CDF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46" tIns="45423" rIns="90846" bIns="4542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0846" tIns="45423" rIns="90846" bIns="4542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0846" tIns="45423" rIns="90846" bIns="45423" rtlCol="0" anchor="b"/>
          <a:lstStyle>
            <a:lvl1pPr algn="r">
              <a:defRPr sz="1200"/>
            </a:lvl1pPr>
          </a:lstStyle>
          <a:p>
            <a:fld id="{31373E71-BEEF-4B1A-8B8B-3D101EE9B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37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73E71-BEEF-4B1A-8B8B-3D101EE9B32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40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3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378E6D-7400-4854-AA38-6DEAB457568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300238-EBE1-411D-A47E-F804C76F176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216CCE-A829-4FE0-A262-500BD287214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3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5"/>
            <a:ext cx="6019800" cy="4487335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2" y="463556"/>
            <a:ext cx="7759700" cy="1433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2" y="1981203"/>
            <a:ext cx="7759700" cy="41021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BF3A7-97BF-4D2D-A326-009AC09B9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88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D03B95-AAB8-488D-A119-FAF0DC35B4F9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45" y="4203597"/>
            <a:ext cx="2876429" cy="714027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3" y="4075289"/>
            <a:ext cx="5544515" cy="850139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9" y="4087563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80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61"/>
            <a:ext cx="8723376" cy="1329875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7" y="1437456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1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F032F9-5BB3-4616-8642-DB09158CD01C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593396-B4FF-4665-A32C-9EEC6B7E2F5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7"/>
            <a:ext cx="3822192" cy="639763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4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7" y="3429004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7"/>
            <a:ext cx="3822192" cy="639763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4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4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3ACAF8-9279-48F1-A469-DFE443DCAD5C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83113A-2AE5-432D-AC17-D5C651712892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7"/>
            <a:ext cx="8723376" cy="1329875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50CEBA-46F6-427C-9C26-98A6AB0D3363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5BB408-FF19-4C2A-9DB1-403D29483893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9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148" indent="0">
              <a:buNone/>
              <a:defRPr sz="1200"/>
            </a:lvl2pPr>
            <a:lvl3pPr marL="914296" indent="0">
              <a:buNone/>
              <a:defRPr sz="1000"/>
            </a:lvl3pPr>
            <a:lvl4pPr marL="1371444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63" y="338668"/>
            <a:ext cx="3812645" cy="2429935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8" y="2785533"/>
            <a:ext cx="3818468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148" indent="0">
              <a:buNone/>
              <a:defRPr sz="1200"/>
            </a:lvl2pPr>
            <a:lvl3pPr marL="914296" indent="0">
              <a:buNone/>
              <a:defRPr sz="1000"/>
            </a:lvl3pPr>
            <a:lvl4pPr marL="1371444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DAD7D3-24C5-49FB-993C-F961DC761A5D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148" indent="0">
              <a:buNone/>
              <a:defRPr sz="2800"/>
            </a:lvl2pPr>
            <a:lvl3pPr marL="914296" indent="0">
              <a:buNone/>
              <a:defRPr sz="2400"/>
            </a:lvl3pPr>
            <a:lvl4pPr marL="1371444" indent="0">
              <a:buNone/>
              <a:defRPr sz="2000"/>
            </a:lvl4pPr>
            <a:lvl5pPr marL="1828592" indent="0">
              <a:buNone/>
              <a:defRPr sz="2000"/>
            </a:lvl5pPr>
            <a:lvl6pPr marL="2285740" indent="0">
              <a:buNone/>
              <a:defRPr sz="2000"/>
            </a:lvl6pPr>
            <a:lvl7pPr marL="2742888" indent="0">
              <a:buNone/>
              <a:defRPr sz="2000"/>
            </a:lvl7pPr>
            <a:lvl8pPr marL="3200036" indent="0">
              <a:buNone/>
              <a:defRPr sz="2000"/>
            </a:lvl8pPr>
            <a:lvl9pPr marL="3657184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30"/>
            <a:ext cx="8723376" cy="132987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4" y="6250168"/>
            <a:ext cx="378669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40" y="6250168"/>
            <a:ext cx="3786692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9" y="6250168"/>
            <a:ext cx="1161826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B0EB41-530C-4B13-B19D-3E782811D77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70" y="2675467"/>
            <a:ext cx="7408333" cy="3450696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52" r:id="rId9"/>
    <p:sldLayoutId id="2147484253" r:id="rId10"/>
    <p:sldLayoutId id="2147484254" r:id="rId11"/>
    <p:sldLayoutId id="2147484255" r:id="rId12"/>
  </p:sldLayoutIdLst>
  <p:transition spd="slow">
    <p:randomBar dir="vert"/>
  </p:transition>
  <p:timing>
    <p:tnLst>
      <p:par>
        <p:cTn id="1" dur="indefinite" restart="never" nodeType="tmRoot"/>
      </p:par>
    </p:tnLst>
  </p:timing>
  <p:txStyles>
    <p:titleStyle>
      <a:lvl1pPr algn="ctr" defTabSz="914296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289" indent="-274289" algn="l" defTabSz="91429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197" indent="-274289" algn="l" defTabSz="91429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565" indent="-228574" algn="l" defTabSz="91429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2870" indent="-228574" algn="l" defTabSz="91429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2874" indent="-228574" algn="l" defTabSz="91429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2877" indent="-228574" algn="l" defTabSz="914296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2881" indent="-228574" algn="l" defTabSz="914296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2885" indent="-228574" algn="l" defTabSz="914296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2888" indent="-228574" algn="l" defTabSz="914296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15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2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3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chart" Target="../charts/chart9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emf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2.gif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chart" Target="../charts/chart1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5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2.gif"/><Relationship Id="rId9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chart" Target="../charts/char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jpeg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2.gif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hyperlink" Target="https://vk.com/pechoraonline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echoraonline.ru/" TargetMode="External"/><Relationship Id="rId5" Type="http://schemas.openxmlformats.org/officeDocument/2006/relationships/hyperlink" Target="mailto:mr_pechora@mail.ru" TargetMode="Externa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chart" Target="../charts/char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chart" Target="../charts/char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chart" Target="../charts/chart3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gif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chart" Target="../charts/char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05077"/>
            <a:ext cx="792088" cy="1008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90" y="5126429"/>
            <a:ext cx="1800200" cy="12087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3609" y="1113188"/>
            <a:ext cx="6935420" cy="35394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ОТЧЕТ </a:t>
            </a:r>
          </a:p>
          <a:p>
            <a:pPr algn="ctr"/>
            <a:r>
              <a:rPr lang="ru-RU" sz="3600" b="1" dirty="0">
                <a:solidFill>
                  <a:srgbClr val="1102CE"/>
                </a:solidFill>
              </a:rPr>
              <a:t>главы </a:t>
            </a:r>
            <a:r>
              <a:rPr lang="ru-RU" sz="3600" b="1" dirty="0" smtClean="0">
                <a:solidFill>
                  <a:srgbClr val="1102CE"/>
                </a:solidFill>
              </a:rPr>
              <a:t>муниципального </a:t>
            </a:r>
            <a:r>
              <a:rPr lang="ru-RU" sz="3600" b="1" dirty="0">
                <a:solidFill>
                  <a:srgbClr val="1102CE"/>
                </a:solidFill>
              </a:rPr>
              <a:t>района «Печора» </a:t>
            </a:r>
            <a:r>
              <a:rPr lang="ru-RU" sz="3600" b="1" dirty="0" smtClean="0">
                <a:solidFill>
                  <a:srgbClr val="1102CE"/>
                </a:solidFill>
              </a:rPr>
              <a:t>- руководителя администрации</a:t>
            </a:r>
            <a:endParaRPr lang="ru-RU" sz="3600" b="1" dirty="0">
              <a:solidFill>
                <a:srgbClr val="1102CE"/>
              </a:solidFill>
            </a:endParaRPr>
          </a:p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о результатах своей деятельности и деятельности администрации муниципального района «Печора»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за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2018 год по исполнению полномочий</a:t>
            </a:r>
          </a:p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администрации городского поселения «Печора»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8" y="5229208"/>
            <a:ext cx="6120680" cy="120031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Докладчик:</a:t>
            </a:r>
          </a:p>
          <a:p>
            <a:pPr algn="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Паншина Наталья Николаевна, </a:t>
            </a:r>
          </a:p>
          <a:p>
            <a:pPr algn="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глава муниципального района «Печора» – руководитель администрации 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9149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776945"/>
              </p:ext>
            </p:extLst>
          </p:nvPr>
        </p:nvGraphicFramePr>
        <p:xfrm>
          <a:off x="620972" y="2336707"/>
          <a:ext cx="7823040" cy="3766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DC8EC-FDC2-482F-BBBE-18F985C84E1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70"/>
            <a:ext cx="7111628" cy="5760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ПРОМЫШЛЕННОЕ ПРОИЗВОДСТВО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95" y="551723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8" y="1052746"/>
            <a:ext cx="7535008" cy="58476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Объем отгруженных товаров собственного производства, выполненных работ и услуг по видам деятельности (млн. руб.)</a:t>
            </a:r>
          </a:p>
        </p:txBody>
      </p:sp>
      <p:pic>
        <p:nvPicPr>
          <p:cNvPr id="11" name="Picture 4" descr="C:\Users\Admin\Desktop\Electric-rus-2015_logoCu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2" t="13164" r="62877" b="10990"/>
          <a:stretch/>
        </p:blipFill>
        <p:spPr bwMode="auto">
          <a:xfrm>
            <a:off x="5940159" y="3411498"/>
            <a:ext cx="608381" cy="567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Admin\Desktop\logo-dlya-sajt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695" y="3411497"/>
            <a:ext cx="783186" cy="42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Admin\Desktop\neft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512" y="3331341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7892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475658" y="188643"/>
            <a:ext cx="7113587" cy="661988"/>
          </a:xfrm>
        </p:spPr>
        <p:txBody>
          <a:bodyPr>
            <a:normAutofit/>
          </a:bodyPr>
          <a:lstStyle/>
          <a:p>
            <a:r>
              <a:rPr lang="ru-RU" sz="3200" b="1" dirty="0"/>
              <a:t>Малое предпринимательство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7351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3863701" y="3861208"/>
            <a:ext cx="1872208" cy="1440000"/>
            <a:chOff x="3803060" y="2084642"/>
            <a:chExt cx="1872208" cy="1440000"/>
          </a:xfrm>
        </p:grpSpPr>
        <p:sp>
          <p:nvSpPr>
            <p:cNvPr id="11" name="Овал 10"/>
            <p:cNvSpPr/>
            <p:nvPr/>
          </p:nvSpPr>
          <p:spPr>
            <a:xfrm>
              <a:off x="4019164" y="2084642"/>
              <a:ext cx="1440000" cy="1440000"/>
            </a:xfrm>
            <a:prstGeom prst="ellipse">
              <a:avLst/>
            </a:prstGeom>
            <a:noFill/>
            <a:ln w="2222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03060" y="2556861"/>
              <a:ext cx="18722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004D40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МЕРЫ </a:t>
              </a:r>
            </a:p>
            <a:p>
              <a:pPr algn="ctr"/>
              <a:r>
                <a:rPr lang="ru-RU" sz="1200" b="1" dirty="0">
                  <a:solidFill>
                    <a:srgbClr val="004D40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ПОДДЕРЖКИ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BF03CAC-48C4-D04A-8423-05E2A8A9E794}"/>
              </a:ext>
            </a:extLst>
          </p:cNvPr>
          <p:cNvSpPr txBox="1"/>
          <p:nvPr/>
        </p:nvSpPr>
        <p:spPr>
          <a:xfrm>
            <a:off x="415571" y="3283981"/>
            <a:ext cx="3313650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НЕФИНАНСОВЫЕ</a:t>
            </a:r>
            <a:r>
              <a:rPr lang="ru-RU" sz="1200" b="1" dirty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МЕРЫ </a:t>
            </a:r>
          </a:p>
          <a:p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ПОДДЕРЖКИ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424" y="3229307"/>
            <a:ext cx="422388" cy="4223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52001" y="3745648"/>
            <a:ext cx="2825576" cy="6463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sz="9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- Информационная</a:t>
            </a:r>
          </a:p>
          <a:p>
            <a:r>
              <a:rPr lang="ru-RU" sz="9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- Консультационная</a:t>
            </a:r>
          </a:p>
          <a:p>
            <a:r>
              <a:rPr lang="ru-RU" sz="9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- Подготовка/переподготовка и повышение квалификации работников МСП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9BF03CAC-48C4-D04A-8423-05E2A8A9E794}"/>
              </a:ext>
            </a:extLst>
          </p:cNvPr>
          <p:cNvSpPr txBox="1"/>
          <p:nvPr/>
        </p:nvSpPr>
        <p:spPr>
          <a:xfrm>
            <a:off x="5898726" y="4621387"/>
            <a:ext cx="2992977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ФИНАНСОВАЯ ПОДДЕРЖКА </a:t>
            </a:r>
          </a:p>
          <a:p>
            <a:pPr algn="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СУБЪЕКТОВ МСП в 2018г.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318" y="4658560"/>
            <a:ext cx="421200" cy="421200"/>
          </a:xfrm>
          <a:prstGeom prst="rect">
            <a:avLst/>
          </a:prstGeom>
        </p:spPr>
      </p:pic>
      <p:cxnSp>
        <p:nvCxnSpPr>
          <p:cNvPr id="20" name="Прямая соединительная линия 19"/>
          <p:cNvCxnSpPr/>
          <p:nvPr/>
        </p:nvCxnSpPr>
        <p:spPr>
          <a:xfrm flipH="1" flipV="1">
            <a:off x="430853" y="3737541"/>
            <a:ext cx="3293625" cy="1363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611565" y="5144801"/>
            <a:ext cx="3293625" cy="1363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BF03CAC-48C4-D04A-8423-05E2A8A9E794}"/>
              </a:ext>
            </a:extLst>
          </p:cNvPr>
          <p:cNvSpPr txBox="1"/>
          <p:nvPr/>
        </p:nvSpPr>
        <p:spPr>
          <a:xfrm>
            <a:off x="5578046" y="3174193"/>
            <a:ext cx="3313650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ИМУЩЕСТВЕННАЯ</a:t>
            </a:r>
          </a:p>
          <a:p>
            <a:pPr algn="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ПОДДЕРЖКА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5652245" y="3635853"/>
            <a:ext cx="3293625" cy="1363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DC395BFC-9524-BA4D-AA88-EBB550113E6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293" y="3194415"/>
            <a:ext cx="421200" cy="4212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9BF03CAC-48C4-D04A-8423-05E2A8A9E794}"/>
              </a:ext>
            </a:extLst>
          </p:cNvPr>
          <p:cNvSpPr txBox="1"/>
          <p:nvPr/>
        </p:nvSpPr>
        <p:spPr>
          <a:xfrm>
            <a:off x="383101" y="4869170"/>
            <a:ext cx="3313650" cy="27698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НОРМАТИВНЫЕ ДОКУМЕНТЫ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97244" y="5194915"/>
            <a:ext cx="2919809" cy="12920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t"/>
          <a:lstStyle/>
          <a:p>
            <a:pPr marL="171430" indent="-171430" algn="just">
              <a:buFontTx/>
              <a:buChar char="-"/>
            </a:pPr>
            <a:r>
              <a:rPr lang="ru-RU" sz="700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Постановление администрации МО МР «Печора» от 24.12.2013 года №2519 «Об утверждении муниципальной программы «Развитие экономики МО МР «Печора»;</a:t>
            </a:r>
          </a:p>
          <a:p>
            <a:pPr marL="171430" indent="-171430" algn="just">
              <a:buFontTx/>
              <a:buChar char="-"/>
            </a:pPr>
            <a:r>
              <a:rPr lang="ru-RU" sz="700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Постановление администрации МР «Печора» от 24.09.2015 г. № 1072 «Об утверждении Регламента сопровождения инвестиционных проектов на территории МО МР «Печора» по принципу «одного окна»;</a:t>
            </a:r>
          </a:p>
          <a:p>
            <a:pPr marL="171430" indent="-171430" algn="just">
              <a:buFontTx/>
              <a:buChar char="-"/>
            </a:pPr>
            <a:r>
              <a:rPr lang="ru-RU" sz="700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Распоряжением главы администрации МР «Печора» от 21.06.2013 г. № 529-р утвержден Координационный совет по малому и среднему предпринимательству МО МР «Печора».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5922902" y="5151210"/>
            <a:ext cx="2890271" cy="1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688092" y="3639278"/>
            <a:ext cx="3293627" cy="5078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9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Предоставление во владение и (или) пользование на </a:t>
            </a:r>
            <a:r>
              <a:rPr lang="ru-RU" sz="9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возмездной/безвозмездной/льготной основе </a:t>
            </a:r>
            <a:r>
              <a:rPr lang="ru-RU" sz="9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муниципального  имущества на срок </a:t>
            </a:r>
            <a:r>
              <a:rPr lang="ru-RU" sz="9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менее 5 лет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24337" y="2590122"/>
            <a:ext cx="716843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1546</a:t>
            </a:r>
            <a:endParaRPr lang="ru-RU" sz="10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35908" y="1401704"/>
            <a:ext cx="2520280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СУБЪЕКТОВ МСП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93250" y="1753018"/>
            <a:ext cx="2736304" cy="21543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8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ИНДИВИДУАЛЬНЫЕ ПРЕДПРИНИМАТЕЛИ</a:t>
            </a:r>
            <a:endParaRPr lang="ru-RU" sz="5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21431" y="1445237"/>
            <a:ext cx="4104156" cy="707876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РАСХОДЫ ЗА СЧЕТ СРЕДСТВ  БЮДЖЕТА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208018" y="2333661"/>
            <a:ext cx="2946620" cy="553988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3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762,2 тыс. руб.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58408" y="5194919"/>
            <a:ext cx="1790830" cy="120031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/>
            <a:r>
              <a:rPr lang="ru-RU" sz="9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Приобретение оборудования для хлебопечения, в целях организации </a:t>
            </a:r>
            <a:r>
              <a:rPr lang="ru-RU" sz="9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минипекарен</a:t>
            </a:r>
            <a:r>
              <a:rPr lang="ru-RU" sz="9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algn="r"/>
            <a:r>
              <a:rPr lang="ru-RU" sz="9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Приобретение пресс-подборщика для заготовки сена. </a:t>
            </a:r>
          </a:p>
          <a:p>
            <a:pPr algn="r"/>
            <a:endParaRPr lang="ru-RU" sz="9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474078" y="2284500"/>
            <a:ext cx="716843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1458</a:t>
            </a:r>
            <a:endParaRPr lang="ru-RU" sz="10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242805" y="2592566"/>
            <a:ext cx="866499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2018г.</a:t>
            </a:r>
            <a:endParaRPr lang="ru-RU" sz="10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266976" y="2223234"/>
            <a:ext cx="866499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2017г.</a:t>
            </a:r>
            <a:endParaRPr lang="ru-RU" sz="10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5035937" y="2586317"/>
            <a:ext cx="3293625" cy="1363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133501" y="1999240"/>
            <a:ext cx="1390835" cy="3077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РОСТ 6%</a:t>
            </a:r>
          </a:p>
        </p:txBody>
      </p:sp>
    </p:spTree>
    <p:extLst>
      <p:ext uri="{BB962C8B-B14F-4D97-AF65-F5344CB8AC3E}">
        <p14:creationId xmlns:p14="http://schemas.microsoft.com/office/powerpoint/2010/main" val="11649684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Инвестиционная программа в сфере теплоснабжения</a:t>
            </a:r>
            <a:b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млн. руб.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338891533"/>
              </p:ext>
            </p:extLst>
          </p:nvPr>
        </p:nvGraphicFramePr>
        <p:xfrm>
          <a:off x="846732" y="1397002"/>
          <a:ext cx="7225437" cy="4926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95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320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Жилищно-коммунальное хозяйство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3995937" y="6223584"/>
            <a:ext cx="1161826" cy="365125"/>
          </a:xfrm>
        </p:spPr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9738" y="1412777"/>
            <a:ext cx="6808648" cy="1600428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2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Подпрограмма</a:t>
            </a:r>
          </a:p>
          <a:p>
            <a:pPr algn="ctr"/>
            <a:r>
              <a:rPr lang="ru-RU" sz="2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«Комплексное освоение и развитие территорий в целях жилищного строительства на территории МО МР «Печора»</a:t>
            </a:r>
          </a:p>
          <a:p>
            <a:pPr algn="ctr"/>
            <a:endParaRPr lang="ru-RU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68632" y="3454872"/>
            <a:ext cx="6375371" cy="1077208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2018 году завершено строительство многоквартирного дома по ул. </a:t>
            </a:r>
            <a:r>
              <a:rPr lang="ru-RU" sz="16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Русанова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д. 33 на сумму 45,3 млн. рублей, введено 2627,6 м</a:t>
            </a:r>
            <a:r>
              <a:rPr lang="ru-RU" sz="1600" b="1" dirty="0">
                <a:solidFill>
                  <a:srgbClr val="004D40"/>
                </a:solidFill>
                <a:latin typeface="Times New Roman"/>
                <a:ea typeface="Segoe UI" panose="020B0502040204020203" pitchFamily="34" charset="0"/>
                <a:cs typeface="Times New Roman"/>
              </a:rPr>
              <a:t>² 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жилья.</a:t>
            </a:r>
          </a:p>
          <a:p>
            <a:pPr marL="285717" indent="-285717">
              <a:buFont typeface="Wingdings" pitchFamily="2" charset="2"/>
              <a:buChar char="Ø"/>
            </a:pPr>
            <a:endParaRPr lang="ru-RU" sz="1600" b="1" dirty="0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122" name="Picture 2" descr="Y:\Доклад главы 2018 год\Картинки\unnam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2" y="1700808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Y:\Доклад главы 2018 год\Картинки\family-icon-e150496915864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39" y="2713856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87025" y="2729477"/>
            <a:ext cx="4608934" cy="707876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79,3 млн. рублей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4270479"/>
            <a:ext cx="6336704" cy="5232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§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Выдано 12 разрешений на строительство объектов капитального строительства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585" y="4906844"/>
            <a:ext cx="6336704" cy="5232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§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Утверждены и выданы 58 схемы расположения земельного участка на кадастровом плане или кадастровой карте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5514513"/>
            <a:ext cx="6336704" cy="3077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§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Выдано 46 градостроительных планов земельных участков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5885377"/>
            <a:ext cx="6336704" cy="3077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§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Присвоено 141 адрес объектам недвижимости</a:t>
            </a:r>
          </a:p>
        </p:txBody>
      </p:sp>
    </p:spTree>
    <p:extLst>
      <p:ext uri="{BB962C8B-B14F-4D97-AF65-F5344CB8AC3E}">
        <p14:creationId xmlns:p14="http://schemas.microsoft.com/office/powerpoint/2010/main" val="219748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Улучшение жилищных условий населения ГП «Печора»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736" y="2365438"/>
            <a:ext cx="4572000" cy="830987"/>
          </a:xfrm>
          <a:prstGeom prst="rect">
            <a:avLst/>
          </a:prstGeom>
        </p:spPr>
        <p:txBody>
          <a:bodyPr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представлено 233 жилых помещения гражданам, проживающим в аварийном жилом фонде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5865" y="1412782"/>
            <a:ext cx="7740860" cy="6463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Муниципальная адресная программа «Переселение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граждан из аварийного жилищного фонда» на 2013-2018 годы </a:t>
            </a:r>
          </a:p>
        </p:txBody>
      </p:sp>
      <p:pic>
        <p:nvPicPr>
          <p:cNvPr id="13314" name="Picture 2" descr="Y:\Доклад главы 2018 год\Картинки\142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306" y="2036176"/>
            <a:ext cx="1536531" cy="102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Y:\Доклад главы 2018 год\Картинки\family-icon-e150496915864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65" y="2780928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47543" y="4997741"/>
            <a:ext cx="6200725" cy="830987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 договорам социального найма жилых помещений муниципального жилого фонда предоставлено гражданам 183 муниципальной услуги.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3284992"/>
            <a:ext cx="4572000" cy="830987"/>
          </a:xfrm>
          <a:prstGeom prst="rect">
            <a:avLst/>
          </a:prstGeom>
        </p:spPr>
        <p:txBody>
          <a:bodyPr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заключено 159 соглашений об изъятии недвижимого имущества для муниципальных нужд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75660" y="4221097"/>
            <a:ext cx="5562068" cy="584765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приобретено 211 жилых помещений у лиц, не являющихся застройщиками.</a:t>
            </a:r>
          </a:p>
        </p:txBody>
      </p:sp>
    </p:spTree>
    <p:extLst>
      <p:ext uri="{BB962C8B-B14F-4D97-AF65-F5344CB8AC3E}">
        <p14:creationId xmlns:p14="http://schemas.microsoft.com/office/powerpoint/2010/main" val="319716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Улучшение состояния жилищно-коммунального комплекса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2" y="1412787"/>
            <a:ext cx="6808648" cy="1015653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2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муниципальная программа «Жилье, жилищно-коммунальное хозяйство и территориальное развития МО МР «Печора»</a:t>
            </a:r>
            <a:endParaRPr lang="ru-RU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6" y="2780932"/>
            <a:ext cx="7164795" cy="3293199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проведен капитальный ремонт теплотрассы от ТК 113 до ТК 118 с заменой  вводов в  ж. д. № 11,13 по ул. Гагарина</a:t>
            </a:r>
          </a:p>
          <a:p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проведен капитальный ремонт т/трассы от ЦТП № 24 до </a:t>
            </a:r>
            <a:r>
              <a:rPr lang="ru-RU" sz="16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т.А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Д 108, 89 мм  (ГВС) (надземная прокладка)</a:t>
            </a:r>
          </a:p>
          <a:p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проведен капитальный ремонт водопроводных сетей Ду-300 от ВК-1 по ул. Проектируемая до ВК-8 по ул. Строительная, г. Печора</a:t>
            </a:r>
          </a:p>
          <a:p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проведен капитальный ремонт тепловой сети (отопление ГВС) от ТК-30 до </a:t>
            </a:r>
            <a:r>
              <a:rPr lang="ru-RU" sz="16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ж.д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., ул. Западная, д.42, котельная №11. г. Печора </a:t>
            </a:r>
          </a:p>
          <a:p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приобретены насосы ЭЦВ</a:t>
            </a:r>
            <a:endParaRPr lang="ru-RU" sz="1600" b="1" dirty="0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122" name="Picture 2" descr="Y:\Доклад главы 2018 год\Картинки\unnam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14" y="1194167"/>
            <a:ext cx="1452881" cy="145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Y:\Доклад главы 2018 год\Картинки\family-icon-e150496915864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6712" y="249098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49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Капитальный ремонт МКД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544167"/>
              </p:ext>
            </p:extLst>
          </p:nvPr>
        </p:nvGraphicFramePr>
        <p:xfrm>
          <a:off x="251520" y="1412781"/>
          <a:ext cx="8640960" cy="468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050" name="Picture 2" descr="https://ya-webdesign.com/images/arrows-up-png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50" y="2564904"/>
            <a:ext cx="792088" cy="153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21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Жилищно-коммунальное хозяйство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942809" y="2852937"/>
            <a:ext cx="5924798" cy="156965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ул. </a:t>
            </a:r>
            <a:r>
              <a:rPr lang="ru-RU" sz="16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Щипачкина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д.7 (плоская крыша) 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ул. Гагарина, д.39а (скатная крыша)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г. Печора, ул. Пионерская д.37 (плоская крыша)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ул. Пионерская д.39 (плоская крыша)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ул. </a:t>
            </a:r>
            <a:r>
              <a:rPr lang="ru-RU" sz="16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Н.Островского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д.29 (электроснабжение)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пр-т  Печорский д.31 (скатная крыша)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9748" y="2289333"/>
            <a:ext cx="6408712" cy="40009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Отремонтировано многоквартирных домов</a:t>
            </a:r>
            <a:endParaRPr lang="ru-RU" sz="2000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585" y="4582781"/>
            <a:ext cx="6552728" cy="132342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пр-т  Печорский д.83 (ГВС, ХВС, водоотведение, электроснабжение, фасад, фундамент)</a:t>
            </a:r>
          </a:p>
          <a:p>
            <a:pPr marL="285717" indent="-285717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г. Печора, ул. Московская, д.26 (отопление, ХВС, водоотведение, электроснабжение, скатная крыша, фасад, фундамент)</a:t>
            </a:r>
          </a:p>
        </p:txBody>
      </p:sp>
      <p:pic>
        <p:nvPicPr>
          <p:cNvPr id="5125" name="Picture 5" descr="Y:\Доклад главы 2018 год\Картинки\unnam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26" y="2060848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0777" y="1052740"/>
            <a:ext cx="8137877" cy="64632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муниципальная программа </a:t>
            </a:r>
            <a:r>
              <a:rPr lang="ru-RU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«Жилье, жилищно-коммунальное хозяйство и территориальное развития МО МР «Печора»</a:t>
            </a:r>
          </a:p>
        </p:txBody>
      </p:sp>
    </p:spTree>
    <p:extLst>
      <p:ext uri="{BB962C8B-B14F-4D97-AF65-F5344CB8AC3E}">
        <p14:creationId xmlns:p14="http://schemas.microsoft.com/office/powerpoint/2010/main" val="276808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Жилищно-коммунальное хозяйство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03539" y="1120008"/>
            <a:ext cx="6408712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Отремонтировано многоквартирных </a:t>
            </a:r>
            <a:r>
              <a:rPr lang="ru-RU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домов</a:t>
            </a:r>
            <a:endParaRPr lang="ru-RU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1713497"/>
            <a:ext cx="3672408" cy="3051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6" y="2564910"/>
            <a:ext cx="3931890" cy="301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82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4" y="463558"/>
            <a:ext cx="7185869" cy="1093241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Собираемость платежей на капитальный ремонт с населения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029" y="5287643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3964543"/>
              </p:ext>
            </p:extLst>
          </p:nvPr>
        </p:nvGraphicFramePr>
        <p:xfrm>
          <a:off x="251520" y="1412776"/>
          <a:ext cx="864096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236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187626" y="260657"/>
            <a:ext cx="7041976" cy="570583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Нормативно-правовая база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1" y="2132857"/>
            <a:ext cx="2951499" cy="240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95938" y="1896453"/>
            <a:ext cx="4297958" cy="17543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татьи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14 и 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14.1 и пункт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5.1 статьи 36 Федерального закона 06.10.2003г. №131-ФЗ «Об общих принципах организации местного самоуправления в Российской Федерации»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63888" y="4828678"/>
            <a:ext cx="3672408" cy="17543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Пункт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 статьи 9, 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пункт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 статьи 37, 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подпункт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 пункта 10 статьи 38 Устава муниципального образования муниципального района «Печора»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67945" y="4005068"/>
            <a:ext cx="4225950" cy="369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Конституция Республики Коми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9" y="1196756"/>
            <a:ext cx="3744416" cy="6463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Конституция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Российской Федерации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3136" y="4833196"/>
            <a:ext cx="2592288" cy="17543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Статьи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35, 37 </a:t>
            </a:r>
            <a:endParaRPr lang="ru-RU" b="1" dirty="0" smtClean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Устава </a:t>
            </a:r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муниципального образования городского поселения «Печора»</a:t>
            </a:r>
          </a:p>
        </p:txBody>
      </p:sp>
      <p:pic>
        <p:nvPicPr>
          <p:cNvPr id="1026" name="Picture 2" descr="C:\Users\Михалева ОГ\Desktop\Конституция РФ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082" y="2348881"/>
            <a:ext cx="1166455" cy="122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5192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276507" y="116632"/>
            <a:ext cx="7115175" cy="6604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Дорожная деятельность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679" y="1450304"/>
            <a:ext cx="1212125" cy="1036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095" y="3737095"/>
            <a:ext cx="3816424" cy="2582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84329" y="4360864"/>
            <a:ext cx="2898322" cy="738654"/>
          </a:xfrm>
          <a:prstGeom prst="rect">
            <a:avLst/>
          </a:prstGeom>
          <a:solidFill>
            <a:schemeClr val="bg1"/>
          </a:solidFill>
        </p:spPr>
        <p:txBody>
          <a:bodyPr wrap="square" lIns="91430" tIns="45715" rIns="91430" bIns="45715">
            <a:spAutoFit/>
          </a:bodyPr>
          <a:lstStyle/>
          <a:p>
            <a:pPr marL="171430" indent="-171430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разработка комплексных схем организации дорожного движения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31928" y="2562330"/>
            <a:ext cx="3548186" cy="369322"/>
          </a:xfrm>
          <a:prstGeom prst="rect">
            <a:avLst/>
          </a:prstGeom>
          <a:solidFill>
            <a:schemeClr val="bg1"/>
          </a:solidFill>
        </p:spPr>
        <p:txBody>
          <a:bodyPr wrap="square" lIns="91430" tIns="45715" rIns="91430" bIns="45715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одержание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 ремонт  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дорог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07576" y="2983200"/>
            <a:ext cx="1764197" cy="4000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44 млн. руб.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2822" y="1317066"/>
            <a:ext cx="2820861" cy="116954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содержание автомобильных дорог общего пользования местного значения</a:t>
            </a:r>
          </a:p>
          <a:p>
            <a:pPr lvl="0"/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   (Канин – Печора)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71772" y="1556795"/>
            <a:ext cx="2771800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содержание улично-дорожной сети г. Печора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08112" y="2244537"/>
            <a:ext cx="2962399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нанесение горизонтальной и вертикальной дорожной разметки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86830" y="5435357"/>
            <a:ext cx="4572000" cy="307766"/>
          </a:xfrm>
          <a:prstGeom prst="rect">
            <a:avLst/>
          </a:prstGeom>
        </p:spPr>
        <p:txBody>
          <a:bodyPr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ямочный ремонт улично-дорожной сети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3531" y="3252228"/>
            <a:ext cx="2330735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содержание подъезда на полигон ТБО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193837" y="3183255"/>
            <a:ext cx="3195867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ремонт тротуаров общей протяженностью 1 км на сумму 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789673" y="4791753"/>
            <a:ext cx="2808312" cy="307766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ремонт ул. Космонавтов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419875" y="4010081"/>
            <a:ext cx="3857463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установка ограждений вблизи учебных учреждений </a:t>
            </a:r>
          </a:p>
        </p:txBody>
      </p:sp>
    </p:spTree>
    <p:extLst>
      <p:ext uri="{BB962C8B-B14F-4D97-AF65-F5344CB8AC3E}">
        <p14:creationId xmlns:p14="http://schemas.microsoft.com/office/powerpoint/2010/main" val="21849600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84" y="1968462"/>
            <a:ext cx="4432787" cy="3075247"/>
          </a:xfrm>
          <a:prstGeom prst="rect">
            <a:avLst/>
          </a:prstGeom>
        </p:spPr>
      </p:pic>
      <p:pic>
        <p:nvPicPr>
          <p:cNvPr id="16388" name="Picture 4" descr="Z:\Отдел городского хозяйства и благоустройства\дубинин\IMG_83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6" y="1966180"/>
            <a:ext cx="3875957" cy="2583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dirty="0"/>
              <a:t>Благоустройство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24028" y="5043709"/>
            <a:ext cx="2269790" cy="1077208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Благоустройство территории парка                  им. В. Дубинина</a:t>
            </a:r>
          </a:p>
          <a:p>
            <a:pPr algn="ctr"/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7" y="1112961"/>
            <a:ext cx="6696744" cy="707876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Программа формирования комфортной городской среды на 2018-2022 годы</a:t>
            </a:r>
          </a:p>
        </p:txBody>
      </p:sp>
      <p:sp>
        <p:nvSpPr>
          <p:cNvPr id="7" name="AutoShape 2" descr="Y:\%D0%94%D0%BE%D0%BA%D0%BB%D0%B0%D0%B4 %D0%B3%D0%BB%D0%B0%D0%B2%D1%8B 2018 %D0%B3%D0%BE%D0%B4\%D0%B4%D1%83%D0%B1%D0%B8%D0%BD%D0%B8%D0%BD%D0%B0 1.webp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3" y="4123211"/>
            <a:ext cx="3800389" cy="2538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029" y="5287643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46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dirty="0"/>
              <a:t>Благоустройство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124744"/>
            <a:ext cx="7272808" cy="64632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Благоустройство памятника «Ветеранам боевых действий…»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набережной  р. Печора по ул. Ленинградской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382835"/>
            <a:ext cx="5213261" cy="3458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2060848"/>
            <a:ext cx="5112060" cy="340804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716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276507" y="116632"/>
            <a:ext cx="7115175" cy="660400"/>
          </a:xfrm>
        </p:spPr>
        <p:txBody>
          <a:bodyPr>
            <a:normAutofit/>
          </a:bodyPr>
          <a:lstStyle/>
          <a:p>
            <a:r>
              <a:rPr lang="ru-RU" sz="3600" dirty="0"/>
              <a:t>Благоустройство</a:t>
            </a:r>
            <a:endParaRPr lang="ru-RU" sz="36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31928" y="2562334"/>
            <a:ext cx="3548186" cy="369322"/>
          </a:xfrm>
          <a:prstGeom prst="rect">
            <a:avLst/>
          </a:prstGeom>
          <a:solidFill>
            <a:schemeClr val="bg1"/>
          </a:solidFill>
        </p:spPr>
        <p:txBody>
          <a:bodyPr wrap="square" lIns="91430" tIns="45715" rIns="91430" bIns="45715">
            <a:spAutoFit/>
          </a:bodyPr>
          <a:lstStyle/>
          <a:p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35698" y="1124749"/>
            <a:ext cx="5379112" cy="400099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Снос ветхих и аварийных домов</a:t>
            </a: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4240719729"/>
              </p:ext>
            </p:extLst>
          </p:nvPr>
        </p:nvGraphicFramePr>
        <p:xfrm>
          <a:off x="467544" y="1497082"/>
          <a:ext cx="8352928" cy="4975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37838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Y:\фото площадь\47693909_1202258796591768_7100857550427200486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81" y="1841004"/>
            <a:ext cx="2900276" cy="302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dirty="0"/>
              <a:t>Благоустройство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7" y="1051419"/>
            <a:ext cx="6696744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Юбилейная</a:t>
            </a:r>
          </a:p>
        </p:txBody>
      </p:sp>
      <p:sp>
        <p:nvSpPr>
          <p:cNvPr id="7" name="AutoShape 2" descr="Y:\%D0%94%D0%BE%D0%BA%D0%BB%D0%B0%D0%B4 %D0%B3%D0%BB%D0%B0%D0%B2%D1%8B 2018 %D0%B3%D0%BE%D0%B4\%D0%B4%D1%83%D0%B1%D0%B8%D0%BD%D0%B8%D0%BD%D0%B0 1.webp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Y:\фото площадь\jnMPwHJ0Ud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513074"/>
            <a:ext cx="4216130" cy="255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Y:\фото площадь\AunDR28u0I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957" y="1901203"/>
            <a:ext cx="1938784" cy="319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Y:\фото площадь\X0boVrSprlY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42" y="4011028"/>
            <a:ext cx="3385714" cy="20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Y:\фото площадь\uAqgDX9mTd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163" y="4016849"/>
            <a:ext cx="3155813" cy="192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390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883712" y="187524"/>
            <a:ext cx="6115879" cy="660400"/>
          </a:xfrm>
        </p:spPr>
        <p:txBody>
          <a:bodyPr/>
          <a:lstStyle/>
          <a:p>
            <a:r>
              <a:rPr lang="ru-RU" sz="32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Культура</a:t>
            </a:r>
            <a:endParaRPr lang="ru-RU" sz="3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939428" y="2308628"/>
            <a:ext cx="2891750" cy="9417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600" b="1" dirty="0">
                <a:solidFill>
                  <a:srgbClr val="004D40"/>
                </a:solidFill>
                <a:latin typeface="Segoe UI"/>
                <a:ea typeface="Calibri"/>
                <a:cs typeface="Times New Roman"/>
              </a:rPr>
              <a:t>Культурно-досуговое учреждение </a:t>
            </a:r>
          </a:p>
          <a:p>
            <a:pPr lvl="0" algn="ctr">
              <a:lnSpc>
                <a:spcPct val="115000"/>
              </a:lnSpc>
            </a:pPr>
            <a:r>
              <a:rPr lang="ru-RU" sz="1600" b="1" dirty="0">
                <a:solidFill>
                  <a:srgbClr val="004D40"/>
                </a:solidFill>
                <a:latin typeface="Segoe UI"/>
                <a:ea typeface="Calibri"/>
                <a:cs typeface="Times New Roman"/>
              </a:rPr>
              <a:t>МБУ ГО «Досуг»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2443" y="2278516"/>
            <a:ext cx="2765990" cy="9417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600" b="1" dirty="0">
                <a:solidFill>
                  <a:srgbClr val="004D40"/>
                </a:solidFill>
                <a:latin typeface="Segoe UI"/>
                <a:ea typeface="Calibri"/>
                <a:cs typeface="Times New Roman"/>
              </a:rPr>
              <a:t>Музей МБУ «Печорский историко-краеведческий музей»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18752" y="2308628"/>
            <a:ext cx="2376264" cy="9417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600" b="1" dirty="0">
                <a:solidFill>
                  <a:srgbClr val="004D40"/>
                </a:solidFill>
                <a:latin typeface="Segoe UI"/>
                <a:ea typeface="Calibri"/>
                <a:cs typeface="Times New Roman"/>
              </a:rPr>
              <a:t>Кинотеатр </a:t>
            </a:r>
          </a:p>
          <a:p>
            <a:pPr lvl="0" algn="ctr">
              <a:lnSpc>
                <a:spcPct val="115000"/>
              </a:lnSpc>
            </a:pPr>
            <a:r>
              <a:rPr lang="ru-RU" sz="1600" b="1" dirty="0">
                <a:solidFill>
                  <a:srgbClr val="004D40"/>
                </a:solidFill>
                <a:latin typeface="Segoe UI"/>
                <a:ea typeface="Calibri"/>
                <a:cs typeface="Times New Roman"/>
              </a:rPr>
              <a:t>МАУ «Кинотеатр </a:t>
            </a:r>
          </a:p>
          <a:p>
            <a:pPr lvl="0" algn="ctr">
              <a:lnSpc>
                <a:spcPct val="115000"/>
              </a:lnSpc>
            </a:pPr>
            <a:r>
              <a:rPr lang="ru-RU" sz="1600" b="1" dirty="0">
                <a:solidFill>
                  <a:srgbClr val="004D40"/>
                </a:solidFill>
                <a:latin typeface="Segoe UI"/>
                <a:ea typeface="Calibri"/>
                <a:cs typeface="Times New Roman"/>
              </a:rPr>
              <a:t>им. М. Горького»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1061" name="Picture 37" descr="Y:\Безымянный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56"/>
          <a:stretch/>
        </p:blipFill>
        <p:spPr bwMode="auto">
          <a:xfrm>
            <a:off x="7740360" y="379877"/>
            <a:ext cx="931443" cy="110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4111" y="3720898"/>
            <a:ext cx="2471169" cy="307766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2018 г. - 14 539,7 тыс. руб.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2924" y="4037355"/>
            <a:ext cx="2471169" cy="307766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 г. - 12 294,2 тыс. руб.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965753" y="3766083"/>
            <a:ext cx="2418271" cy="307766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2018г. - 20 223,6 тыс. руб</a:t>
            </a:r>
            <a:r>
              <a:rPr lang="ru-RU" sz="1400" b="1" dirty="0">
                <a:solidFill>
                  <a:srgbClr val="004D40"/>
                </a:solidFill>
              </a:rPr>
              <a:t>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965753" y="4020826"/>
            <a:ext cx="2318884" cy="307766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2017г.- 2 361,2 тыс. руб.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95573" y="4026281"/>
            <a:ext cx="2476306" cy="307766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 г. – 10 944,2 тыс. руб.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210599" y="3747791"/>
            <a:ext cx="2371783" cy="307766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2018г.- 13 827,4 тыс. руб.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220820" y="1050810"/>
            <a:ext cx="2307663" cy="369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Расходы бюджета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907710" y="1386876"/>
            <a:ext cx="3241573" cy="523210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28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48 917,1 тыс. руб</a:t>
            </a:r>
            <a:r>
              <a:rPr lang="ru-RU" dirty="0" smtClean="0">
                <a:solidFill>
                  <a:srgbClr val="004D40"/>
                </a:solidFill>
              </a:rPr>
              <a:t>.</a:t>
            </a:r>
            <a:endParaRPr lang="ru-RU" dirty="0">
              <a:solidFill>
                <a:srgbClr val="004D4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3156" y="1481098"/>
            <a:ext cx="930619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2018 г.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3156" y="1849312"/>
            <a:ext cx="930619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 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г.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301705" y="1885954"/>
            <a:ext cx="2236489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41 100,8  тыс. руб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380332" y="1864422"/>
            <a:ext cx="4288822" cy="1363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59808" y="1665766"/>
            <a:ext cx="2891804" cy="4616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РОСТ 19% за счет межбюджетных трансфертов на увеличение МРОТ </a:t>
            </a:r>
          </a:p>
        </p:txBody>
      </p:sp>
      <p:pic>
        <p:nvPicPr>
          <p:cNvPr id="3074" name="Picture 2" descr="Y:\кинотеатр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572" y="4363687"/>
            <a:ext cx="2551604" cy="1917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Y:\досуг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03"/>
          <a:stretch/>
        </p:blipFill>
        <p:spPr bwMode="auto">
          <a:xfrm>
            <a:off x="5965753" y="4363689"/>
            <a:ext cx="2915849" cy="191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5" descr="http://www.pechora-portal.ru/city/culture/im/museum.gif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2" y="4381630"/>
            <a:ext cx="2718794" cy="190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1453793" y="3312089"/>
            <a:ext cx="6552728" cy="307766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Доходы от оказания муниципальных услуг</a:t>
            </a:r>
          </a:p>
        </p:txBody>
      </p:sp>
    </p:spTree>
    <p:extLst>
      <p:ext uri="{BB962C8B-B14F-4D97-AF65-F5344CB8AC3E}">
        <p14:creationId xmlns:p14="http://schemas.microsoft.com/office/powerpoint/2010/main" val="10492844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b="1" dirty="0"/>
              <a:t>Народный бюджет</a:t>
            </a:r>
            <a:endParaRPr lang="ru-RU" sz="3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435861" y="3068970"/>
            <a:ext cx="7744166" cy="58476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7" y="1142687"/>
            <a:ext cx="5112568" cy="46165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Реализовано 2 проекта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5109" y="4866537"/>
            <a:ext cx="6503199" cy="147731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Обновление и пошив сценических концертных костюмов для народного коллектива, фольклорно-этнографического ансамбля «</a:t>
            </a:r>
            <a:r>
              <a:rPr lang="ru-RU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Усть-Цилемские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напевы» и коллектива-спутника детского фольклорного коллектива «Родники» г. Печора»  </a:t>
            </a:r>
          </a:p>
        </p:txBody>
      </p:sp>
      <p:pic>
        <p:nvPicPr>
          <p:cNvPr id="10242" name="Picture 2" descr="Y:\Фото НБ 2018\НБ культура\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84086"/>
            <a:ext cx="3672408" cy="283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Y:\Фото НБ 2018\НБ культура\Костюмы (4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85" y="1784089"/>
            <a:ext cx="3652266" cy="273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Y:\Фото НБ 2018\НБ культура\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273" y="3365911"/>
            <a:ext cx="1980214" cy="138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46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2" y="463556"/>
            <a:ext cx="7113860" cy="661195"/>
          </a:xfrm>
        </p:spPr>
        <p:txBody>
          <a:bodyPr>
            <a:normAutofit/>
          </a:bodyPr>
          <a:lstStyle/>
          <a:p>
            <a:r>
              <a:rPr lang="ru-RU" sz="3600" b="1" dirty="0"/>
              <a:t>Народный бюджет</a:t>
            </a:r>
            <a:endParaRPr lang="ru-RU" sz="3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30" y="3933066"/>
            <a:ext cx="7744166" cy="58476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94133" y="1993245"/>
            <a:ext cx="3456384" cy="147731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«Обустройство спортивной площадки, расположенной вблизи здания спортивного оздоровительного комплекса «Сияние севера»</a:t>
            </a:r>
          </a:p>
        </p:txBody>
      </p:sp>
      <p:pic>
        <p:nvPicPr>
          <p:cNvPr id="12290" name="Picture 2" descr="Y:\Фото НБ 2018\Тренажеры_спорт_Печора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25799"/>
            <a:ext cx="4104456" cy="351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Y:\Фото НБ 2018\Тренажеры_спорт_Печора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03890"/>
            <a:ext cx="5040560" cy="313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10" y="5558383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940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883712" y="187524"/>
            <a:ext cx="6115879" cy="660400"/>
          </a:xfrm>
        </p:spPr>
        <p:txBody>
          <a:bodyPr/>
          <a:lstStyle/>
          <a:p>
            <a:r>
              <a:rPr lang="ru-RU" sz="32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Доступная среда</a:t>
            </a:r>
            <a:endParaRPr lang="ru-RU" sz="3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146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92962" y="2924949"/>
            <a:ext cx="2754902" cy="9417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600" b="1" dirty="0">
                <a:solidFill>
                  <a:srgbClr val="004D40"/>
                </a:solidFill>
                <a:latin typeface="Segoe UI"/>
                <a:ea typeface="Calibri"/>
                <a:cs typeface="Times New Roman"/>
              </a:rPr>
              <a:t>Музей МБУ «Печорский историко-краеведческий музей»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897" y="2924944"/>
            <a:ext cx="2592287" cy="6586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600" b="1" dirty="0">
                <a:solidFill>
                  <a:srgbClr val="004D40"/>
                </a:solidFill>
                <a:latin typeface="Segoe UI"/>
                <a:ea typeface="Calibri"/>
                <a:cs typeface="Times New Roman"/>
              </a:rPr>
              <a:t>МАУ ДО «Детская школа искусств»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80336" y="1715761"/>
            <a:ext cx="2307663" cy="369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Расходы бюджета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120368" y="2070620"/>
            <a:ext cx="2827998" cy="523210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28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1 036 </a:t>
            </a:r>
            <a:r>
              <a:rPr lang="ru-RU" sz="28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тыс. руб</a:t>
            </a:r>
            <a:r>
              <a:rPr lang="ru-RU" dirty="0" smtClean="0">
                <a:solidFill>
                  <a:srgbClr val="004D40"/>
                </a:solidFill>
              </a:rPr>
              <a:t>.</a:t>
            </a:r>
            <a:endParaRPr lang="ru-RU" dirty="0">
              <a:solidFill>
                <a:srgbClr val="004D4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19283" y="2237636"/>
            <a:ext cx="930619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2018 г.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301710" y="1885954"/>
            <a:ext cx="184710" cy="36932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1932323" y="2636915"/>
            <a:ext cx="5458640" cy="45356"/>
          </a:xfrm>
          <a:prstGeom prst="line">
            <a:avLst/>
          </a:prstGeom>
          <a:ln w="12700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utoShape 5" descr="http://www.pechora-portal.ru/city/culture/im/museum.gif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635897" y="3900830"/>
            <a:ext cx="2592288" cy="707876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РФ 347,95 тыс. руб.</a:t>
            </a:r>
          </a:p>
          <a:p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РК 149,12 тыс. руб.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92963" y="3866735"/>
            <a:ext cx="2612170" cy="707876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РФ 192,53 тыс. руб.</a:t>
            </a:r>
          </a:p>
          <a:p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РК 82,51 тыс. руб.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768601" y="4639031"/>
            <a:ext cx="2387575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Пандус для маломобильных групп населения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92963" y="4639024"/>
            <a:ext cx="2754901" cy="2031315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Информационный терминал</a:t>
            </a: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Пандус перекатной</a:t>
            </a: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Складная рампа</a:t>
            </a: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Бегущая строка</a:t>
            </a: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Противоскользящая полоса</a:t>
            </a: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Тактильно-звуковой информатор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12616" y="908729"/>
            <a:ext cx="6396492" cy="6924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13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 привлечением средств республиканского бюджета Республики Коми в рамках реализации мероприятий программы Республики Коми "Доступная среда" на 2016 - 2020 годы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380584" y="2924944"/>
            <a:ext cx="2459583" cy="6586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600" b="1" dirty="0">
                <a:solidFill>
                  <a:srgbClr val="004D40"/>
                </a:solidFill>
                <a:latin typeface="Segoe UI"/>
                <a:ea typeface="Calibri"/>
                <a:cs typeface="Times New Roman"/>
              </a:rPr>
              <a:t>МАУ </a:t>
            </a:r>
            <a:r>
              <a:rPr lang="ru-RU" sz="1600" b="1" dirty="0" smtClean="0">
                <a:solidFill>
                  <a:srgbClr val="004D40"/>
                </a:solidFill>
                <a:latin typeface="Segoe UI"/>
                <a:ea typeface="Calibri"/>
                <a:cs typeface="Times New Roman"/>
              </a:rPr>
              <a:t>«СОК «Сияние севера»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75474" y="3931148"/>
            <a:ext cx="2464693" cy="707876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РФ </a:t>
            </a:r>
            <a:r>
              <a:rPr lang="ru-RU" sz="20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184,5 </a:t>
            </a:r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тыс. руб.</a:t>
            </a:r>
          </a:p>
          <a:p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РК </a:t>
            </a:r>
            <a:r>
              <a:rPr lang="ru-RU" sz="20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79,1 </a:t>
            </a:r>
            <a:r>
              <a:rPr lang="ru-RU" sz="20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тыс. руб.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380584" y="4643455"/>
            <a:ext cx="2387575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Подъемник наклонный</a:t>
            </a:r>
            <a:endParaRPr lang="ru-RU" sz="14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7137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907704" y="188640"/>
            <a:ext cx="5483341" cy="6619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Рынок труда</a:t>
            </a:r>
            <a:endParaRPr lang="ru-RU" sz="36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30" y="3933066"/>
            <a:ext cx="7744166" cy="58476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1306743"/>
            <a:ext cx="6919746" cy="132342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рынке труда в 2018 году наметилась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тенденция 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уменьшения численности официально зарегистрированных безработных. </a:t>
            </a:r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597812016"/>
              </p:ext>
            </p:extLst>
          </p:nvPr>
        </p:nvGraphicFramePr>
        <p:xfrm>
          <a:off x="827584" y="2348880"/>
          <a:ext cx="6768752" cy="3888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10" y="5558383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50032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187626" y="260657"/>
            <a:ext cx="7041976" cy="570583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ЗАДАЧИ НА 2018 ГОД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0" y="5244495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079" y="2758747"/>
            <a:ext cx="2121933" cy="1521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44712" y="5301213"/>
            <a:ext cx="4848648" cy="553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Подготовка мероприятий, посвященных 70-летию города Печора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23330" y="1593822"/>
            <a:ext cx="4297958" cy="6463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Осуществление исполнительно-распорядительных функций и полномочий органов местного самоуправления городского поселения «Печора»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664527" y="3187079"/>
            <a:ext cx="3227953" cy="4616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поручений, содержащихся в Указах Президента РФ от 07.05.2012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64535" y="3889046"/>
            <a:ext cx="3084911" cy="4616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Российской Федерации Реализация народных проектов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8049" y="2356082"/>
            <a:ext cx="2895512" cy="8309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комплекса мероприятий по созданию благоприятного инвестиционного климата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87603" y="4532320"/>
            <a:ext cx="3744416" cy="6463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дополнительных мероприятий, направленных на снижение напряженности на рынке труда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79498" y="2303914"/>
            <a:ext cx="3313281" cy="6463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муниципальных программ формирования комфортной городской среды на 2018-2022 годы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548" y="3417912"/>
            <a:ext cx="2520281" cy="6463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мероприятий по капитальному ремонту многоквартирных домов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33559" y="4506156"/>
            <a:ext cx="3526570" cy="6463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0" tIns="45715" rIns="91430" bIns="45715">
            <a:spAutoFit/>
          </a:bodyPr>
          <a:lstStyle/>
          <a:p>
            <a:pPr lvl="0" algn="ctr"/>
            <a:r>
              <a:rPr lang="ru-RU" sz="12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Подготовка и проведение мероприятий, посвященных 97-годовщине государственности Республики Коми</a:t>
            </a:r>
          </a:p>
        </p:txBody>
      </p:sp>
    </p:spTree>
    <p:extLst>
      <p:ext uri="{BB962C8B-B14F-4D97-AF65-F5344CB8AC3E}">
        <p14:creationId xmlns:p14="http://schemas.microsoft.com/office/powerpoint/2010/main" val="4956569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8" y="611588"/>
            <a:ext cx="7113860" cy="661195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Поручения Главы Республики Коми,</a:t>
            </a:r>
            <a:br>
              <a:rPr lang="ru-RU" sz="3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3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данных в ходе рабочих поездок в МО МР «Печора»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059832" y="16277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63898" y="4113759"/>
            <a:ext cx="5876642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Завершить строительство МКД в рамках 2 этапа программы переселения граждан из аварийного жилищного фонда на территории МР «Печора»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54423" y="3333176"/>
            <a:ext cx="6022733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Проработать вопрос приобретения </a:t>
            </a:r>
            <a:r>
              <a:rPr lang="ru-RU" sz="1400" b="1" dirty="0" err="1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холтеровских</a:t>
            </a:r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мониторов для нужд ГБУЗ «Печорская центральная районная больница».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76264" y="2594512"/>
            <a:ext cx="6503246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Обеспечить ремонт кровли и замену лифта в гинекологическом отделении ГБУЗ РК «Печорская центральная районная больница».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47666" y="1950924"/>
            <a:ext cx="5598368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Проработать вопрос приобретения аппарата УЗИ для нужд  ГБУЗ РК «Печорская центральная районная больница».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63690" y="5085405"/>
            <a:ext cx="5382344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r>
              <a:rPr lang="ru-RU" sz="1400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Обеспечить устранение замечаний жителей к качеству домов, построенных в рамках реализации программ переселения граждан из аварийного жилищного фонда.</a:t>
            </a:r>
          </a:p>
        </p:txBody>
      </p:sp>
      <p:pic>
        <p:nvPicPr>
          <p:cNvPr id="2050" name="Picture 2" descr="https://im0-tub-ru.yandex.net/i?id=d6162b4688c6dfb62b74cf766fde2cbf-sr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7" y="3117730"/>
            <a:ext cx="2020567" cy="198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17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Доклад главы 2018 год\Картинки\восклицательный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5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86" r="25348"/>
          <a:stretch/>
        </p:blipFill>
        <p:spPr bwMode="auto">
          <a:xfrm>
            <a:off x="355578" y="2060850"/>
            <a:ext cx="1972230" cy="341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8" y="611588"/>
            <a:ext cx="7113860" cy="661195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Общественно-значимые проблемы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41692" y="1268760"/>
            <a:ext cx="7308825" cy="5047526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marL="285717" indent="-285717" algn="ctr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дорожная деятельность</a:t>
            </a:r>
          </a:p>
          <a:p>
            <a:pPr lvl="0" algn="ctr"/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трудности с исполнением Администрацией обязательств по судебным решениям о предоставлении жилой площади вне очереди нуждающимся гражданам проживающих в аварийном жилищном фонде, измененной истцами по заявлению на денежную компенсацию</a:t>
            </a:r>
          </a:p>
          <a:p>
            <a:pPr lvl="0" algn="ctr"/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задолженность населения по оплате коммунальных услуг перед </a:t>
            </a:r>
            <a:r>
              <a:rPr lang="ru-RU" sz="1600" b="1" dirty="0" err="1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ресурсоснабжающими</a:t>
            </a: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организациями</a:t>
            </a:r>
          </a:p>
          <a:p>
            <a:pPr lvl="0" algn="ctr"/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ситуация с МУП «Горводоканал»</a:t>
            </a:r>
          </a:p>
          <a:p>
            <a:pPr lvl="0" algn="ctr"/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средний показатель укомплектованности врачами по Печорскому району составляет менее 50%</a:t>
            </a:r>
          </a:p>
          <a:p>
            <a:pPr lvl="0" algn="ctr"/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отсутствие возможности предоставления служебного жилья врачам-специалистам</a:t>
            </a:r>
          </a:p>
          <a:p>
            <a:pPr lvl="0" algn="ctr"/>
            <a:endParaRPr lang="ru-RU" sz="1600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17" indent="-285717" algn="ctr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проблема отлова бродячих собак</a:t>
            </a:r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68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8" y="611588"/>
            <a:ext cx="7113860" cy="661195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Положительные и отрицательные тенденции социально-экономического развития </a:t>
            </a:r>
            <a:r>
              <a:rPr lang="ru-RU" sz="24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ГП </a:t>
            </a:r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«Печора»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39553" y="2269348"/>
            <a:ext cx="8064896" cy="2062093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Сохраняется тенденция роста среднемесячной номинальной начисленной заработной платы.</a:t>
            </a: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Увеличение поступлений налоговых и неналоговых доходов в бюджет МО ГП «Печора». </a:t>
            </a: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Увеличение обеспеченности жилыми помещениями населения </a:t>
            </a: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Паспорта готовности к работе в осенне-зимний период 2018 – 2019 годов получены в установленный срок. </a:t>
            </a:r>
          </a:p>
          <a:p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21415" y="1902996"/>
            <a:ext cx="3346730" cy="369322"/>
          </a:xfrm>
          <a:prstGeom prst="rect">
            <a:avLst/>
          </a:prstGeom>
          <a:solidFill>
            <a:schemeClr val="bg2"/>
          </a:solidFill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Положительные тенденции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15485" y="4067786"/>
            <a:ext cx="3252665" cy="369322"/>
          </a:xfrm>
          <a:prstGeom prst="rect">
            <a:avLst/>
          </a:prstGeom>
          <a:solidFill>
            <a:schemeClr val="bg2"/>
          </a:solidFill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Отрицательные тенденции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3" y="4437112"/>
            <a:ext cx="6660740" cy="1815872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Сокращение численности населения </a:t>
            </a: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Сокращение числа  юридических лиц. </a:t>
            </a: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Низкий уровень собираемости взносов на капитальный ремонт. </a:t>
            </a:r>
          </a:p>
          <a:p>
            <a:pPr marL="285717" indent="-285717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Высокий удельный вес автомобильных дорог общего пользования местного значения на территории МР «Печора», требующих ремонта. </a:t>
            </a:r>
          </a:p>
        </p:txBody>
      </p:sp>
    </p:spTree>
    <p:extLst>
      <p:ext uri="{BB962C8B-B14F-4D97-AF65-F5344CB8AC3E}">
        <p14:creationId xmlns:p14="http://schemas.microsoft.com/office/powerpoint/2010/main" val="279300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514063" y="281866"/>
            <a:ext cx="7113587" cy="661987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ЗАДАЧИ НА 2019 ГОД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71" y="5301211"/>
            <a:ext cx="17684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 descr="Y:\Доклад главы 2018 год\Картинки\Obsuzhdenie_patcha_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937" y="2333615"/>
            <a:ext cx="1626046" cy="162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64559" y="4875589"/>
            <a:ext cx="3047132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Благоустройство высвободившихся территорий после сноса ветхого жилфонда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229799"/>
            <a:ext cx="4572000" cy="738654"/>
          </a:xfrm>
          <a:prstGeom prst="rect">
            <a:avLst/>
          </a:prstGeom>
        </p:spPr>
        <p:txBody>
          <a:bodyPr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Осуществление исполнительно-распорядительных функций и полномочий органов местного самоуправления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0371" y="2097167"/>
            <a:ext cx="3199481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Эффективное и рациональное использование бюджетных средств.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30" y="3953508"/>
            <a:ext cx="3040133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Подготовка к осенне-зимнему периоду 2019-2020 гг.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34" y="4506256"/>
            <a:ext cx="3767949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мероприятий по предоставлению государственных и  муниципальных услуг населению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47070" y="5363914"/>
            <a:ext cx="3668071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2 народных проектов, которые прошли  отбор в рамках проекта «Народный бюджет»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65632" y="1583867"/>
            <a:ext cx="4081661" cy="52321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проекта «Комфортная городская среда»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526471" y="2110796"/>
            <a:ext cx="3370562" cy="738654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Разработка Стратегии социально-экономического развития МО МР «Печора» до 2035 года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42768" y="3005556"/>
            <a:ext cx="3354266" cy="954097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дополнительных мероприятий, направленных на снижение напряженности на рынке труда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325033" y="4181464"/>
            <a:ext cx="4572000" cy="523210"/>
          </a:xfrm>
          <a:prstGeom prst="rect">
            <a:avLst/>
          </a:prstGeom>
        </p:spPr>
        <p:txBody>
          <a:bodyPr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мероприятий 2019 года по капитальному ремонту многоквартирных домов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03937" y="2934305"/>
            <a:ext cx="3119958" cy="954097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ru-RU" sz="14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Реализация поручений, содержащихся в Указах Президента Российской Федерации </a:t>
            </a:r>
          </a:p>
        </p:txBody>
      </p:sp>
    </p:spTree>
    <p:extLst>
      <p:ext uri="{BB962C8B-B14F-4D97-AF65-F5344CB8AC3E}">
        <p14:creationId xmlns:p14="http://schemas.microsoft.com/office/powerpoint/2010/main" val="1682442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25720" y="1968458"/>
            <a:ext cx="5924798" cy="923320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79701"/>
            <a:ext cx="2865756" cy="1749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99592" y="1783792"/>
            <a:ext cx="72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Спасибо за внимание!</a:t>
            </a:r>
            <a:endParaRPr lang="ru-RU" sz="4400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2708920"/>
            <a:ext cx="6048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Контактная информация: </a:t>
            </a:r>
            <a:endParaRPr lang="ru-RU" b="1" dirty="0" smtClean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Администрация муниципального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района «Печора» </a:t>
            </a:r>
            <a:endParaRPr lang="ru-RU" b="1" dirty="0" smtClean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Адрес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: 169000, г. Печора, ул. Ленинградская, д. 15 телефон: 8(842) 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7-44-44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факс: 8(842) 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7-47-44 </a:t>
            </a: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адрес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электронной почты: </a:t>
            </a:r>
            <a:r>
              <a:rPr lang="en-US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5"/>
              </a:rPr>
              <a:t>mr_pechora@mail.ru</a:t>
            </a:r>
            <a:endParaRPr lang="ru-RU" b="1" dirty="0" smtClean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официальный </a:t>
            </a:r>
            <a:r>
              <a:rPr lang="ru-RU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сайт: </a:t>
            </a:r>
            <a:r>
              <a:rPr lang="en-US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6"/>
              </a:rPr>
              <a:t>http://www.pechoraonline.ru</a:t>
            </a:r>
            <a:r>
              <a:rPr lang="en-US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6"/>
              </a:rPr>
              <a:t>/</a:t>
            </a: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страница </a:t>
            </a:r>
            <a:r>
              <a:rPr lang="ru-RU" b="1" dirty="0" err="1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Вконтакте</a:t>
            </a:r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: </a:t>
            </a:r>
            <a:r>
              <a:rPr lang="en-US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7"/>
              </a:rPr>
              <a:t>https</a:t>
            </a:r>
            <a:r>
              <a:rPr lang="en-US" b="1" dirty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7"/>
              </a:rPr>
              <a:t>://</a:t>
            </a:r>
            <a:r>
              <a:rPr lang="en-US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7"/>
              </a:rPr>
              <a:t>vk.com/pechoraonline</a:t>
            </a:r>
            <a:endParaRPr lang="ru-RU" b="1" dirty="0" smtClean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310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354" y="260652"/>
            <a:ext cx="7759700" cy="5175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03650" y="790620"/>
            <a:ext cx="7196117" cy="646321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Основные показатели исполнения бюджета МО ГП «Печора»</a:t>
            </a: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млн. руб.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458" name="Picture 2" descr="Y:\Доклад главы 2018 год\Картинки\rub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1" r="27034"/>
          <a:stretch/>
        </p:blipFill>
        <p:spPr bwMode="auto">
          <a:xfrm>
            <a:off x="179514" y="3068963"/>
            <a:ext cx="742950" cy="15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42378335"/>
              </p:ext>
            </p:extLst>
          </p:nvPr>
        </p:nvGraphicFramePr>
        <p:xfrm>
          <a:off x="922465" y="1484789"/>
          <a:ext cx="7225437" cy="4926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/>
          <a:stretch/>
        </p:blipFill>
        <p:spPr bwMode="auto">
          <a:xfrm>
            <a:off x="7591011" y="5373219"/>
            <a:ext cx="155299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9336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354" y="260652"/>
            <a:ext cx="7759700" cy="5175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03650" y="790620"/>
            <a:ext cx="7196117" cy="646321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Основные показатели исполнения бюджета МО ГП «Печора»</a:t>
            </a: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млн. руб.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458" name="Picture 2" descr="Y:\Доклад главы 2018 год\Картинки\rub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1" r="27034"/>
          <a:stretch/>
        </p:blipFill>
        <p:spPr bwMode="auto">
          <a:xfrm>
            <a:off x="179514" y="3068963"/>
            <a:ext cx="742950" cy="15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584559150"/>
              </p:ext>
            </p:extLst>
          </p:nvPr>
        </p:nvGraphicFramePr>
        <p:xfrm>
          <a:off x="922465" y="1484789"/>
          <a:ext cx="7225437" cy="4926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/>
          <a:stretch/>
        </p:blipFill>
        <p:spPr bwMode="auto">
          <a:xfrm>
            <a:off x="7591011" y="5373219"/>
            <a:ext cx="155299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4388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262630615"/>
              </p:ext>
            </p:extLst>
          </p:nvPr>
        </p:nvGraphicFramePr>
        <p:xfrm>
          <a:off x="-684583" y="975287"/>
          <a:ext cx="6408712" cy="5190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654892290"/>
              </p:ext>
            </p:extLst>
          </p:nvPr>
        </p:nvGraphicFramePr>
        <p:xfrm>
          <a:off x="4067944" y="1227989"/>
          <a:ext cx="5400600" cy="4798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0729567"/>
              </p:ext>
            </p:extLst>
          </p:nvPr>
        </p:nvGraphicFramePr>
        <p:xfrm>
          <a:off x="4644010" y="1412782"/>
          <a:ext cx="5976664" cy="4603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6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354" y="260652"/>
            <a:ext cx="7258030" cy="5175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19674" y="790616"/>
            <a:ext cx="5544616" cy="369322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ДОХОДНАЯ ЧАСТЬ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/>
          <a:stretch/>
        </p:blipFill>
        <p:spPr bwMode="auto">
          <a:xfrm>
            <a:off x="7524337" y="5256590"/>
            <a:ext cx="155299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 descr="Y:\Доклад главы 2018 год\Картинки\rubl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1" r="27034"/>
          <a:stretch/>
        </p:blipFill>
        <p:spPr bwMode="auto">
          <a:xfrm>
            <a:off x="179514" y="5001154"/>
            <a:ext cx="742950" cy="15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76289" y="1228116"/>
            <a:ext cx="1296144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 г.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2120" y="1256076"/>
            <a:ext cx="1296144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2018 г.</a:t>
            </a:r>
            <a:endParaRPr lang="ru-RU" b="1" dirty="0">
              <a:solidFill>
                <a:srgbClr val="004D4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1214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354" y="260652"/>
            <a:ext cx="7759700" cy="5175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03650" y="790620"/>
            <a:ext cx="7196117" cy="646321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Основные показатели исполнения бюджета МО ГП «Печора»</a:t>
            </a:r>
          </a:p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млн. руб.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458" name="Picture 2" descr="Y:\Доклад главы 2018 год\Картинки\rub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1" r="27034"/>
          <a:stretch/>
        </p:blipFill>
        <p:spPr bwMode="auto">
          <a:xfrm>
            <a:off x="179514" y="3068963"/>
            <a:ext cx="742950" cy="15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776775089"/>
              </p:ext>
            </p:extLst>
          </p:nvPr>
        </p:nvGraphicFramePr>
        <p:xfrm>
          <a:off x="1115623" y="1525724"/>
          <a:ext cx="6768753" cy="4711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/>
          <a:stretch/>
        </p:blipFill>
        <p:spPr bwMode="auto">
          <a:xfrm>
            <a:off x="7591011" y="5373219"/>
            <a:ext cx="155299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66377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DBF3A7-97BF-4D2D-A326-009AC09B9FB1}" type="slidenum">
              <a:rPr lang="ru-RU" smtClean="0">
                <a:solidFill>
                  <a:srgbClr val="073E87"/>
                </a:solidFill>
              </a:rPr>
              <a:pPr>
                <a:defRPr/>
              </a:pPr>
              <a:t>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354" y="260652"/>
            <a:ext cx="7759700" cy="5175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БЮДЖЕТ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16632"/>
            <a:ext cx="792088" cy="1008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35698" y="790616"/>
            <a:ext cx="5688632" cy="369322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РАСХОДНАЯ ЧАСТЬ</a:t>
            </a:r>
            <a:endParaRPr lang="ru-RU" b="1" dirty="0">
              <a:solidFill>
                <a:srgbClr val="004D4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458" name="Picture 2" descr="Y:\Доклад главы 2018 год\Картинки\rub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1" r="27034"/>
          <a:stretch/>
        </p:blipFill>
        <p:spPr bwMode="auto">
          <a:xfrm>
            <a:off x="8172402" y="2564906"/>
            <a:ext cx="742950" cy="15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61837"/>
              </p:ext>
            </p:extLst>
          </p:nvPr>
        </p:nvGraphicFramePr>
        <p:xfrm>
          <a:off x="539552" y="1408378"/>
          <a:ext cx="7344816" cy="48289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5052"/>
                <a:gridCol w="860367"/>
                <a:gridCol w="962253"/>
                <a:gridCol w="860367"/>
                <a:gridCol w="1206777"/>
              </a:tblGrid>
              <a:tr h="480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Наименование КФСР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План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Исполнено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исполнения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Доля в общих расходах (%)</a:t>
                      </a:r>
                    </a:p>
                  </a:txBody>
                  <a:tcPr marL="4297" marR="4297" marT="0" marB="0" anchor="ctr"/>
                </a:tc>
              </a:tr>
              <a:tr h="2735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Общегосударственные вопросы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4,5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4,3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94,7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2,7</a:t>
                      </a:r>
                    </a:p>
                  </a:txBody>
                  <a:tcPr marL="4297" marR="4297" marT="0" marB="0" anchor="ctr"/>
                </a:tc>
              </a:tr>
              <a:tr h="951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Национальная безопасность и правоохранительная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- обеспечение пожарной </a:t>
                      </a: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безопасности</a:t>
                      </a: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 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2,1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1,6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77,8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1,0</a:t>
                      </a:r>
                    </a:p>
                  </a:txBody>
                  <a:tcPr marL="4297" marR="4297" marT="0" marB="0" anchor="ctr"/>
                </a:tc>
              </a:tr>
              <a:tr h="1201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Национальная экономика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- транспорт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- дорожное хозяйство (дорожные фонды)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- другие вопросы в области национальной экономики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7,3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3,6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49,9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2,3</a:t>
                      </a:r>
                    </a:p>
                  </a:txBody>
                  <a:tcPr marL="4297" marR="4297" marT="0" marB="0" anchor="ctr"/>
                </a:tc>
              </a:tr>
              <a:tr h="961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Жилищно-коммунальное хозяйство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- жилищное хозяйство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- коммунальное хозяйство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- благоустройство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126,8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100,9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79,6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63,0</a:t>
                      </a:r>
                    </a:p>
                  </a:txBody>
                  <a:tcPr marL="4297" marR="4297" marT="0" marB="0" anchor="ctr"/>
                </a:tc>
              </a:tr>
              <a:tr h="240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Культура, кинематография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48,9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48,9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100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30,5</a:t>
                      </a:r>
                    </a:p>
                  </a:txBody>
                  <a:tcPr marL="4297" marR="4297" marT="0" marB="0" anchor="ctr"/>
                </a:tc>
              </a:tr>
              <a:tr h="240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Социальная политика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1,5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0,9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59,0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0,5</a:t>
                      </a:r>
                    </a:p>
                  </a:txBody>
                  <a:tcPr marL="4297" marR="4297" marT="0" marB="0" anchor="ctr"/>
                </a:tc>
              </a:tr>
              <a:tr h="240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Физическая культура и спорт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1,0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0,0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0,0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0,0</a:t>
                      </a:r>
                    </a:p>
                  </a:txBody>
                  <a:tcPr marL="4297" marR="4297" marT="0" marB="0" anchor="ctr"/>
                </a:tc>
              </a:tr>
              <a:tr h="240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ИТОГО: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192,1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160,2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83,4</a:t>
                      </a:r>
                    </a:p>
                  </a:txBody>
                  <a:tcPr marL="4297" marR="42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004D40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100,0</a:t>
                      </a:r>
                    </a:p>
                  </a:txBody>
                  <a:tcPr marL="4297" marR="4297" marT="0" marB="0" anchor="ctr"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4"/>
          <a:stretch/>
        </p:blipFill>
        <p:spPr bwMode="auto">
          <a:xfrm>
            <a:off x="7524337" y="5256590"/>
            <a:ext cx="155299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76951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7380" y="316754"/>
            <a:ext cx="6480720" cy="584765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None/>
            </a:pPr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Общая характеристика городского поселения «Печора»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05077"/>
            <a:ext cx="792088" cy="100811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8" y="5517235"/>
            <a:ext cx="1804988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32929" y="4368676"/>
            <a:ext cx="3744416" cy="64632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30" y="2803661"/>
            <a:ext cx="719336" cy="73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29" y="4405415"/>
            <a:ext cx="657077" cy="657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19" y="1329115"/>
            <a:ext cx="657077" cy="6570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67535" y="1329121"/>
            <a:ext cx="2520280" cy="27698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1200" b="1" dirty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ПЛОЩАДЬ ТЕРРИТОРИИ</a:t>
            </a:r>
            <a:endParaRPr lang="ru-RU" sz="10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0296" y="1664527"/>
            <a:ext cx="2304256" cy="523210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4,7 тыс. км²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65116" y="2798617"/>
            <a:ext cx="2736304" cy="27698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1200" b="1" dirty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ПЛОТНОСТЬ НАСЕЛЕНИЯ</a:t>
            </a:r>
            <a:endParaRPr lang="ru-RU" sz="100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97832" y="4913980"/>
            <a:ext cx="2304256" cy="95409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38,8 </a:t>
            </a:r>
            <a:r>
              <a:rPr lang="ru-RU" sz="28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тыс. чел.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87736" y="4553345"/>
            <a:ext cx="2736304" cy="4308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1200" b="1" dirty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ЧИСЛЕННОСТЬ </a:t>
            </a:r>
            <a:r>
              <a:rPr lang="ru-RU" sz="1200" b="1" dirty="0" smtClean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НАСЕЛЕНИЯ</a:t>
            </a:r>
          </a:p>
          <a:p>
            <a:pPr algn="ctr"/>
            <a:r>
              <a:rPr lang="ru-RU" sz="980" b="1" dirty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</a:t>
            </a:r>
            <a:r>
              <a:rPr lang="ru-RU" sz="980" b="1" dirty="0" smtClean="0">
                <a:solidFill>
                  <a:srgbClr val="72727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 01.01.2019г.</a:t>
            </a:r>
            <a:endParaRPr lang="ru-RU" sz="980" b="1" dirty="0">
              <a:solidFill>
                <a:srgbClr val="7272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71320" y="3170410"/>
            <a:ext cx="2712716" cy="95409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4D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8,4 чел. на км²</a:t>
            </a:r>
          </a:p>
        </p:txBody>
      </p:sp>
      <p:pic>
        <p:nvPicPr>
          <p:cNvPr id="2050" name="Picture 2" descr="Y:\40e86ed2f69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346" y="1657652"/>
            <a:ext cx="4643128" cy="340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8451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Волна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Волна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4819</TotalTime>
  <Words>1891</Words>
  <Application>Microsoft Office PowerPoint</Application>
  <PresentationFormat>Экран (4:3)</PresentationFormat>
  <Paragraphs>404</Paragraphs>
  <Slides>34</Slides>
  <Notes>30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Волна</vt:lpstr>
      <vt:lpstr>Презентация PowerPoint</vt:lpstr>
      <vt:lpstr>Нормативно-правовая база</vt:lpstr>
      <vt:lpstr>ЗАДАЧИ НА 2018 ГОД</vt:lpstr>
      <vt:lpstr>БЮДЖЕТ</vt:lpstr>
      <vt:lpstr>БЮДЖЕТ</vt:lpstr>
      <vt:lpstr>БЮДЖЕТ</vt:lpstr>
      <vt:lpstr>БЮДЖЕТ</vt:lpstr>
      <vt:lpstr>БЮДЖЕТ</vt:lpstr>
      <vt:lpstr>Презентация PowerPoint</vt:lpstr>
      <vt:lpstr>ПРОМЫШЛЕННОЕ ПРОИЗВОДСТВО</vt:lpstr>
      <vt:lpstr>Малое предпринимательство</vt:lpstr>
      <vt:lpstr>Инвестиционная программа в сфере теплоснабжения млн. руб.</vt:lpstr>
      <vt:lpstr>Жилищно-коммунальное хозяйство</vt:lpstr>
      <vt:lpstr>Улучшение жилищных условий населения ГП «Печора»</vt:lpstr>
      <vt:lpstr>Улучшение состояния жилищно-коммунального комплекса</vt:lpstr>
      <vt:lpstr>Капитальный ремонт МКД</vt:lpstr>
      <vt:lpstr>Жилищно-коммунальное хозяйство</vt:lpstr>
      <vt:lpstr>Жилищно-коммунальное хозяйство</vt:lpstr>
      <vt:lpstr>Собираемость платежей на капитальный ремонт с населения</vt:lpstr>
      <vt:lpstr>Дорожная деятельность</vt:lpstr>
      <vt:lpstr>Благоустройство</vt:lpstr>
      <vt:lpstr>Благоустройство</vt:lpstr>
      <vt:lpstr>Благоустройство</vt:lpstr>
      <vt:lpstr>Благоустройство</vt:lpstr>
      <vt:lpstr>Культура</vt:lpstr>
      <vt:lpstr>Народный бюджет</vt:lpstr>
      <vt:lpstr>Народный бюджет</vt:lpstr>
      <vt:lpstr>Доступная среда</vt:lpstr>
      <vt:lpstr>Рынок труда</vt:lpstr>
      <vt:lpstr>Поручения Главы Республики Коми,  данных в ходе рабочих поездок в МО МР «Печора»</vt:lpstr>
      <vt:lpstr>Общественно-значимые проблемы</vt:lpstr>
      <vt:lpstr>Положительные и отрицательные тенденции социально-экономического развития  ГП «Печора»</vt:lpstr>
      <vt:lpstr>ЗАДАЧИ НА 2019 ГОД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Comp24</dc:creator>
  <cp:lastModifiedBy>Михалева ОГ</cp:lastModifiedBy>
  <cp:revision>589</cp:revision>
  <cp:lastPrinted>2014-03-13T11:13:53Z</cp:lastPrinted>
  <dcterms:created xsi:type="dcterms:W3CDTF">2013-01-17T08:47:59Z</dcterms:created>
  <dcterms:modified xsi:type="dcterms:W3CDTF">2019-05-07T13:08:55Z</dcterms:modified>
</cp:coreProperties>
</file>