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notesSlides/notesSlide5.xml" ContentType="application/vnd.openxmlformats-officedocument.presentationml.notesSlide+xml"/>
  <Override PartName="/ppt/charts/chart5.xml" ContentType="application/vnd.openxmlformats-officedocument.drawingml.chart+xml"/>
  <Override PartName="/ppt/theme/themeOverride2.xml" ContentType="application/vnd.openxmlformats-officedocument.themeOverr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6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7.xml" ContentType="application/vnd.openxmlformats-officedocument.drawingml.chart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8.xml" ContentType="application/vnd.openxmlformats-officedocument.drawingml.char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rts/chart9.xml" ContentType="application/vnd.openxmlformats-officedocument.drawingml.chart+xml"/>
  <Override PartName="/ppt/drawings/drawing1.xml" ContentType="application/vnd.openxmlformats-officedocument.drawingml.chartshape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charts/chart10.xml" ContentType="application/vnd.openxmlformats-officedocument.drawingml.chart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charts/chart11.xml" ContentType="application/vnd.openxmlformats-officedocument.drawingml.chart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43" r:id="rId1"/>
  </p:sldMasterIdLst>
  <p:notesMasterIdLst>
    <p:notesMasterId r:id="rId48"/>
  </p:notesMasterIdLst>
  <p:handoutMasterIdLst>
    <p:handoutMasterId r:id="rId49"/>
  </p:handoutMasterIdLst>
  <p:sldIdLst>
    <p:sldId id="302" r:id="rId2"/>
    <p:sldId id="389" r:id="rId3"/>
    <p:sldId id="361" r:id="rId4"/>
    <p:sldId id="346" r:id="rId5"/>
    <p:sldId id="396" r:id="rId6"/>
    <p:sldId id="362" r:id="rId7"/>
    <p:sldId id="348" r:id="rId8"/>
    <p:sldId id="366" r:id="rId9"/>
    <p:sldId id="365" r:id="rId10"/>
    <p:sldId id="399" r:id="rId11"/>
    <p:sldId id="400" r:id="rId12"/>
    <p:sldId id="401" r:id="rId13"/>
    <p:sldId id="331" r:id="rId14"/>
    <p:sldId id="328" r:id="rId15"/>
    <p:sldId id="367" r:id="rId16"/>
    <p:sldId id="395" r:id="rId17"/>
    <p:sldId id="350" r:id="rId18"/>
    <p:sldId id="393" r:id="rId19"/>
    <p:sldId id="394" r:id="rId20"/>
    <p:sldId id="397" r:id="rId21"/>
    <p:sldId id="349" r:id="rId22"/>
    <p:sldId id="378" r:id="rId23"/>
    <p:sldId id="330" r:id="rId24"/>
    <p:sldId id="333" r:id="rId25"/>
    <p:sldId id="337" r:id="rId26"/>
    <p:sldId id="354" r:id="rId27"/>
    <p:sldId id="370" r:id="rId28"/>
    <p:sldId id="374" r:id="rId29"/>
    <p:sldId id="372" r:id="rId30"/>
    <p:sldId id="325" r:id="rId31"/>
    <p:sldId id="373" r:id="rId32"/>
    <p:sldId id="375" r:id="rId33"/>
    <p:sldId id="376" r:id="rId34"/>
    <p:sldId id="377" r:id="rId35"/>
    <p:sldId id="398" r:id="rId36"/>
    <p:sldId id="382" r:id="rId37"/>
    <p:sldId id="379" r:id="rId38"/>
    <p:sldId id="381" r:id="rId39"/>
    <p:sldId id="380" r:id="rId40"/>
    <p:sldId id="339" r:id="rId41"/>
    <p:sldId id="383" r:id="rId42"/>
    <p:sldId id="384" r:id="rId43"/>
    <p:sldId id="385" r:id="rId44"/>
    <p:sldId id="386" r:id="rId45"/>
    <p:sldId id="388" r:id="rId46"/>
    <p:sldId id="387" r:id="rId47"/>
  </p:sldIdLst>
  <p:sldSz cx="9144000" cy="6858000" type="screen4x3"/>
  <p:notesSz cx="6797675" cy="9872663"/>
  <p:defaultTextStyle>
    <a:defPPr>
      <a:defRPr lang="ru-RU"/>
    </a:defPPr>
    <a:lvl1pPr marL="0" algn="l" defTabSz="91429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48" algn="l" defTabSz="91429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96" algn="l" defTabSz="91429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44" algn="l" defTabSz="91429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592" algn="l" defTabSz="91429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40" algn="l" defTabSz="91429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D40"/>
    <a:srgbClr val="1102CE"/>
    <a:srgbClr val="1DFF83"/>
    <a:srgbClr val="FF99FF"/>
    <a:srgbClr val="FF5050"/>
    <a:srgbClr val="FF9933"/>
    <a:srgbClr val="A4CACE"/>
    <a:srgbClr val="FFFFCC"/>
    <a:srgbClr val="F0DCED"/>
    <a:srgbClr val="99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629" autoAdjust="0"/>
  </p:normalViewPr>
  <p:slideViewPr>
    <p:cSldViewPr>
      <p:cViewPr>
        <p:scale>
          <a:sx n="100" d="100"/>
          <a:sy n="100" d="100"/>
        </p:scale>
        <p:origin x="-420" y="3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2774"/>
    </p:cViewPr>
  </p:sorterViewPr>
  <p:notesViewPr>
    <p:cSldViewPr>
      <p:cViewPr varScale="1">
        <p:scale>
          <a:sx n="62" d="100"/>
          <a:sy n="62" d="100"/>
        </p:scale>
        <p:origin x="-1742" y="-96"/>
      </p:cViewPr>
      <p:guideLst>
        <p:guide orient="horz" pos="3110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.xlsx"/><Relationship Id="rId1" Type="http://schemas.openxmlformats.org/officeDocument/2006/relationships/themeOverride" Target="../theme/themeOverride1.xm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5.xlsx"/><Relationship Id="rId1" Type="http://schemas.openxmlformats.org/officeDocument/2006/relationships/themeOverride" Target="../theme/themeOverride2.xm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8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6"/>
    </mc:Choice>
    <mc:Fallback>
      <c:style val="3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3352355020187706"/>
          <c:y val="0.12979047066213786"/>
          <c:w val="0.8383535833195972"/>
          <c:h val="0.677771339325491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</c:v>
                </c:pt>
              </c:strCache>
            </c:strRef>
          </c:tx>
          <c:spPr>
            <a:solidFill>
              <a:srgbClr val="92D050"/>
            </a:solidFill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  <a:bevelB/>
              <a:contourClr>
                <a:srgbClr val="000000"/>
              </a:contourClr>
            </a:sp3d>
          </c:spPr>
          <c:invertIfNegative val="0"/>
          <c:dLbls>
            <c:dLbl>
              <c:idx val="0"/>
              <c:layout>
                <c:manualLayout>
                  <c:x val="3.6911262253065111E-2"/>
                  <c:y val="-6.95961737326707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3395903943249386E-2"/>
                  <c:y val="-5.67079934118057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4.7457337182512285E-2"/>
                  <c:y val="-4.89750852192868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>
                    <a:latin typeface="Segoe UI" panose="020B0502040204020203" pitchFamily="34" charset="0"/>
                    <a:ea typeface="Segoe UI" panose="020B0502040204020203" pitchFamily="34" charset="0"/>
                    <a:cs typeface="Segoe UI" panose="020B0502040204020203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Лист1!$B$2:$B$4</c:f>
              <c:numCache>
                <c:formatCode>0.00</c:formatCode>
                <c:ptCount val="3"/>
                <c:pt idx="0">
                  <c:v>2159.7199999999998</c:v>
                </c:pt>
                <c:pt idx="1">
                  <c:v>2025.03</c:v>
                </c:pt>
                <c:pt idx="2">
                  <c:v>2736.44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shape val="box"/>
        <c:axId val="46873216"/>
        <c:axId val="46879104"/>
        <c:axId val="0"/>
      </c:bar3DChart>
      <c:catAx>
        <c:axId val="468732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46879104"/>
        <c:crosses val="autoZero"/>
        <c:auto val="1"/>
        <c:lblAlgn val="ctr"/>
        <c:lblOffset val="100"/>
        <c:noMultiLvlLbl val="0"/>
      </c:catAx>
      <c:valAx>
        <c:axId val="46879104"/>
        <c:scaling>
          <c:orientation val="minMax"/>
        </c:scaling>
        <c:delete val="0"/>
        <c:axPos val="l"/>
        <c:majorGridlines/>
        <c:numFmt formatCode="0.00" sourceLinked="1"/>
        <c:majorTickMark val="none"/>
        <c:minorTickMark val="none"/>
        <c:tickLblPos val="nextTo"/>
        <c:spPr>
          <a:ln w="9525">
            <a:noFill/>
          </a:ln>
        </c:spPr>
        <c:crossAx val="46873216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43429525439084171"/>
          <c:y val="3.1439853298004153E-2"/>
          <c:w val="0.17359365253617187"/>
          <c:h val="7.1542796369795381E-2"/>
        </c:manualLayout>
      </c:layout>
      <c:overlay val="0"/>
      <c:txPr>
        <a:bodyPr/>
        <a:lstStyle/>
        <a:p>
          <a:pPr>
            <a:defRPr b="1" i="0" baseline="0"/>
          </a:pPr>
          <a:endParaRPr lang="ru-RU"/>
        </a:p>
      </c:txPr>
    </c:legend>
    <c:plotVisOnly val="1"/>
    <c:dispBlanksAs val="gap"/>
    <c:showDLblsOverMax val="0"/>
  </c:chart>
  <c:spPr>
    <a:ln>
      <a:noFill/>
      <a:miter lim="800000"/>
    </a:ln>
  </c:spPr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322000299889682"/>
          <c:y val="8.6336301096474263E-2"/>
          <c:w val="0.60660683736081922"/>
          <c:h val="0.78455289158627328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1"/>
            </a:solidFill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</c:spPr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>
                <a:noFill/>
              </a:ln>
              <a:effectLst>
                <a:glow>
                  <a:schemeClr val="accent1">
                    <a:alpha val="40000"/>
                  </a:schemeClr>
                </a:glow>
              </a:effectLst>
            </c:spPr>
          </c:dPt>
          <c:dLbls>
            <c:dLbl>
              <c:idx val="0"/>
              <c:layout>
                <c:manualLayout>
                  <c:x val="6.6449663159623529E-2"/>
                  <c:y val="0.2947560813354642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6.9634652252921245E-2"/>
                  <c:y val="8.22247249426447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 i="0" baseline="0">
                    <a:latin typeface="Segoe UI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Лист1!$B$2:$B$3</c:f>
              <c:numCache>
                <c:formatCode>0</c:formatCode>
                <c:ptCount val="2"/>
                <c:pt idx="0">
                  <c:v>11</c:v>
                </c:pt>
                <c:pt idx="1">
                  <c:v>17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0"/>
      <c:perspective val="30"/>
    </c:view3D>
    <c:floor>
      <c:thickness val="0"/>
      <c:spPr>
        <a:solidFill>
          <a:srgbClr val="FFFF00"/>
        </a:solidFill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4148336957684218E-2"/>
          <c:y val="0.12785913998973658"/>
          <c:w val="0.93774731738618944"/>
          <c:h val="0.74905468624376914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FF5050"/>
            </a:solidFill>
            <a:ln w="38100">
              <a:solidFill>
                <a:schemeClr val="accent1">
                  <a:lumMod val="50000"/>
                </a:schemeClr>
              </a:solidFill>
            </a:ln>
          </c:spPr>
          <c:invertIfNegative val="0"/>
          <c:dLbls>
            <c:dLbl>
              <c:idx val="0"/>
              <c:layout>
                <c:manualLayout>
                  <c:x val="2.5938318114090143E-17"/>
                  <c:y val="-0.2939488205014257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6978004349221063E-2"/>
                  <c:y val="-0.2771517450442014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5.6593347830736869E-3"/>
                  <c:y val="-0.2771517450442014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01.01.17г</c:v>
                </c:pt>
                <c:pt idx="1">
                  <c:v>01.01.18г</c:v>
                </c:pt>
                <c:pt idx="2">
                  <c:v>01.01.19г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715</c:v>
                </c:pt>
                <c:pt idx="1">
                  <c:v>595</c:v>
                </c:pt>
                <c:pt idx="2">
                  <c:v>563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49753472"/>
        <c:axId val="49759360"/>
        <c:axId val="0"/>
      </c:bar3DChart>
      <c:catAx>
        <c:axId val="4975347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49759360"/>
        <c:crosses val="autoZero"/>
        <c:auto val="1"/>
        <c:lblAlgn val="ctr"/>
        <c:lblOffset val="100"/>
        <c:noMultiLvlLbl val="0"/>
      </c:catAx>
      <c:valAx>
        <c:axId val="4975936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4975347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82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8333333333333334E-2"/>
          <c:y val="0.11903055703410842"/>
          <c:w val="0.79791666666666672"/>
          <c:h val="0.668329436592601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>
              <a:solidFill>
                <a:schemeClr val="accent1"/>
              </a:solidFill>
            </a:ln>
          </c:spPr>
          <c:explosion val="25"/>
          <c:dLbls>
            <c:dLbl>
              <c:idx val="0"/>
              <c:layout>
                <c:manualLayout>
                  <c:x val="-7.3456836849277382E-2"/>
                  <c:y val="4.57709741929136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653800527210696E-2"/>
                  <c:y val="2.3300450003745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6.6559518926597927E-3"/>
                  <c:y val="-1.2029549541705558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</a:t>
                    </a:r>
                    <a:r>
                      <a:rPr lang="en-US" dirty="0" smtClean="0"/>
                      <a:t>1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196,71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.10553772965879266"/>
                  <c:y val="5.29973011148961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1.690780839895013E-2"/>
                  <c:y val="-0.1427638364235847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 b="1" i="0" baseline="0">
                    <a:latin typeface="Segoe UI" panose="020B0502040204020203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Лист1!$A$2:$A$4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757.79</c:v>
                </c:pt>
                <c:pt idx="1">
                  <c:v>70.53</c:v>
                </c:pt>
                <c:pt idx="2">
                  <c:v>1196.71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b"/>
      <c:layout>
        <c:manualLayout>
          <c:xMode val="edge"/>
          <c:yMode val="edge"/>
          <c:x val="0.25020955848850751"/>
          <c:y val="0.77978935329113563"/>
          <c:w val="0.74226271987257342"/>
          <c:h val="0.22021064670886434"/>
        </c:manualLayout>
      </c:layout>
      <c:overlay val="0"/>
      <c:txPr>
        <a:bodyPr/>
        <a:lstStyle/>
        <a:p>
          <a:pPr>
            <a:defRPr sz="1300" b="1" baseline="0">
              <a:solidFill>
                <a:srgbClr val="004D40"/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95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4267474554109373E-3"/>
          <c:y val="4.786546421041496E-2"/>
          <c:w val="0.9174395412521732"/>
          <c:h val="0.8488581715031534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Pt>
            <c:idx val="0"/>
            <c:bubble3D val="0"/>
            <c:explosion val="24"/>
          </c:dPt>
          <c:dPt>
            <c:idx val="2"/>
            <c:bubble3D val="0"/>
            <c:explosion val="5"/>
          </c:dPt>
          <c:dLbls>
            <c:dLbl>
              <c:idx val="0"/>
              <c:layout>
                <c:manualLayout>
                  <c:x val="4.1747498141232173E-4"/>
                  <c:y val="1.943807027741893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4.269055575021579E-2"/>
                  <c:y val="-4.68601090078427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6185338381205507E-2"/>
                  <c:y val="-6.3461214424873442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</a:t>
                    </a:r>
                    <a:r>
                      <a:rPr lang="en-US" dirty="0" smtClean="0"/>
                      <a:t>1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819,07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1.3005593222374691E-2"/>
                  <c:y val="1.080513060169127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 b="1" i="0" baseline="0">
                    <a:latin typeface="Segoe UI" panose="020B0502040204020203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845.85</c:v>
                </c:pt>
                <c:pt idx="1">
                  <c:v>71.52</c:v>
                </c:pt>
                <c:pt idx="2">
                  <c:v>1819.07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95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4267474554109373E-3"/>
          <c:y val="4.786546421041496E-2"/>
          <c:w val="0.9174395412521732"/>
          <c:h val="0.84885817150315346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6"/>
    </mc:Choice>
    <mc:Fallback>
      <c:style val="3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3352355020187706"/>
          <c:y val="0.12979047066213786"/>
          <c:w val="0.8383535833195972"/>
          <c:h val="0.677771339325491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Расходы</c:v>
                </c:pt>
              </c:strCache>
            </c:strRef>
          </c:tx>
          <c:spPr>
            <a:solidFill>
              <a:srgbClr val="92D050"/>
            </a:solidFill>
            <a:effectLst>
              <a:innerShdw blurRad="63500" dist="50800" dir="189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>
              <a:bevelT/>
              <a:bevelB/>
              <a:contourClr>
                <a:srgbClr val="000000"/>
              </a:contourClr>
            </a:sp3d>
          </c:spPr>
          <c:invertIfNegative val="0"/>
          <c:dLbls>
            <c:dLbl>
              <c:idx val="0"/>
              <c:layout>
                <c:manualLayout>
                  <c:x val="2.6365187323617936E-2"/>
                  <c:y val="-5.6707993411805775E-2"/>
                </c:manualLayout>
              </c:layout>
              <c:tx>
                <c:rich>
                  <a:bodyPr/>
                  <a:lstStyle/>
                  <a:p>
                    <a:pPr>
                      <a:defRPr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defRPr>
                    </a:pPr>
                    <a:r>
                      <a:rPr lang="ru-RU" b="1" dirty="0" smtClean="0"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rPr>
                      <a:t> </a:t>
                    </a:r>
                    <a:r>
                      <a:rPr lang="en-US" b="1" dirty="0" smtClean="0"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rPr>
                      <a:t>2</a:t>
                    </a:r>
                    <a:r>
                      <a:rPr lang="ru-RU" b="1" dirty="0" smtClean="0"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rPr>
                      <a:t> </a:t>
                    </a:r>
                    <a:r>
                      <a:rPr lang="en-US" b="1" dirty="0" smtClean="0"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rPr>
                      <a:t>270,20</a:t>
                    </a:r>
                    <a:endParaRPr lang="en-US" b="1" dirty="0">
                      <a:latin typeface="Segoe UI" panose="020B0502040204020203" pitchFamily="34" charset="0"/>
                      <a:ea typeface="Segoe UI" panose="020B0502040204020203" pitchFamily="34" charset="0"/>
                      <a:cs typeface="Segoe UI" panose="020B0502040204020203" pitchFamily="34" charset="0"/>
                    </a:endParaRPr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3395903943249386E-2"/>
                  <c:y val="-7.9906717989362691E-2"/>
                </c:manualLayout>
              </c:layout>
              <c:tx>
                <c:rich>
                  <a:bodyPr/>
                  <a:lstStyle/>
                  <a:p>
                    <a:pPr>
                      <a:defRPr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defRPr>
                    </a:pPr>
                    <a:r>
                      <a:rPr lang="ru-RU" dirty="0" smtClean="0"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rPr>
                      <a:t> </a:t>
                    </a:r>
                    <a:r>
                      <a:rPr lang="en-US" b="1" dirty="0" smtClean="0"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rPr>
                      <a:t>2</a:t>
                    </a:r>
                    <a:r>
                      <a:rPr lang="ru-RU" b="1" dirty="0" smtClean="0"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rPr>
                      <a:t> </a:t>
                    </a:r>
                    <a:r>
                      <a:rPr lang="en-US" b="1" dirty="0" smtClean="0"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rPr>
                      <a:t>182,81</a:t>
                    </a:r>
                    <a:endParaRPr lang="en-US" b="1" dirty="0">
                      <a:latin typeface="Segoe UI" panose="020B0502040204020203" pitchFamily="34" charset="0"/>
                      <a:ea typeface="Segoe UI" panose="020B0502040204020203" pitchFamily="34" charset="0"/>
                      <a:cs typeface="Segoe UI" panose="020B0502040204020203" pitchFamily="34" charset="0"/>
                    </a:endParaRPr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8122866478525799E-2"/>
                  <c:y val="-7.9906717989362705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</a:t>
                    </a:r>
                    <a:r>
                      <a:rPr lang="en-US" b="1" dirty="0" smtClean="0"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rPr>
                      <a:t>2</a:t>
                    </a:r>
                    <a:r>
                      <a:rPr lang="ru-RU" b="1" dirty="0" smtClean="0"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rPr>
                      <a:t> </a:t>
                    </a:r>
                    <a:r>
                      <a:rPr lang="en-US" b="1" dirty="0" smtClean="0"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rPr>
                      <a:t>587,10</a:t>
                    </a:r>
                    <a:endParaRPr lang="en-US" b="1" dirty="0">
                      <a:latin typeface="Segoe UI" panose="020B0502040204020203" pitchFamily="34" charset="0"/>
                      <a:ea typeface="Segoe UI" panose="020B0502040204020203" pitchFamily="34" charset="0"/>
                      <a:cs typeface="Segoe UI" panose="020B0502040204020203" pitchFamily="34" charset="0"/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Лист1!$B$2:$B$4</c:f>
              <c:numCache>
                <c:formatCode>0.00</c:formatCode>
                <c:ptCount val="3"/>
                <c:pt idx="0">
                  <c:v>2270.1999999999998</c:v>
                </c:pt>
                <c:pt idx="1">
                  <c:v>2182.81</c:v>
                </c:pt>
                <c:pt idx="2">
                  <c:v>2587.1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shape val="box"/>
        <c:axId val="46181760"/>
        <c:axId val="46191744"/>
        <c:axId val="0"/>
      </c:bar3DChart>
      <c:catAx>
        <c:axId val="461817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46191744"/>
        <c:crosses val="autoZero"/>
        <c:auto val="1"/>
        <c:lblAlgn val="ctr"/>
        <c:lblOffset val="100"/>
        <c:noMultiLvlLbl val="0"/>
      </c:catAx>
      <c:valAx>
        <c:axId val="46191744"/>
        <c:scaling>
          <c:orientation val="minMax"/>
        </c:scaling>
        <c:delete val="0"/>
        <c:axPos val="l"/>
        <c:majorGridlines/>
        <c:numFmt formatCode="0.00" sourceLinked="1"/>
        <c:majorTickMark val="none"/>
        <c:minorTickMark val="none"/>
        <c:tickLblPos val="nextTo"/>
        <c:spPr>
          <a:ln w="9525">
            <a:noFill/>
          </a:ln>
        </c:spPr>
        <c:crossAx val="46181760"/>
        <c:crosses val="autoZero"/>
        <c:crossBetween val="between"/>
      </c:valAx>
    </c:plotArea>
    <c:legend>
      <c:legendPos val="b"/>
      <c:legendEntry>
        <c:idx val="0"/>
        <c:txPr>
          <a:bodyPr/>
          <a:lstStyle/>
          <a:p>
            <a:pPr>
              <a:defRPr b="1" i="0" baseline="0"/>
            </a:pPr>
            <a:endParaRPr lang="ru-RU"/>
          </a:p>
        </c:txPr>
      </c:legendEntry>
      <c:layout>
        <c:manualLayout>
          <c:xMode val="edge"/>
          <c:yMode val="edge"/>
          <c:x val="0.38838172998778359"/>
          <c:y val="3.1439853298004153E-2"/>
          <c:w val="0.19696877696674706"/>
          <c:h val="7.1542796369795381E-2"/>
        </c:manualLayout>
      </c:layout>
      <c:overlay val="0"/>
    </c:legend>
    <c:plotVisOnly val="1"/>
    <c:dispBlanksAs val="gap"/>
    <c:showDLblsOverMax val="0"/>
  </c:chart>
  <c:spPr>
    <a:ln>
      <a:noFill/>
      <a:miter lim="800000"/>
    </a:ln>
  </c:spPr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0"/>
    <c:view3D>
      <c:rotX val="15"/>
      <c:rotY val="20"/>
      <c:rAngAx val="1"/>
    </c:view3D>
    <c:floor>
      <c:thickness val="0"/>
      <c:spPr>
        <a:solidFill>
          <a:schemeClr val="bg1">
            <a:lumMod val="85000"/>
          </a:schemeClr>
        </a:solidFill>
      </c:spPr>
    </c:floor>
    <c:sideWall>
      <c:thickness val="0"/>
      <c:spPr>
        <a:solidFill>
          <a:schemeClr val="bg1">
            <a:lumMod val="95000"/>
          </a:schemeClr>
        </a:solidFill>
        <a:scene3d>
          <a:camera prst="orthographicFront"/>
          <a:lightRig rig="threePt" dir="t"/>
        </a:scene3d>
        <a:sp3d>
          <a:bevelB w="114300" prst="artDeco"/>
        </a:sp3d>
      </c:spPr>
    </c:sideWall>
    <c:backWall>
      <c:thickness val="0"/>
      <c:spPr>
        <a:solidFill>
          <a:schemeClr val="bg1">
            <a:lumMod val="95000"/>
          </a:schemeClr>
        </a:solidFill>
        <a:scene3d>
          <a:camera prst="orthographicFront"/>
          <a:lightRig rig="threePt" dir="t"/>
        </a:scene3d>
        <a:sp3d>
          <a:bevelB w="114300" prst="artDeco"/>
        </a:sp3d>
      </c:spPr>
    </c:backWall>
    <c:plotArea>
      <c:layout>
        <c:manualLayout>
          <c:layoutTarget val="inner"/>
          <c:xMode val="edge"/>
          <c:yMode val="edge"/>
          <c:x val="0"/>
          <c:y val="3.4055727554179564E-2"/>
          <c:w val="0.61593025503563281"/>
          <c:h val="0.8486277760171619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Добыча полезных ископаемых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Lbls>
            <c:dLbl>
              <c:idx val="1"/>
              <c:layout>
                <c:manualLayout>
                  <c:x val="-2.2913256955810146E-2"/>
                  <c:y val="-9.2879256965944269E-3"/>
                </c:manualLayout>
              </c:layout>
              <c:tx>
                <c:rich>
                  <a:bodyPr/>
                  <a:lstStyle/>
                  <a:p>
                    <a:r>
                      <a:rPr lang="en-US" sz="1600" b="1" dirty="0" smtClean="0"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rPr>
                      <a:t>39</a:t>
                    </a:r>
                    <a:r>
                      <a:rPr lang="ru-RU" sz="1600" b="1" dirty="0" smtClean="0"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rPr>
                      <a:t> </a:t>
                    </a:r>
                    <a:r>
                      <a:rPr lang="en-US" sz="1600" b="1" dirty="0" smtClean="0"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rPr>
                      <a:t>614,6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6366612111292964E-2"/>
                  <c:y val="-9.2879256965944269E-3"/>
                </c:manualLayout>
              </c:layout>
              <c:tx>
                <c:rich>
                  <a:bodyPr/>
                  <a:lstStyle/>
                  <a:p>
                    <a:r>
                      <a:rPr lang="ru-RU" sz="1600" b="1" dirty="0" smtClean="0"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rPr>
                      <a:t> </a:t>
                    </a:r>
                    <a:r>
                      <a:rPr lang="en-US" sz="1600" b="1" dirty="0" smtClean="0"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rPr>
                      <a:t>45</a:t>
                    </a:r>
                    <a:r>
                      <a:rPr lang="ru-RU" sz="1600" b="1" dirty="0" smtClean="0"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rPr>
                      <a:t> </a:t>
                    </a:r>
                    <a:r>
                      <a:rPr lang="en-US" sz="1600" b="1" dirty="0" smtClean="0"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rPr>
                      <a:t>053,9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8003273322422259E-2"/>
                  <c:y val="-9.2879256965944287E-3"/>
                </c:manualLayout>
              </c:layout>
              <c:tx>
                <c:rich>
                  <a:bodyPr/>
                  <a:lstStyle/>
                  <a:p>
                    <a:r>
                      <a:rPr lang="ru-RU" sz="1600" b="1" dirty="0" smtClean="0"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rPr>
                      <a:t> </a:t>
                    </a:r>
                    <a:r>
                      <a:rPr lang="en-US" sz="1600" b="1" dirty="0" smtClean="0"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rPr>
                      <a:t>57</a:t>
                    </a:r>
                    <a:r>
                      <a:rPr lang="ru-RU" sz="1600" b="1" dirty="0" smtClean="0"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rPr>
                      <a:t> </a:t>
                    </a:r>
                    <a:r>
                      <a:rPr lang="en-US" sz="1600" b="1" dirty="0" smtClean="0"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rPr>
                      <a:t>701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>
                    <a:latin typeface="Segoe UI" panose="020B0502040204020203" pitchFamily="34" charset="0"/>
                    <a:ea typeface="Segoe UI" panose="020B0502040204020203" pitchFamily="34" charset="0"/>
                    <a:cs typeface="Segoe UI" panose="020B0502040204020203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2016г.</c:v>
                </c:pt>
                <c:pt idx="1">
                  <c:v>2017г.</c:v>
                </c:pt>
                <c:pt idx="2">
                  <c:v>2018г.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39614.6</c:v>
                </c:pt>
                <c:pt idx="1">
                  <c:v>45053.9</c:v>
                </c:pt>
                <c:pt idx="2">
                  <c:v>57701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Производство, передача и распределение электроэнергии, газа и воды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dLbl>
              <c:idx val="1"/>
              <c:layout>
                <c:manualLayout>
                  <c:x val="3.9279869067103082E-2"/>
                  <c:y val="-1.54798761609907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3.2733224222585927E-2"/>
                  <c:y val="-3.09597523219814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4.9099836333878946E-2"/>
                  <c:y val="-3.09597523219814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>
                    <a:latin typeface="Segoe UI" panose="020B0502040204020203" pitchFamily="34" charset="0"/>
                    <a:ea typeface="Segoe UI" panose="020B0502040204020203" pitchFamily="34" charset="0"/>
                    <a:cs typeface="Segoe UI" panose="020B0502040204020203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2016г.</c:v>
                </c:pt>
                <c:pt idx="1">
                  <c:v>2017г.</c:v>
                </c:pt>
                <c:pt idx="2">
                  <c:v>2018г.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8382.7999999999993</c:v>
                </c:pt>
                <c:pt idx="1">
                  <c:v>8577.2999999999993</c:v>
                </c:pt>
                <c:pt idx="2">
                  <c:v>8706.7999999999993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Обрабатывающие производства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dLbls>
            <c:dLbl>
              <c:idx val="0"/>
              <c:layout>
                <c:manualLayout>
                  <c:x val="3.2733224222585927E-2"/>
                  <c:y val="-1.54798761609907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6186579378068741E-2"/>
                  <c:y val="3.095731454620804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4.0916530278232409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4.4189852700491E-2"/>
                  <c:y val="-1.54798761609907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>
                    <a:latin typeface="Segoe UI" panose="020B0502040204020203" pitchFamily="34" charset="0"/>
                    <a:ea typeface="Segoe UI" panose="020B0502040204020203" pitchFamily="34" charset="0"/>
                    <a:cs typeface="Segoe UI" panose="020B0502040204020203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2016г.</c:v>
                </c:pt>
                <c:pt idx="1">
                  <c:v>2017г.</c:v>
                </c:pt>
                <c:pt idx="2">
                  <c:v>2018г.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316</c:v>
                </c:pt>
                <c:pt idx="1">
                  <c:v>1188</c:v>
                </c:pt>
                <c:pt idx="2">
                  <c:v>1346.6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01342592"/>
        <c:axId val="101479936"/>
        <c:axId val="0"/>
      </c:bar3DChart>
      <c:catAx>
        <c:axId val="101342592"/>
        <c:scaling>
          <c:orientation val="minMax"/>
        </c:scaling>
        <c:delete val="0"/>
        <c:axPos val="b"/>
        <c:majorTickMark val="out"/>
        <c:minorTickMark val="none"/>
        <c:tickLblPos val="nextTo"/>
        <c:crossAx val="101479936"/>
        <c:crosses val="autoZero"/>
        <c:auto val="1"/>
        <c:lblAlgn val="ctr"/>
        <c:lblOffset val="100"/>
        <c:noMultiLvlLbl val="0"/>
      </c:catAx>
      <c:valAx>
        <c:axId val="10147993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01342592"/>
        <c:crosses val="autoZero"/>
        <c:crossBetween val="between"/>
      </c:valAx>
    </c:plotArea>
    <c:legend>
      <c:legendPos val="r"/>
      <c:legendEntry>
        <c:idx val="1"/>
        <c:txPr>
          <a:bodyPr/>
          <a:lstStyle/>
          <a:p>
            <a:pPr>
              <a:defRPr sz="1600" baseline="0"/>
            </a:pPr>
            <a:endParaRPr lang="ru-RU"/>
          </a:p>
        </c:txPr>
      </c:legendEntry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6"/>
    </mc:Choice>
    <mc:Fallback>
      <c:style val="3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978735680623885"/>
          <c:y val="4.3787541899271254E-2"/>
          <c:w val="0.74258193656660487"/>
          <c:h val="0.7426510479511345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rgbClr val="92D050"/>
            </a:solidFill>
            <a:scene3d>
              <a:camera prst="orthographicFront"/>
              <a:lightRig rig="threePt" dir="t"/>
            </a:scene3d>
            <a:sp3d>
              <a:bevelT/>
              <a:bevelB/>
            </a:sp3d>
          </c:spPr>
          <c:invertIfNegative val="0"/>
          <c:dLbls>
            <c:txPr>
              <a:bodyPr/>
              <a:lstStyle/>
              <a:p>
                <a:pPr>
                  <a:defRPr b="1">
                    <a:latin typeface="Segoe UI" panose="020B0502040204020203" pitchFamily="34" charset="0"/>
                    <a:ea typeface="Segoe UI" panose="020B0502040204020203" pitchFamily="34" charset="0"/>
                    <a:cs typeface="Segoe UI" panose="020B0502040204020203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ООО «ТЭК-Печора» </c:v>
                </c:pt>
                <c:pt idx="1">
                  <c:v>АО «Тепловая сервисная компания»</c:v>
                </c:pt>
                <c:pt idx="2">
                  <c:v>АО «КТК»</c:v>
                </c:pt>
              </c:strCache>
            </c:strRef>
          </c:cat>
          <c:val>
            <c:numRef>
              <c:f>Лист1!$B$2:$B$4</c:f>
              <c:numCache>
                <c:formatCode>0.00</c:formatCode>
                <c:ptCount val="3"/>
                <c:pt idx="0">
                  <c:v>3.4980000000000002</c:v>
                </c:pt>
                <c:pt idx="1">
                  <c:v>5.8579999999999997</c:v>
                </c:pt>
                <c:pt idx="2">
                  <c:v>28.384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факт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  <a:bevelB w="165100" prst="coolSlant"/>
            </a:sp3d>
          </c:spPr>
          <c:invertIfNegative val="0"/>
          <c:dLbls>
            <c:dLbl>
              <c:idx val="1"/>
              <c:layout>
                <c:manualLayout>
                  <c:x val="2.4607508168710008E-2"/>
                  <c:y val="-2.577636064172989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>
                    <a:latin typeface="Segoe UI" panose="020B0502040204020203" pitchFamily="34" charset="0"/>
                    <a:ea typeface="Segoe UI" panose="020B0502040204020203" pitchFamily="34" charset="0"/>
                    <a:cs typeface="Segoe UI" panose="020B0502040204020203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ООО «ТЭК-Печора» </c:v>
                </c:pt>
                <c:pt idx="1">
                  <c:v>АО «Тепловая сервисная компания»</c:v>
                </c:pt>
                <c:pt idx="2">
                  <c:v>АО «КТК»</c:v>
                </c:pt>
              </c:strCache>
            </c:strRef>
          </c:cat>
          <c:val>
            <c:numRef>
              <c:f>Лист1!$C$2:$C$4</c:f>
              <c:numCache>
                <c:formatCode>0.00</c:formatCode>
                <c:ptCount val="3"/>
                <c:pt idx="0">
                  <c:v>0</c:v>
                </c:pt>
                <c:pt idx="1">
                  <c:v>5.9269999999999996</c:v>
                </c:pt>
                <c:pt idx="2">
                  <c:v>1.6879999999999999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4305536"/>
        <c:axId val="54307072"/>
      </c:barChart>
      <c:catAx>
        <c:axId val="543055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54307072"/>
        <c:crosses val="autoZero"/>
        <c:auto val="1"/>
        <c:lblAlgn val="ctr"/>
        <c:lblOffset val="100"/>
        <c:noMultiLvlLbl val="0"/>
      </c:catAx>
      <c:valAx>
        <c:axId val="54307072"/>
        <c:scaling>
          <c:orientation val="minMax"/>
        </c:scaling>
        <c:delete val="0"/>
        <c:axPos val="l"/>
        <c:majorGridlines/>
        <c:numFmt formatCode="0.00" sourceLinked="1"/>
        <c:majorTickMark val="none"/>
        <c:minorTickMark val="none"/>
        <c:tickLblPos val="nextTo"/>
        <c:crossAx val="54305536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spPr>
    <a:ln>
      <a:noFill/>
      <a:miter lim="800000"/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  <c:spPr>
        <a:solidFill>
          <a:schemeClr val="bg1">
            <a:lumMod val="95000"/>
          </a:schemeClr>
        </a:solidFill>
      </c:spPr>
    </c:floor>
    <c:sideWall>
      <c:thickness val="0"/>
      <c:spPr>
        <a:solidFill>
          <a:schemeClr val="bg1">
            <a:lumMod val="95000"/>
          </a:schemeClr>
        </a:solidFill>
        <a:ln>
          <a:noFill/>
        </a:ln>
      </c:spPr>
    </c:sideWall>
    <c:backWall>
      <c:thickness val="0"/>
      <c:spPr>
        <a:solidFill>
          <a:schemeClr val="bg1">
            <a:lumMod val="95000"/>
          </a:schemeClr>
        </a:solidFill>
        <a:ln>
          <a:noFill/>
        </a:ln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Отремонтированно МКД на сумму, млн.руб.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Lbls>
            <c:dLbl>
              <c:idx val="1"/>
              <c:layout>
                <c:manualLayout>
                  <c:x val="3.2468196506728842E-3"/>
                  <c:y val="-4.11513013925480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4697441025071289E-3"/>
                  <c:y val="-2.98460779860712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2016г.</c:v>
                </c:pt>
                <c:pt idx="1">
                  <c:v>2017г.</c:v>
                </c:pt>
                <c:pt idx="2">
                  <c:v>2018г.</c:v>
                </c:pt>
              </c:strCache>
            </c:strRef>
          </c:cat>
          <c:val>
            <c:numRef>
              <c:f>Лист1!$B$2:$B$4</c:f>
              <c:numCache>
                <c:formatCode>0.00</c:formatCode>
                <c:ptCount val="3"/>
                <c:pt idx="0" formatCode="General">
                  <c:v>0</c:v>
                </c:pt>
                <c:pt idx="1">
                  <c:v>8.0860389999999995</c:v>
                </c:pt>
                <c:pt idx="2">
                  <c:v>30.187237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Количество МКД, ед.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2016г.</c:v>
                </c:pt>
                <c:pt idx="1">
                  <c:v>2017г.</c:v>
                </c:pt>
                <c:pt idx="2">
                  <c:v>2018г.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0</c:v>
                </c:pt>
                <c:pt idx="1">
                  <c:v>1</c:v>
                </c:pt>
                <c:pt idx="2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48650880"/>
        <c:axId val="48660864"/>
        <c:axId val="0"/>
      </c:bar3DChart>
      <c:catAx>
        <c:axId val="48650880"/>
        <c:scaling>
          <c:orientation val="minMax"/>
        </c:scaling>
        <c:delete val="0"/>
        <c:axPos val="b"/>
        <c:majorTickMark val="none"/>
        <c:minorTickMark val="none"/>
        <c:tickLblPos val="nextTo"/>
        <c:crossAx val="48660864"/>
        <c:crosses val="autoZero"/>
        <c:auto val="1"/>
        <c:lblAlgn val="ctr"/>
        <c:lblOffset val="100"/>
        <c:noMultiLvlLbl val="0"/>
      </c:catAx>
      <c:valAx>
        <c:axId val="48660864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4865088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4201284884488923E-2"/>
          <c:y val="4.111252433165441E-2"/>
          <c:w val="0.60660683736081922"/>
          <c:h val="0.78455289158627328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1"/>
            </a:solidFill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</c:spPr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>
                <a:noFill/>
              </a:ln>
              <a:effectLst>
                <a:glow>
                  <a:schemeClr val="accent1">
                    <a:alpha val="40000"/>
                  </a:schemeClr>
                </a:glow>
              </a:effectLst>
            </c:spPr>
          </c:dPt>
          <c:dLbls>
            <c:dLbl>
              <c:idx val="0"/>
              <c:layout>
                <c:manualLayout>
                  <c:x val="8.0618558173243413E-2"/>
                  <c:y val="0.22486478997165185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16</a:t>
                    </a:r>
                    <a:r>
                      <a:rPr lang="en-US" dirty="0" smtClean="0"/>
                      <a:t>,40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8.6637326269265236E-2"/>
                  <c:y val="0.3371223757989020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 i="0" baseline="0">
                    <a:latin typeface="Segoe UI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Лист1!$B$2:$B$3</c:f>
              <c:numCache>
                <c:formatCode>0.00</c:formatCode>
                <c:ptCount val="2"/>
                <c:pt idx="0">
                  <c:v>14.4</c:v>
                </c:pt>
                <c:pt idx="1">
                  <c:v>11.69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0.28717</cdr:x>
      <cdr:y>0.40331</cdr:y>
    </cdr:from>
    <cdr:to>
      <cdr:x>0.51211</cdr:x>
      <cdr:y>0.5041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287007" y="1245870"/>
          <a:ext cx="1008112" cy="31134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100" b="1" dirty="0" err="1" smtClean="0">
              <a:latin typeface="Segoe UI" pitchFamily="34" charset="0"/>
              <a:ea typeface="Segoe UI" pitchFamily="34" charset="0"/>
              <a:cs typeface="Segoe UI" pitchFamily="34" charset="0"/>
            </a:rPr>
            <a:t>млн.руб</a:t>
          </a:r>
          <a:r>
            <a:rPr lang="ru-RU" sz="1100" b="1" dirty="0" smtClean="0">
              <a:latin typeface="Segoe UI" pitchFamily="34" charset="0"/>
              <a:ea typeface="Segoe UI" pitchFamily="34" charset="0"/>
              <a:cs typeface="Segoe UI" pitchFamily="34" charset="0"/>
            </a:rPr>
            <a:t>.</a:t>
          </a:r>
          <a:endParaRPr lang="ru-RU" sz="1100" b="1" dirty="0">
            <a:latin typeface="Segoe UI" pitchFamily="34" charset="0"/>
            <a:ea typeface="Segoe UI" pitchFamily="34" charset="0"/>
            <a:cs typeface="Segoe UI" pitchFamily="34" charset="0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0846" tIns="45423" rIns="90846" bIns="45423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0846" tIns="45423" rIns="90846" bIns="45423" rtlCol="0"/>
          <a:lstStyle>
            <a:lvl1pPr algn="r">
              <a:defRPr sz="1200"/>
            </a:lvl1pPr>
          </a:lstStyle>
          <a:p>
            <a:fld id="{1594B336-6BCF-4F80-B1D2-96BEF3EA9EE7}" type="datetimeFigureOut">
              <a:rPr lang="ru-RU" smtClean="0"/>
              <a:t>06.05.2019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77317"/>
            <a:ext cx="2945659" cy="493633"/>
          </a:xfrm>
          <a:prstGeom prst="rect">
            <a:avLst/>
          </a:prstGeom>
        </p:spPr>
        <p:txBody>
          <a:bodyPr vert="horz" lIns="90846" tIns="45423" rIns="90846" bIns="45423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377317"/>
            <a:ext cx="2945659" cy="493633"/>
          </a:xfrm>
          <a:prstGeom prst="rect">
            <a:avLst/>
          </a:prstGeom>
        </p:spPr>
        <p:txBody>
          <a:bodyPr vert="horz" lIns="90846" tIns="45423" rIns="90846" bIns="45423" rtlCol="0" anchor="b"/>
          <a:lstStyle>
            <a:lvl1pPr algn="r">
              <a:defRPr sz="1200"/>
            </a:lvl1pPr>
          </a:lstStyle>
          <a:p>
            <a:fld id="{1C4830F1-7C2C-41C1-AA18-D5886B0B93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814868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0846" tIns="45423" rIns="90846" bIns="45423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0846" tIns="45423" rIns="90846" bIns="45423" rtlCol="0"/>
          <a:lstStyle>
            <a:lvl1pPr algn="r">
              <a:defRPr sz="1200"/>
            </a:lvl1pPr>
          </a:lstStyle>
          <a:p>
            <a:fld id="{01AAE9D9-E5CE-4AFB-9B0F-4EE7767CDF86}" type="datetimeFigureOut">
              <a:rPr lang="ru-RU" smtClean="0"/>
              <a:t>06.05.2019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0275" y="739775"/>
            <a:ext cx="493712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846" tIns="45423" rIns="90846" bIns="45423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689516"/>
            <a:ext cx="5438140" cy="4442698"/>
          </a:xfrm>
          <a:prstGeom prst="rect">
            <a:avLst/>
          </a:prstGeom>
        </p:spPr>
        <p:txBody>
          <a:bodyPr vert="horz" lIns="90846" tIns="45423" rIns="90846" bIns="45423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7317"/>
            <a:ext cx="2945659" cy="493633"/>
          </a:xfrm>
          <a:prstGeom prst="rect">
            <a:avLst/>
          </a:prstGeom>
        </p:spPr>
        <p:txBody>
          <a:bodyPr vert="horz" lIns="90846" tIns="45423" rIns="90846" bIns="45423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377317"/>
            <a:ext cx="2945659" cy="493633"/>
          </a:xfrm>
          <a:prstGeom prst="rect">
            <a:avLst/>
          </a:prstGeom>
        </p:spPr>
        <p:txBody>
          <a:bodyPr vert="horz" lIns="90846" tIns="45423" rIns="90846" bIns="45423" rtlCol="0" anchor="b"/>
          <a:lstStyle>
            <a:lvl1pPr algn="r">
              <a:defRPr sz="1200"/>
            </a:lvl1pPr>
          </a:lstStyle>
          <a:p>
            <a:fld id="{31373E71-BEEF-4B1A-8B8B-3D101EE9B3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71378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4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9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4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592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0275" y="739775"/>
            <a:ext cx="4937125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73E71-BEEF-4B1A-8B8B-3D101EE9B32D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1401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0275" y="739775"/>
            <a:ext cx="4937125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73E71-BEEF-4B1A-8B8B-3D101EE9B32D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1401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73E71-BEEF-4B1A-8B8B-3D101EE9B32D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125310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0275" y="739775"/>
            <a:ext cx="4937125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73E71-BEEF-4B1A-8B8B-3D101EE9B32D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1401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0275" y="739775"/>
            <a:ext cx="4937125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73E71-BEEF-4B1A-8B8B-3D101EE9B32D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14010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0275" y="739775"/>
            <a:ext cx="4937125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73E71-BEEF-4B1A-8B8B-3D101EE9B32D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1401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0275" y="739775"/>
            <a:ext cx="4937125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73E71-BEEF-4B1A-8B8B-3D101EE9B32D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1401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0275" y="739775"/>
            <a:ext cx="4937125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73E71-BEEF-4B1A-8B8B-3D101EE9B32D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14010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0275" y="739775"/>
            <a:ext cx="4937125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73E71-BEEF-4B1A-8B8B-3D101EE9B32D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14010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0275" y="739775"/>
            <a:ext cx="4937125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73E71-BEEF-4B1A-8B8B-3D101EE9B32D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14010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0275" y="739775"/>
            <a:ext cx="4937125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73E71-BEEF-4B1A-8B8B-3D101EE9B32D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1401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0275" y="739775"/>
            <a:ext cx="4937125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73E71-BEEF-4B1A-8B8B-3D101EE9B32D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14010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0275" y="739775"/>
            <a:ext cx="4937125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73E71-BEEF-4B1A-8B8B-3D101EE9B32D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14010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0275" y="739775"/>
            <a:ext cx="4937125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73E71-BEEF-4B1A-8B8B-3D101EE9B32D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14010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0275" y="739775"/>
            <a:ext cx="4937125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73E71-BEEF-4B1A-8B8B-3D101EE9B32D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14010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73E71-BEEF-4B1A-8B8B-3D101EE9B32D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14010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0275" y="739775"/>
            <a:ext cx="4937125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73E71-BEEF-4B1A-8B8B-3D101EE9B32D}" type="slidenum">
              <a:rPr lang="ru-RU" smtClean="0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14010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73E71-BEEF-4B1A-8B8B-3D101EE9B32D}" type="slidenum">
              <a:rPr lang="ru-RU" smtClean="0"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14010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0275" y="739775"/>
            <a:ext cx="4937125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73E71-BEEF-4B1A-8B8B-3D101EE9B32D}" type="slidenum">
              <a:rPr lang="ru-RU" smtClean="0"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14010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0275" y="739775"/>
            <a:ext cx="4937125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73E71-BEEF-4B1A-8B8B-3D101EE9B32D}" type="slidenum">
              <a:rPr lang="ru-RU" smtClean="0"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14010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73E71-BEEF-4B1A-8B8B-3D101EE9B32D}" type="slidenum">
              <a:rPr lang="ru-RU" smtClean="0"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14010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73E71-BEEF-4B1A-8B8B-3D101EE9B32D}" type="slidenum">
              <a:rPr lang="ru-RU" smtClean="0"/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1401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0275" y="739775"/>
            <a:ext cx="4937125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73E71-BEEF-4B1A-8B8B-3D101EE9B32D}" type="slidenum">
              <a:rPr lang="ru-RU" smtClean="0">
                <a:solidFill>
                  <a:prstClr val="black"/>
                </a:solidFill>
              </a:rPr>
              <a:pPr/>
              <a:t>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914010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73E71-BEEF-4B1A-8B8B-3D101EE9B32D}" type="slidenum">
              <a:rPr lang="ru-RU" smtClean="0"/>
              <a:t>35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14010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73E71-BEEF-4B1A-8B8B-3D101EE9B32D}" type="slidenum">
              <a:rPr lang="ru-RU" smtClean="0"/>
              <a:t>36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14010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0275" y="739775"/>
            <a:ext cx="4937125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73E71-BEEF-4B1A-8B8B-3D101EE9B32D}" type="slidenum">
              <a:rPr lang="ru-RU" smtClean="0"/>
              <a:t>37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14010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73E71-BEEF-4B1A-8B8B-3D101EE9B32D}" type="slidenum">
              <a:rPr lang="ru-RU" smtClean="0"/>
              <a:t>38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14010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0275" y="739775"/>
            <a:ext cx="4937125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73E71-BEEF-4B1A-8B8B-3D101EE9B32D}" type="slidenum">
              <a:rPr lang="ru-RU" smtClean="0"/>
              <a:t>39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14010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0275" y="739775"/>
            <a:ext cx="4937125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73E71-BEEF-4B1A-8B8B-3D101EE9B32D}" type="slidenum">
              <a:rPr lang="ru-RU" smtClean="0"/>
              <a:t>40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14010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0275" y="739775"/>
            <a:ext cx="4937125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73E71-BEEF-4B1A-8B8B-3D101EE9B32D}" type="slidenum">
              <a:rPr lang="ru-RU" smtClean="0"/>
              <a:t>41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14010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0275" y="739775"/>
            <a:ext cx="4937125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73E71-BEEF-4B1A-8B8B-3D101EE9B32D}" type="slidenum">
              <a:rPr lang="ru-RU" smtClean="0"/>
              <a:t>42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14010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0275" y="739775"/>
            <a:ext cx="4937125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73E71-BEEF-4B1A-8B8B-3D101EE9B32D}" type="slidenum">
              <a:rPr lang="ru-RU" smtClean="0"/>
              <a:t>43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14010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0275" y="739775"/>
            <a:ext cx="4937125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73E71-BEEF-4B1A-8B8B-3D101EE9B32D}" type="slidenum">
              <a:rPr lang="ru-RU" smtClean="0"/>
              <a:t>44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1401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0275" y="739775"/>
            <a:ext cx="4937125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73E71-BEEF-4B1A-8B8B-3D101EE9B32D}" type="slidenum">
              <a:rPr lang="ru-RU" smtClean="0">
                <a:solidFill>
                  <a:prstClr val="black"/>
                </a:solidFill>
              </a:rPr>
              <a:pPr/>
              <a:t>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914010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0275" y="739775"/>
            <a:ext cx="4937125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73E71-BEEF-4B1A-8B8B-3D101EE9B32D}" type="slidenum">
              <a:rPr lang="ru-RU" smtClean="0"/>
              <a:t>45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14010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0275" y="739775"/>
            <a:ext cx="4937125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73E71-BEEF-4B1A-8B8B-3D101EE9B32D}" type="slidenum">
              <a:rPr lang="ru-RU" smtClean="0"/>
              <a:t>46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1401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0275" y="739775"/>
            <a:ext cx="4937125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73E71-BEEF-4B1A-8B8B-3D101EE9B32D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1401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0275" y="739775"/>
            <a:ext cx="4937125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73E71-BEEF-4B1A-8B8B-3D101EE9B32D}" type="slidenum">
              <a:rPr lang="ru-RU" smtClean="0">
                <a:solidFill>
                  <a:prstClr val="black"/>
                </a:solidFill>
              </a:rPr>
              <a:pPr/>
              <a:t>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91401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0275" y="739775"/>
            <a:ext cx="4937125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73E71-BEEF-4B1A-8B8B-3D101EE9B32D}" type="slidenum">
              <a:rPr lang="ru-RU" smtClean="0">
                <a:solidFill>
                  <a:prstClr val="black"/>
                </a:solidFill>
              </a:rPr>
              <a:pPr/>
              <a:t>8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91401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0275" y="739775"/>
            <a:ext cx="4937125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73E71-BEEF-4B1A-8B8B-3D101EE9B32D}" type="slidenum">
              <a:rPr lang="ru-RU" smtClean="0">
                <a:solidFill>
                  <a:prstClr val="black"/>
                </a:solidFill>
              </a:rPr>
              <a:pPr/>
              <a:t>9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91401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0275" y="739775"/>
            <a:ext cx="4937125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73E71-BEEF-4B1A-8B8B-3D101EE9B32D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1401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3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5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7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8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0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1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7378E6D-7400-4854-AA38-6DEAB4575681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>
                  <a:shade val="50000"/>
                </a:prstClr>
              </a:solidFill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5300238-EBE1-411D-A47E-F804C76F176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>
                  <a:shade val="50000"/>
                </a:prstClr>
              </a:solidFill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216CCE-A829-4FE0-A262-500BD287214D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>
                  <a:shade val="50000"/>
                </a:prstClr>
              </a:solidFill>
            </a:endParaRPr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3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5"/>
            <a:ext cx="6019800" cy="4487335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2" y="463556"/>
            <a:ext cx="7759700" cy="143351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685802" y="1981203"/>
            <a:ext cx="7759700" cy="41021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DBF3A7-97BF-4D2D-A326-009AC09B9F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08849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D03B95-AAB8-488D-A119-FAF0DC35B4F9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45" y="4203597"/>
            <a:ext cx="2876429" cy="714027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3" y="4075289"/>
            <a:ext cx="5544515" cy="850139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9" y="4087563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80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61"/>
            <a:ext cx="8723376" cy="1329875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7" y="1437456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14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9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59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7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88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0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18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F032F9-5BB3-4616-8642-DB09158CD01C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>
                  <a:shade val="50000"/>
                </a:prstClr>
              </a:solidFill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593396-B4FF-4665-A32C-9EEC6B7E2F5D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7"/>
            <a:ext cx="3822192" cy="639763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148" indent="0">
              <a:buNone/>
              <a:defRPr sz="2000" b="1"/>
            </a:lvl2pPr>
            <a:lvl3pPr marL="914296" indent="0">
              <a:buNone/>
              <a:defRPr sz="1800" b="1"/>
            </a:lvl3pPr>
            <a:lvl4pPr marL="1371444" indent="0">
              <a:buNone/>
              <a:defRPr sz="1600" b="1"/>
            </a:lvl4pPr>
            <a:lvl5pPr marL="1828592" indent="0">
              <a:buNone/>
              <a:defRPr sz="1600" b="1"/>
            </a:lvl5pPr>
            <a:lvl6pPr marL="2285740" indent="0">
              <a:buNone/>
              <a:defRPr sz="1600" b="1"/>
            </a:lvl6pPr>
            <a:lvl7pPr marL="2742888" indent="0">
              <a:buNone/>
              <a:defRPr sz="1600" b="1"/>
            </a:lvl7pPr>
            <a:lvl8pPr marL="3200036" indent="0">
              <a:buNone/>
              <a:defRPr sz="1600" b="1"/>
            </a:lvl8pPr>
            <a:lvl9pPr marL="365718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7" y="3429004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7"/>
            <a:ext cx="3822192" cy="639763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148" indent="0">
              <a:buNone/>
              <a:defRPr sz="2000" b="1"/>
            </a:lvl2pPr>
            <a:lvl3pPr marL="914296" indent="0">
              <a:buNone/>
              <a:defRPr sz="1800" b="1"/>
            </a:lvl3pPr>
            <a:lvl4pPr marL="1371444" indent="0">
              <a:buNone/>
              <a:defRPr sz="1600" b="1"/>
            </a:lvl4pPr>
            <a:lvl5pPr marL="1828592" indent="0">
              <a:buNone/>
              <a:defRPr sz="1600" b="1"/>
            </a:lvl5pPr>
            <a:lvl6pPr marL="2285740" indent="0">
              <a:buNone/>
              <a:defRPr sz="1600" b="1"/>
            </a:lvl6pPr>
            <a:lvl7pPr marL="2742888" indent="0">
              <a:buNone/>
              <a:defRPr sz="1600" b="1"/>
            </a:lvl7pPr>
            <a:lvl8pPr marL="3200036" indent="0">
              <a:buNone/>
              <a:defRPr sz="1600" b="1"/>
            </a:lvl8pPr>
            <a:lvl9pPr marL="365718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4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3ACAF8-9279-48F1-A469-DFE443DCAD5C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>
                  <a:shade val="50000"/>
                </a:prstClr>
              </a:solidFill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83113A-2AE5-432D-AC17-D5C651712892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>
                  <a:shade val="50000"/>
                </a:prstClr>
              </a:solidFill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7"/>
            <a:ext cx="8723376" cy="1329875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50CEBA-46F6-427C-9C26-98A6AB0D3363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>
                  <a:shade val="50000"/>
                </a:prstClr>
              </a:solidFill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5BB408-FF19-4C2A-9DB1-403D29483893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9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148" indent="0">
              <a:buNone/>
              <a:defRPr sz="1200"/>
            </a:lvl2pPr>
            <a:lvl3pPr marL="914296" indent="0">
              <a:buNone/>
              <a:defRPr sz="1000"/>
            </a:lvl3pPr>
            <a:lvl4pPr marL="1371444" indent="0">
              <a:buNone/>
              <a:defRPr sz="900"/>
            </a:lvl4pPr>
            <a:lvl5pPr marL="1828592" indent="0">
              <a:buNone/>
              <a:defRPr sz="900"/>
            </a:lvl5pPr>
            <a:lvl6pPr marL="2285740" indent="0">
              <a:buNone/>
              <a:defRPr sz="900"/>
            </a:lvl6pPr>
            <a:lvl7pPr marL="2742888" indent="0">
              <a:buNone/>
              <a:defRPr sz="900"/>
            </a:lvl7pPr>
            <a:lvl8pPr marL="3200036" indent="0">
              <a:buNone/>
              <a:defRPr sz="900"/>
            </a:lvl8pPr>
            <a:lvl9pPr marL="365718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63" y="338668"/>
            <a:ext cx="3812645" cy="2429935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8" y="2785533"/>
            <a:ext cx="3818468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148" indent="0">
              <a:buNone/>
              <a:defRPr sz="1200"/>
            </a:lvl2pPr>
            <a:lvl3pPr marL="914296" indent="0">
              <a:buNone/>
              <a:defRPr sz="1000"/>
            </a:lvl3pPr>
            <a:lvl4pPr marL="1371444" indent="0">
              <a:buNone/>
              <a:defRPr sz="900"/>
            </a:lvl4pPr>
            <a:lvl5pPr marL="1828592" indent="0">
              <a:buNone/>
              <a:defRPr sz="900"/>
            </a:lvl5pPr>
            <a:lvl6pPr marL="2285740" indent="0">
              <a:buNone/>
              <a:defRPr sz="900"/>
            </a:lvl6pPr>
            <a:lvl7pPr marL="2742888" indent="0">
              <a:buNone/>
              <a:defRPr sz="900"/>
            </a:lvl7pPr>
            <a:lvl8pPr marL="3200036" indent="0">
              <a:buNone/>
              <a:defRPr sz="900"/>
            </a:lvl8pPr>
            <a:lvl9pPr marL="365718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DAD7D3-24C5-49FB-993C-F961DC761A5D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148" indent="0">
              <a:buNone/>
              <a:defRPr sz="2800"/>
            </a:lvl2pPr>
            <a:lvl3pPr marL="914296" indent="0">
              <a:buNone/>
              <a:defRPr sz="2400"/>
            </a:lvl3pPr>
            <a:lvl4pPr marL="1371444" indent="0">
              <a:buNone/>
              <a:defRPr sz="2000"/>
            </a:lvl4pPr>
            <a:lvl5pPr marL="1828592" indent="0">
              <a:buNone/>
              <a:defRPr sz="2000"/>
            </a:lvl5pPr>
            <a:lvl6pPr marL="2285740" indent="0">
              <a:buNone/>
              <a:defRPr sz="2000"/>
            </a:lvl6pPr>
            <a:lvl7pPr marL="2742888" indent="0">
              <a:buNone/>
              <a:defRPr sz="2000"/>
            </a:lvl7pPr>
            <a:lvl8pPr marL="3200036" indent="0">
              <a:buNone/>
              <a:defRPr sz="2000"/>
            </a:lvl8pPr>
            <a:lvl9pPr marL="3657184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30"/>
            <a:ext cx="8723376" cy="1329875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30" tIns="45715" rIns="91430" bIns="45715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4" y="6250168"/>
            <a:ext cx="3786690" cy="365125"/>
          </a:xfrm>
          <a:prstGeom prst="rect">
            <a:avLst/>
          </a:prstGeom>
        </p:spPr>
        <p:txBody>
          <a:bodyPr vert="horz" lIns="91430" tIns="45715" rIns="91430" bIns="45715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40" y="6250168"/>
            <a:ext cx="3786692" cy="365125"/>
          </a:xfrm>
          <a:prstGeom prst="rect">
            <a:avLst/>
          </a:prstGeom>
        </p:spPr>
        <p:txBody>
          <a:bodyPr vert="horz" lIns="91430" tIns="45715" rIns="91430" bIns="45715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9" y="6250168"/>
            <a:ext cx="1161826" cy="365125"/>
          </a:xfrm>
          <a:prstGeom prst="rect">
            <a:avLst/>
          </a:prstGeom>
        </p:spPr>
        <p:txBody>
          <a:bodyPr vert="horz" lIns="91430" tIns="45715" rIns="91430" bIns="45715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0B0EB41-530C-4B13-B19D-3E782811D778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70" y="2675467"/>
            <a:ext cx="7408333" cy="3450696"/>
          </a:xfrm>
          <a:prstGeom prst="rect">
            <a:avLst/>
          </a:prstGeom>
        </p:spPr>
        <p:txBody>
          <a:bodyPr vert="horz" lIns="91430" tIns="45715" rIns="91430" bIns="45715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44" r:id="rId1"/>
    <p:sldLayoutId id="2147484245" r:id="rId2"/>
    <p:sldLayoutId id="2147484246" r:id="rId3"/>
    <p:sldLayoutId id="2147484247" r:id="rId4"/>
    <p:sldLayoutId id="2147484248" r:id="rId5"/>
    <p:sldLayoutId id="2147484249" r:id="rId6"/>
    <p:sldLayoutId id="2147484250" r:id="rId7"/>
    <p:sldLayoutId id="2147484251" r:id="rId8"/>
    <p:sldLayoutId id="2147484252" r:id="rId9"/>
    <p:sldLayoutId id="2147484253" r:id="rId10"/>
    <p:sldLayoutId id="2147484254" r:id="rId11"/>
    <p:sldLayoutId id="2147484255" r:id="rId12"/>
  </p:sldLayoutIdLst>
  <p:transition spd="slow">
    <p:randomBar dir="vert"/>
  </p:transition>
  <p:timing>
    <p:tnLst>
      <p:par>
        <p:cTn id="1" dur="indefinite" restart="never" nodeType="tmRoot"/>
      </p:par>
    </p:tnLst>
  </p:timing>
  <p:txStyles>
    <p:titleStyle>
      <a:lvl1pPr algn="ctr" defTabSz="914296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289" indent="-274289" algn="l" defTabSz="914296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197" indent="-274289" algn="l" defTabSz="914296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565" indent="-228574" algn="l" defTabSz="914296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2870" indent="-228574" algn="l" defTabSz="914296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2874" indent="-228574" algn="l" defTabSz="914296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2877" indent="-228574" algn="l" defTabSz="914296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2881" indent="-228574" algn="l" defTabSz="914296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2885" indent="-228574" algn="l" defTabSz="914296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2888" indent="-228574" algn="l" defTabSz="914296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7" Type="http://schemas.openxmlformats.org/officeDocument/2006/relationships/image" Target="../media/image17.emf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emf"/><Relationship Id="rId5" Type="http://schemas.openxmlformats.org/officeDocument/2006/relationships/image" Target="../media/image15.emf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openxmlformats.org/officeDocument/2006/relationships/chart" Target="../charts/char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7" Type="http://schemas.openxmlformats.org/officeDocument/2006/relationships/image" Target="../media/image24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emf"/><Relationship Id="rId5" Type="http://schemas.openxmlformats.org/officeDocument/2006/relationships/image" Target="../media/image22.pn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5.jpeg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6.png"/><Relationship Id="rId5" Type="http://schemas.openxmlformats.org/officeDocument/2006/relationships/chart" Target="../charts/chart8.xml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7.jpe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emf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9.emf"/><Relationship Id="rId5" Type="http://schemas.openxmlformats.org/officeDocument/2006/relationships/image" Target="../media/image28.png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1.png"/><Relationship Id="rId5" Type="http://schemas.openxmlformats.org/officeDocument/2006/relationships/image" Target="../media/image30.jpeg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1.png"/><Relationship Id="rId5" Type="http://schemas.openxmlformats.org/officeDocument/2006/relationships/image" Target="../media/image32.jpeg"/><Relationship Id="rId4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9.xml"/><Relationship Id="rId5" Type="http://schemas.openxmlformats.org/officeDocument/2006/relationships/image" Target="../media/image34.emf"/><Relationship Id="rId4" Type="http://schemas.openxmlformats.org/officeDocument/2006/relationships/image" Target="../media/image2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8.png"/><Relationship Id="rId5" Type="http://schemas.openxmlformats.org/officeDocument/2006/relationships/image" Target="../media/image2.gif"/><Relationship Id="rId4" Type="http://schemas.openxmlformats.org/officeDocument/2006/relationships/image" Target="../media/image3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8.png"/><Relationship Id="rId5" Type="http://schemas.openxmlformats.org/officeDocument/2006/relationships/image" Target="../media/image39.jpeg"/><Relationship Id="rId4" Type="http://schemas.openxmlformats.org/officeDocument/2006/relationships/image" Target="../media/image38.jp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40.jpeg"/><Relationship Id="rId7" Type="http://schemas.openxmlformats.org/officeDocument/2006/relationships/image" Target="../media/image4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2.gif"/><Relationship Id="rId9" Type="http://schemas.openxmlformats.org/officeDocument/2006/relationships/image" Target="../media/image1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10.xml"/><Relationship Id="rId4" Type="http://schemas.openxmlformats.org/officeDocument/2006/relationships/image" Target="../media/image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8.png"/><Relationship Id="rId4" Type="http://schemas.openxmlformats.org/officeDocument/2006/relationships/image" Target="../media/image2.gi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chart" Target="../charts/chart1.xml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46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2.jpeg"/><Relationship Id="rId4" Type="http://schemas.openxmlformats.org/officeDocument/2006/relationships/image" Target="../media/image1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9.emf"/><Relationship Id="rId5" Type="http://schemas.openxmlformats.org/officeDocument/2006/relationships/image" Target="../media/image48.emf"/><Relationship Id="rId4" Type="http://schemas.openxmlformats.org/officeDocument/2006/relationships/image" Target="../media/image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7" Type="http://schemas.openxmlformats.org/officeDocument/2006/relationships/image" Target="../media/image51.em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0.emf"/><Relationship Id="rId5" Type="http://schemas.openxmlformats.org/officeDocument/2006/relationships/image" Target="../media/image4.png"/><Relationship Id="rId4" Type="http://schemas.openxmlformats.org/officeDocument/2006/relationships/image" Target="../media/image2.gi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1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7" Type="http://schemas.openxmlformats.org/officeDocument/2006/relationships/image" Target="../media/image56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1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7" Type="http://schemas.openxmlformats.org/officeDocument/2006/relationships/image" Target="../media/image59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1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1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8.png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2.gif"/><Relationship Id="rId4" Type="http://schemas.openxmlformats.org/officeDocument/2006/relationships/chart" Target="../charts/char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4.jpeg"/><Relationship Id="rId4" Type="http://schemas.openxmlformats.org/officeDocument/2006/relationships/image" Target="../media/image18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2.gif"/><Relationship Id="rId4" Type="http://schemas.microsoft.com/office/2007/relationships/hdphoto" Target="../media/hdphoto2.wdp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gi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gi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6.png"/><Relationship Id="rId4" Type="http://schemas.openxmlformats.org/officeDocument/2006/relationships/image" Target="../media/image18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7" Type="http://schemas.openxmlformats.org/officeDocument/2006/relationships/hyperlink" Target="https://vk.com/pechoraonline" TargetMode="Externa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pechoraonline.ru/" TargetMode="External"/><Relationship Id="rId5" Type="http://schemas.openxmlformats.org/officeDocument/2006/relationships/hyperlink" Target="mailto:mr_pechora@mail.ru" TargetMode="External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6.jpeg"/><Relationship Id="rId4" Type="http://schemas.openxmlformats.org/officeDocument/2006/relationships/image" Target="../media/image2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chart" Target="../charts/chart5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</a:t>
            </a:fld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30" y="105077"/>
            <a:ext cx="792088" cy="100811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90" y="5126429"/>
            <a:ext cx="1800200" cy="120870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043609" y="1113188"/>
            <a:ext cx="6935420" cy="323164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91430" tIns="45715" rIns="91430" bIns="45715">
            <a:spAutoFit/>
          </a:bodyPr>
          <a:lstStyle/>
          <a:p>
            <a:pPr algn="ctr"/>
            <a:r>
              <a:rPr lang="ru-RU" sz="3600" b="1" dirty="0">
                <a:solidFill>
                  <a:srgbClr val="002060"/>
                </a:solidFill>
              </a:rPr>
              <a:t>ОТЧЕТ </a:t>
            </a:r>
          </a:p>
          <a:p>
            <a:pPr algn="ctr"/>
            <a:r>
              <a:rPr lang="ru-RU" sz="3600" b="1" dirty="0">
                <a:solidFill>
                  <a:srgbClr val="1102CE"/>
                </a:solidFill>
              </a:rPr>
              <a:t>главы </a:t>
            </a:r>
            <a:r>
              <a:rPr lang="ru-RU" sz="3600" b="1" dirty="0" smtClean="0">
                <a:solidFill>
                  <a:srgbClr val="1102CE"/>
                </a:solidFill>
              </a:rPr>
              <a:t>муниципального </a:t>
            </a:r>
            <a:r>
              <a:rPr lang="ru-RU" sz="3600" b="1" dirty="0">
                <a:solidFill>
                  <a:srgbClr val="1102CE"/>
                </a:solidFill>
              </a:rPr>
              <a:t>района «Печора» </a:t>
            </a:r>
            <a:r>
              <a:rPr lang="ru-RU" sz="3600" b="1" dirty="0" smtClean="0">
                <a:solidFill>
                  <a:srgbClr val="1102CE"/>
                </a:solidFill>
              </a:rPr>
              <a:t>- руководителя администрации</a:t>
            </a:r>
            <a:endParaRPr lang="ru-RU" sz="3600" b="1" dirty="0">
              <a:solidFill>
                <a:srgbClr val="1102CE"/>
              </a:solidFill>
            </a:endParaRPr>
          </a:p>
          <a:p>
            <a:pPr algn="ctr"/>
            <a:r>
              <a:rPr lang="ru-RU" sz="2000" b="1" dirty="0">
                <a:solidFill>
                  <a:schemeClr val="tx2">
                    <a:lumMod val="75000"/>
                  </a:schemeClr>
                </a:solidFill>
              </a:rPr>
              <a:t>о результатах своей деятельности и деятельности администрации муниципального района «Печора» </a:t>
            </a:r>
            <a:endParaRPr lang="ru-RU" sz="20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за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</a:rPr>
              <a:t>2018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год</a:t>
            </a:r>
            <a:endParaRPr lang="ru-RU" sz="20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15618" y="5229208"/>
            <a:ext cx="6120680" cy="1200318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pPr algn="r"/>
            <a:r>
              <a:rPr lang="ru-RU" b="1" dirty="0" smtClean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Докладчик:</a:t>
            </a:r>
          </a:p>
          <a:p>
            <a:pPr algn="r"/>
            <a:r>
              <a:rPr lang="ru-RU" b="1" dirty="0" smtClean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Паншина Наталья Николаевна, </a:t>
            </a:r>
          </a:p>
          <a:p>
            <a:pPr algn="r"/>
            <a:r>
              <a:rPr lang="ru-RU" b="1" dirty="0" smtClean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глава муниципального района «Печора» – руководитель администрации </a:t>
            </a:r>
            <a:endParaRPr lang="ru-RU" b="1" dirty="0">
              <a:solidFill>
                <a:srgbClr val="004D4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291492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10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577380" y="316754"/>
            <a:ext cx="6480720" cy="584765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pPr algn="ctr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666699"/>
              </a:buClr>
              <a:buSzPct val="70000"/>
              <a:buFont typeface="Wingdings" pitchFamily="2" charset="2"/>
              <a:buNone/>
            </a:pPr>
            <a:r>
              <a:rPr lang="ru-RU" sz="20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Общая характеристика </a:t>
            </a:r>
            <a:r>
              <a:rPr lang="ru-RU" sz="2000" b="1" dirty="0" smtClean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муниципального района «Печора</a:t>
            </a:r>
            <a:r>
              <a:rPr lang="ru-RU" sz="20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»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30" y="105077"/>
            <a:ext cx="792088" cy="1008112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8" y="5517235"/>
            <a:ext cx="1804988" cy="1206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432929" y="4368676"/>
            <a:ext cx="3744416" cy="646321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endParaRPr lang="ru-RU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49" y="2919422"/>
            <a:ext cx="657077" cy="65707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19" y="1329115"/>
            <a:ext cx="657077" cy="65707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267534" y="1329121"/>
            <a:ext cx="2656505" cy="27698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lIns="91430" tIns="45715" rIns="91430" bIns="45715" rtlCol="0">
            <a:spAutoFit/>
          </a:bodyPr>
          <a:lstStyle/>
          <a:p>
            <a:pPr algn="ctr"/>
            <a:r>
              <a:rPr lang="ru-RU" sz="1200" b="1" dirty="0">
                <a:solidFill>
                  <a:srgbClr val="7272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ПЛОЩАДЬ ТЕРРИТОРИИ</a:t>
            </a:r>
            <a:endParaRPr lang="ru-RU" sz="1000" b="1" dirty="0">
              <a:solidFill>
                <a:srgbClr val="72727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350296" y="1664527"/>
            <a:ext cx="2304256" cy="954097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28,9 </a:t>
            </a:r>
            <a:r>
              <a:rPr lang="ru-RU" sz="28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тыс. км²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403760" y="3247960"/>
            <a:ext cx="2304256" cy="954097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49,7 </a:t>
            </a:r>
            <a:r>
              <a:rPr lang="ru-RU" sz="28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тыс. чел.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187736" y="2780928"/>
            <a:ext cx="2736304" cy="4308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lIns="91430" tIns="45715" rIns="91430" bIns="45715" rtlCol="0">
            <a:spAutoFit/>
          </a:bodyPr>
          <a:lstStyle/>
          <a:p>
            <a:pPr algn="ctr"/>
            <a:r>
              <a:rPr lang="ru-RU" sz="1200" b="1" dirty="0">
                <a:solidFill>
                  <a:srgbClr val="7272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ЧИСЛЕННОСТЬ </a:t>
            </a:r>
            <a:r>
              <a:rPr lang="ru-RU" sz="1200" b="1" dirty="0" smtClean="0">
                <a:solidFill>
                  <a:srgbClr val="7272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НАСЕЛЕНИЯ</a:t>
            </a:r>
          </a:p>
          <a:p>
            <a:pPr algn="ctr"/>
            <a:r>
              <a:rPr lang="ru-RU" sz="1000" b="1" dirty="0">
                <a:solidFill>
                  <a:srgbClr val="7272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н</a:t>
            </a:r>
            <a:r>
              <a:rPr lang="ru-RU" sz="1000" b="1" dirty="0" smtClean="0">
                <a:solidFill>
                  <a:srgbClr val="7272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а 01.01.2019г.</a:t>
            </a:r>
            <a:endParaRPr lang="ru-RU" sz="1000" b="1" dirty="0">
              <a:solidFill>
                <a:srgbClr val="72727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5" name="Picture 2" descr="http://www.pechora-portal.ru/biblio/maps/im/pechora_area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7345" y="1751714"/>
            <a:ext cx="4715688" cy="35708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6" name="Прямоугольник 5"/>
          <p:cNvSpPr/>
          <p:nvPr/>
        </p:nvSpPr>
        <p:spPr>
          <a:xfrm>
            <a:off x="323530" y="4260728"/>
            <a:ext cx="18101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b="1" dirty="0">
                <a:solidFill>
                  <a:srgbClr val="7272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СЕЛЬСКИЕ ПОСЕЛЕНИЯ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983674" y="4477659"/>
            <a:ext cx="648991" cy="369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4D40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4</a:t>
            </a:r>
            <a:endParaRPr lang="ru-RU" b="1" dirty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121743" y="4260728"/>
            <a:ext cx="218494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solidFill>
                  <a:srgbClr val="7272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ГОРОДСКИХ ПОСЕЛЕНИЙ</a:t>
            </a:r>
            <a:endParaRPr lang="ru-RU" sz="1100" b="1" dirty="0">
              <a:solidFill>
                <a:srgbClr val="72727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869251" y="4406982"/>
            <a:ext cx="383939" cy="369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3</a:t>
            </a:r>
            <a:endParaRPr lang="ru-RU" b="1" dirty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>
          <a:blip r:embed="rId7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28" y="5014997"/>
            <a:ext cx="465196" cy="46519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187736" y="5030797"/>
            <a:ext cx="2736304" cy="3693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7272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РАЙОННЫЙ ЦЕНТР</a:t>
            </a:r>
            <a:endParaRPr lang="ru-RU" sz="1200" b="1" dirty="0">
              <a:solidFill>
                <a:srgbClr val="72727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739534" y="5393572"/>
            <a:ext cx="15121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г. Печора</a:t>
            </a:r>
            <a:endParaRPr lang="ru-RU" sz="1600" b="1" dirty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87178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11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711491" y="260648"/>
            <a:ext cx="6480720" cy="523210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Промышленное производство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30" y="105077"/>
            <a:ext cx="792088" cy="1008112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8" y="5517235"/>
            <a:ext cx="1804988" cy="1206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5076056" y="1702558"/>
            <a:ext cx="3744416" cy="646321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endParaRPr lang="ru-RU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78491" y="3573016"/>
            <a:ext cx="3894859" cy="92333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Объем отгруженных товаров собственного производства, выполненных работ и услуг </a:t>
            </a:r>
            <a:endParaRPr lang="ru-RU" sz="1200" b="1" dirty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210000" y="1827309"/>
            <a:ext cx="3476528" cy="120032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На </a:t>
            </a:r>
            <a:r>
              <a:rPr lang="ru-RU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муниципальный район приходится 18,6% добытой нефти в республике, газа – 21,4%. </a:t>
            </a:r>
          </a:p>
        </p:txBody>
      </p:sp>
      <p:sp>
        <p:nvSpPr>
          <p:cNvPr id="28" name="TextBox 32"/>
          <p:cNvSpPr txBox="1"/>
          <p:nvPr/>
        </p:nvSpPr>
        <p:spPr>
          <a:xfrm>
            <a:off x="850375" y="1340767"/>
            <a:ext cx="3120498" cy="33855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ДОБЫЧА</a:t>
            </a:r>
            <a:endParaRPr lang="ru-RU" sz="1600" b="1" dirty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29" name="Picture 5" descr="C:\Users\Admin\Desktop\neft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618" y="1761535"/>
            <a:ext cx="408546" cy="408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Box 29">
            <a:extLst>
              <a:ext uri="{FF2B5EF4-FFF2-40B4-BE49-F238E27FC236}">
                <a16:creationId xmlns:lc="http://schemas.openxmlformats.org/drawingml/2006/lockedCanvas" xmlns:a16="http://schemas.microsoft.com/office/drawing/2014/main" xmlns="" id="{CCD3E75A-995B-8D4F-8AF0-30D72C4B7EFA}"/>
              </a:ext>
            </a:extLst>
          </p:cNvPr>
          <p:cNvSpPr txBox="1"/>
          <p:nvPr/>
        </p:nvSpPr>
        <p:spPr>
          <a:xfrm>
            <a:off x="867517" y="1827309"/>
            <a:ext cx="18033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b="1" dirty="0" smtClean="0">
                <a:solidFill>
                  <a:srgbClr val="7272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НЕФТЬ</a:t>
            </a:r>
            <a:endParaRPr lang="ru-RU" sz="1000" b="1" dirty="0">
              <a:solidFill>
                <a:srgbClr val="72727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31" name="Picture 6" descr="C:\Users\Admin\Desktop\425ebfe6c2759029e55adf05f92eb503.jpg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02360" y="2213254"/>
            <a:ext cx="339063" cy="271251"/>
          </a:xfrm>
          <a:prstGeom prst="rect">
            <a:avLst/>
          </a:prstGeom>
          <a:noFill/>
          <a:extLst/>
        </p:spPr>
      </p:pic>
      <p:sp>
        <p:nvSpPr>
          <p:cNvPr id="32" name="TextBox 36">
            <a:extLst>
              <a:ext uri="{FF2B5EF4-FFF2-40B4-BE49-F238E27FC236}">
                <a16:creationId xmlns:lc="http://schemas.openxmlformats.org/drawingml/2006/lockedCanvas" xmlns:a16="http://schemas.microsoft.com/office/drawing/2014/main" xmlns="" id="{FA7947B3-F576-4746-BD18-50649C4E9D01}"/>
              </a:ext>
            </a:extLst>
          </p:cNvPr>
          <p:cNvSpPr txBox="1"/>
          <p:nvPr/>
        </p:nvSpPr>
        <p:spPr>
          <a:xfrm>
            <a:off x="867517" y="2221190"/>
            <a:ext cx="9016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b="1" dirty="0" smtClean="0">
                <a:solidFill>
                  <a:srgbClr val="7272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ГАЗ</a:t>
            </a:r>
            <a:endParaRPr lang="ru-RU" sz="1000" b="1" dirty="0">
              <a:solidFill>
                <a:srgbClr val="72727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686045" y="1761535"/>
            <a:ext cx="16618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4D40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2.4 тонн </a:t>
            </a:r>
            <a:endParaRPr lang="ru-RU" b="1" dirty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739534" y="2104308"/>
            <a:ext cx="29044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4D40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669.3 млн. кубометров</a:t>
            </a:r>
            <a:endParaRPr lang="ru-RU" b="1" dirty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5" name="Молния 34"/>
          <p:cNvSpPr/>
          <p:nvPr/>
        </p:nvSpPr>
        <p:spPr>
          <a:xfrm>
            <a:off x="576735" y="2564904"/>
            <a:ext cx="190311" cy="277036"/>
          </a:xfrm>
          <a:prstGeom prst="lightningBol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36" name="TextBox 51">
            <a:extLst>
              <a:ext uri="{FF2B5EF4-FFF2-40B4-BE49-F238E27FC236}">
                <a16:creationId xmlns:lc="http://schemas.openxmlformats.org/drawingml/2006/lockedCanvas" xmlns:a16="http://schemas.microsoft.com/office/drawing/2014/main" xmlns="" id="{D16C77EC-5736-E146-9CC4-F6C7CEAD24A0}"/>
              </a:ext>
            </a:extLst>
          </p:cNvPr>
          <p:cNvSpPr txBox="1"/>
          <p:nvPr/>
        </p:nvSpPr>
        <p:spPr>
          <a:xfrm>
            <a:off x="820685" y="2564904"/>
            <a:ext cx="16239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b="1" dirty="0" smtClean="0">
                <a:solidFill>
                  <a:srgbClr val="7272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ЭЛЕКТРОЭНЕРГИЯ</a:t>
            </a:r>
            <a:endParaRPr lang="ru-RU" sz="1000" b="1" dirty="0">
              <a:solidFill>
                <a:srgbClr val="72727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368007" y="2484505"/>
            <a:ext cx="29044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4D40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3 601.8 млн кВт ч</a:t>
            </a:r>
            <a:endParaRPr lang="ru-RU" b="1" dirty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8" name="TextBox 51">
            <a:extLst>
              <a:ext uri="{FF2B5EF4-FFF2-40B4-BE49-F238E27FC236}">
                <a16:creationId xmlns:lc="http://schemas.openxmlformats.org/drawingml/2006/lockedCanvas" xmlns:a16="http://schemas.microsoft.com/office/drawing/2014/main" xmlns="" id="{D16C77EC-5736-E146-9CC4-F6C7CEAD24A0}"/>
              </a:ext>
            </a:extLst>
          </p:cNvPr>
          <p:cNvSpPr txBox="1"/>
          <p:nvPr/>
        </p:nvSpPr>
        <p:spPr>
          <a:xfrm>
            <a:off x="827842" y="2959848"/>
            <a:ext cx="21281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b="1" dirty="0" smtClean="0">
                <a:solidFill>
                  <a:srgbClr val="7272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ТЕПЛОВАЯ ЭНЕРГИЯ</a:t>
            </a:r>
            <a:endParaRPr lang="ru-RU" sz="1000" b="1" dirty="0">
              <a:solidFill>
                <a:srgbClr val="72727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526254" y="2897400"/>
            <a:ext cx="29044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4D40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747.2 </a:t>
            </a:r>
            <a:r>
              <a:rPr lang="ru-RU" b="1" dirty="0" err="1" smtClean="0">
                <a:solidFill>
                  <a:srgbClr val="004D40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тыс.Гкал</a:t>
            </a:r>
            <a:endParaRPr lang="ru-RU" b="1" dirty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335572" y="4912798"/>
            <a:ext cx="1445056" cy="3693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Рост 24%</a:t>
            </a:r>
            <a:endParaRPr lang="ru-RU" b="1" dirty="0">
              <a:solidFill>
                <a:srgbClr val="004D4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67618" y="3737629"/>
            <a:ext cx="311701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Объем отгруженных товаров добывающих, обрабатывающих производств и производства электроэнергии, газа и воды </a:t>
            </a:r>
          </a:p>
        </p:txBody>
      </p:sp>
      <p:cxnSp>
        <p:nvCxnSpPr>
          <p:cNvPr id="40" name="Прямая соединительная линия 39"/>
          <p:cNvCxnSpPr/>
          <p:nvPr/>
        </p:nvCxnSpPr>
        <p:spPr>
          <a:xfrm flipH="1" flipV="1">
            <a:off x="4355977" y="5102311"/>
            <a:ext cx="2880321" cy="1362"/>
          </a:xfrm>
          <a:prstGeom prst="line">
            <a:avLst/>
          </a:prstGeom>
          <a:ln w="12700">
            <a:solidFill>
              <a:srgbClr val="7272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3993537" y="4683918"/>
            <a:ext cx="8451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2018 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5284640" y="5160835"/>
            <a:ext cx="21062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60,24 млрд</a:t>
            </a:r>
            <a:r>
              <a:rPr lang="ru-RU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. руб.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110556" y="5160835"/>
            <a:ext cx="7168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2017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7586716" y="5608122"/>
            <a:ext cx="6126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prstClr val="black"/>
                </a:solidFill>
              </a:rPr>
              <a:t>124%</a:t>
            </a:r>
            <a:endParaRPr lang="ru-RU" dirty="0"/>
          </a:p>
        </p:txBody>
      </p:sp>
      <p:sp>
        <p:nvSpPr>
          <p:cNvPr id="43" name="Прямоугольник 42"/>
          <p:cNvSpPr/>
          <p:nvPr/>
        </p:nvSpPr>
        <p:spPr>
          <a:xfrm>
            <a:off x="5272481" y="4687605"/>
            <a:ext cx="19731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74,7 млрд. руб. 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719574" y="5768954"/>
            <a:ext cx="2869760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 lvl="0"/>
            <a:r>
              <a:rPr lang="ru-RU" sz="2800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67,7 млрд. </a:t>
            </a:r>
            <a:r>
              <a:rPr lang="ru-RU" sz="2800" b="1" dirty="0" smtClean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руб.</a:t>
            </a:r>
            <a:endParaRPr lang="ru-RU" sz="2800" b="1" dirty="0">
              <a:solidFill>
                <a:srgbClr val="004D4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640622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12291382"/>
              </p:ext>
            </p:extLst>
          </p:nvPr>
        </p:nvGraphicFramePr>
        <p:xfrm>
          <a:off x="395536" y="1988840"/>
          <a:ext cx="7759700" cy="41021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ADC8EC-FDC2-482F-BBBE-18F985C84E1F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404665"/>
            <a:ext cx="7111628" cy="576063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Промышленное производство</a:t>
            </a:r>
            <a:endParaRPr lang="ru-RU" sz="3200" b="1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6632"/>
            <a:ext cx="792088" cy="1008112"/>
          </a:xfrm>
          <a:prstGeom prst="rect">
            <a:avLst/>
          </a:prstGeom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17232"/>
            <a:ext cx="1768475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2780928"/>
            <a:ext cx="638983" cy="576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9324" y="2650945"/>
            <a:ext cx="362520" cy="6793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6743" y="2326011"/>
            <a:ext cx="332581" cy="7429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55576" y="1052736"/>
            <a:ext cx="75350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tx2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Объем отгруженных товаров собственного производства, выполненных работ и услуг по видам деятельности (млн. руб.)</a:t>
            </a:r>
          </a:p>
        </p:txBody>
      </p:sp>
    </p:spTree>
    <p:extLst>
      <p:ext uri="{BB962C8B-B14F-4D97-AF65-F5344CB8AC3E}">
        <p14:creationId xmlns:p14="http://schemas.microsoft.com/office/powerpoint/2010/main" val="422453889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DBF3A7-97BF-4D2D-A326-009AC09B9FB1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1475658" y="188643"/>
            <a:ext cx="7113587" cy="661988"/>
          </a:xfrm>
        </p:spPr>
        <p:txBody>
          <a:bodyPr>
            <a:normAutofit/>
          </a:bodyPr>
          <a:lstStyle/>
          <a:p>
            <a:r>
              <a:rPr lang="ru-RU" sz="3200" b="1" dirty="0"/>
              <a:t>Малое предпринимательство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30" y="116632"/>
            <a:ext cx="792088" cy="1008112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2773510" y="1968458"/>
            <a:ext cx="5924798" cy="923320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endParaRPr lang="ru-RU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71" y="5301211"/>
            <a:ext cx="1768475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0" name="Группа 9"/>
          <p:cNvGrpSpPr/>
          <p:nvPr/>
        </p:nvGrpSpPr>
        <p:grpSpPr>
          <a:xfrm>
            <a:off x="3863701" y="3861208"/>
            <a:ext cx="1872208" cy="1440000"/>
            <a:chOff x="3803060" y="2084642"/>
            <a:chExt cx="1872208" cy="1440000"/>
          </a:xfrm>
        </p:grpSpPr>
        <p:sp>
          <p:nvSpPr>
            <p:cNvPr id="11" name="Овал 10"/>
            <p:cNvSpPr/>
            <p:nvPr/>
          </p:nvSpPr>
          <p:spPr>
            <a:xfrm>
              <a:off x="4019164" y="2084642"/>
              <a:ext cx="1440000" cy="1440000"/>
            </a:xfrm>
            <a:prstGeom prst="ellipse">
              <a:avLst/>
            </a:prstGeom>
            <a:noFill/>
            <a:ln w="2222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803060" y="2556861"/>
              <a:ext cx="187220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b="1" dirty="0">
                  <a:solidFill>
                    <a:srgbClr val="004D40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МЕРЫ </a:t>
              </a:r>
            </a:p>
            <a:p>
              <a:pPr algn="ctr"/>
              <a:r>
                <a:rPr lang="ru-RU" sz="1200" b="1" dirty="0">
                  <a:solidFill>
                    <a:srgbClr val="004D40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ПОДДЕРЖКИ</a:t>
              </a: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9BF03CAC-48C4-D04A-8423-05E2A8A9E794}"/>
              </a:ext>
            </a:extLst>
          </p:cNvPr>
          <p:cNvSpPr txBox="1"/>
          <p:nvPr/>
        </p:nvSpPr>
        <p:spPr>
          <a:xfrm>
            <a:off x="415571" y="3283981"/>
            <a:ext cx="3313650" cy="461655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r>
              <a:rPr lang="ru-RU" sz="12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НЕФИНАНСОВЫЕ</a:t>
            </a:r>
            <a:r>
              <a:rPr lang="ru-RU" sz="1200" b="1" dirty="0">
                <a:solidFill>
                  <a:srgbClr val="7272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sz="12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МЕРЫ </a:t>
            </a:r>
          </a:p>
          <a:p>
            <a:r>
              <a:rPr lang="ru-RU" sz="12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ПОДДЕРЖКИ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424" y="3229307"/>
            <a:ext cx="422388" cy="42238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452001" y="3745648"/>
            <a:ext cx="2825576" cy="646321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r>
              <a:rPr lang="ru-RU" sz="9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- Информационная</a:t>
            </a:r>
          </a:p>
          <a:p>
            <a:r>
              <a:rPr lang="ru-RU" sz="9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- Консультационная</a:t>
            </a:r>
          </a:p>
          <a:p>
            <a:r>
              <a:rPr lang="ru-RU" sz="9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- Подготовка/переподготовка и повышение квалификации работников МСП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9BF03CAC-48C4-D04A-8423-05E2A8A9E794}"/>
              </a:ext>
            </a:extLst>
          </p:cNvPr>
          <p:cNvSpPr txBox="1"/>
          <p:nvPr/>
        </p:nvSpPr>
        <p:spPr>
          <a:xfrm>
            <a:off x="5898726" y="4621387"/>
            <a:ext cx="2992977" cy="461655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pPr algn="r"/>
            <a:r>
              <a:rPr lang="ru-RU" sz="12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ФИНАНСОВАЯ ПОДДЕРЖКА </a:t>
            </a:r>
          </a:p>
          <a:p>
            <a:pPr algn="r"/>
            <a:r>
              <a:rPr lang="ru-RU" sz="12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СУБЪЕКТОВ МСП в 2018г.</a:t>
            </a: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6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9318" y="4658560"/>
            <a:ext cx="421200" cy="421200"/>
          </a:xfrm>
          <a:prstGeom prst="rect">
            <a:avLst/>
          </a:prstGeom>
        </p:spPr>
      </p:pic>
      <p:cxnSp>
        <p:nvCxnSpPr>
          <p:cNvPr id="20" name="Прямая соединительная линия 19"/>
          <p:cNvCxnSpPr/>
          <p:nvPr/>
        </p:nvCxnSpPr>
        <p:spPr>
          <a:xfrm flipH="1" flipV="1">
            <a:off x="430853" y="3737541"/>
            <a:ext cx="3293625" cy="1363"/>
          </a:xfrm>
          <a:prstGeom prst="line">
            <a:avLst/>
          </a:prstGeom>
          <a:ln w="12700">
            <a:solidFill>
              <a:srgbClr val="7272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H="1" flipV="1">
            <a:off x="611565" y="5144801"/>
            <a:ext cx="3293625" cy="1363"/>
          </a:xfrm>
          <a:prstGeom prst="line">
            <a:avLst/>
          </a:prstGeom>
          <a:ln w="12700">
            <a:solidFill>
              <a:srgbClr val="7272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9BF03CAC-48C4-D04A-8423-05E2A8A9E794}"/>
              </a:ext>
            </a:extLst>
          </p:cNvPr>
          <p:cNvSpPr txBox="1"/>
          <p:nvPr/>
        </p:nvSpPr>
        <p:spPr>
          <a:xfrm>
            <a:off x="5578046" y="3174193"/>
            <a:ext cx="3313650" cy="461655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pPr algn="r"/>
            <a:r>
              <a:rPr lang="ru-RU" sz="12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ИМУЩЕСТВЕННАЯ</a:t>
            </a:r>
          </a:p>
          <a:p>
            <a:pPr algn="r"/>
            <a:r>
              <a:rPr lang="ru-RU" sz="12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ПОДДЕРЖКА</a:t>
            </a:r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 flipH="1" flipV="1">
            <a:off x="5652245" y="3635853"/>
            <a:ext cx="3293625" cy="1363"/>
          </a:xfrm>
          <a:prstGeom prst="line">
            <a:avLst/>
          </a:prstGeom>
          <a:ln w="12700">
            <a:solidFill>
              <a:srgbClr val="7272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Рисунок 23">
            <a:extLst>
              <a:ext uri="{FF2B5EF4-FFF2-40B4-BE49-F238E27FC236}">
                <a16:creationId xmlns="" xmlns:a16="http://schemas.microsoft.com/office/drawing/2014/main" id="{DC395BFC-9524-BA4D-AA88-EBB550113E6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2293" y="3194415"/>
            <a:ext cx="421200" cy="421200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="" xmlns:a16="http://schemas.microsoft.com/office/drawing/2014/main" id="{9BF03CAC-48C4-D04A-8423-05E2A8A9E794}"/>
              </a:ext>
            </a:extLst>
          </p:cNvPr>
          <p:cNvSpPr txBox="1"/>
          <p:nvPr/>
        </p:nvSpPr>
        <p:spPr>
          <a:xfrm>
            <a:off x="383101" y="4869170"/>
            <a:ext cx="3313650" cy="276989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r>
              <a:rPr lang="ru-RU" sz="12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НОРМАТИВНЫЕ ДОКУМЕНТЫ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397244" y="5194915"/>
            <a:ext cx="2919809" cy="129208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t"/>
          <a:lstStyle/>
          <a:p>
            <a:pPr marL="171430" indent="-171430" algn="just">
              <a:buFontTx/>
              <a:buChar char="-"/>
            </a:pPr>
            <a:r>
              <a:rPr lang="ru-RU" sz="700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Постановление администрации МО МР «Печора» от 24.12.2013 года №2519 «Об утверждении муниципальной программы «Развитие экономики МО МР «Печора»;</a:t>
            </a:r>
          </a:p>
          <a:p>
            <a:pPr marL="171430" indent="-171430" algn="just">
              <a:buFontTx/>
              <a:buChar char="-"/>
            </a:pPr>
            <a:r>
              <a:rPr lang="ru-RU" sz="700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Постановление администрации МР «Печора» от 24.09.2015 г. № 1072 «Об утверждении Регламента сопровождения инвестиционных проектов на территории МО МР «Печора» по принципу «одного окна»;</a:t>
            </a:r>
          </a:p>
          <a:p>
            <a:pPr marL="171430" indent="-171430" algn="just">
              <a:buFontTx/>
              <a:buChar char="-"/>
            </a:pPr>
            <a:r>
              <a:rPr lang="ru-RU" sz="700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Распоряжением главы администрации МР «Печора» от 21.06.2013 г. № 529-р утвержден Координационный совет по малому и среднему предпринимательству МО МР «Печора».</a:t>
            </a:r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 flipH="1">
            <a:off x="5922902" y="5151210"/>
            <a:ext cx="2890271" cy="1"/>
          </a:xfrm>
          <a:prstGeom prst="line">
            <a:avLst/>
          </a:prstGeom>
          <a:ln w="12700">
            <a:solidFill>
              <a:srgbClr val="7272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5688092" y="3639278"/>
            <a:ext cx="3293627" cy="507821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pPr algn="r"/>
            <a:r>
              <a:rPr lang="ru-RU" sz="9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Предоставление во владение и (или) пользование на </a:t>
            </a:r>
            <a:r>
              <a:rPr lang="ru-RU" sz="9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возмездной/безвозмездной/льготной основе </a:t>
            </a:r>
            <a:r>
              <a:rPr lang="ru-RU" sz="9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муниципального  имущества на срок </a:t>
            </a:r>
            <a:r>
              <a:rPr lang="ru-RU" sz="9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не менее 5 лет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524337" y="2590122"/>
            <a:ext cx="716843" cy="369322"/>
          </a:xfrm>
          <a:prstGeom prst="rect">
            <a:avLst/>
          </a:prstGeom>
        </p:spPr>
        <p:txBody>
          <a:bodyPr wrap="none" lIns="91430" tIns="45715" rIns="91430" bIns="45715">
            <a:spAutoFit/>
          </a:bodyPr>
          <a:lstStyle/>
          <a:p>
            <a:r>
              <a:rPr lang="ru-RU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1491</a:t>
            </a:r>
            <a:endParaRPr lang="ru-RU" sz="1000" b="1" dirty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735908" y="1401704"/>
            <a:ext cx="2520280" cy="369322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r>
              <a:rPr lang="ru-RU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СУБЪЕКТОВ МСП</a:t>
            </a:r>
            <a:endParaRPr lang="ru-RU" b="1" dirty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593250" y="1753018"/>
            <a:ext cx="2736304" cy="21543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lIns="91430" tIns="45715" rIns="91430" bIns="45715" rtlCol="0">
            <a:spAutoFit/>
          </a:bodyPr>
          <a:lstStyle/>
          <a:p>
            <a:pPr algn="ctr"/>
            <a:r>
              <a:rPr lang="ru-RU" sz="8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ИНДИВИДУАЛЬНЫЕ ПРЕДПРИНИМАТЕЛИ</a:t>
            </a:r>
            <a:endParaRPr lang="ru-RU" sz="500" b="1" dirty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21431" y="1445237"/>
            <a:ext cx="4104156" cy="707876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pPr algn="ctr"/>
            <a:r>
              <a:rPr lang="ru-RU" sz="20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РАСХОДЫ ЗА СЧЕТ СРЕДСТВ  БЮДЖЕТА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1208018" y="2333661"/>
            <a:ext cx="2946620" cy="553988"/>
          </a:xfrm>
          <a:prstGeom prst="rect">
            <a:avLst/>
          </a:prstGeom>
        </p:spPr>
        <p:txBody>
          <a:bodyPr wrap="none" lIns="91430" tIns="45715" rIns="91430" bIns="45715">
            <a:spAutoFit/>
          </a:bodyPr>
          <a:lstStyle/>
          <a:p>
            <a:r>
              <a:rPr lang="ru-RU" sz="30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762,2 тыс. руб.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5458408" y="5194919"/>
            <a:ext cx="1790830" cy="1200318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pPr algn="r"/>
            <a:r>
              <a:rPr lang="ru-RU" sz="9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Приобретение оборудования для хлебопечения, в целях организации </a:t>
            </a:r>
            <a:r>
              <a:rPr lang="ru-RU" sz="900" b="1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минипекарен</a:t>
            </a:r>
            <a:r>
              <a:rPr lang="ru-RU" sz="9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  <a:p>
            <a:pPr algn="r"/>
            <a:r>
              <a:rPr lang="ru-RU" sz="9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Приобретение пресс-подборщика для заготовки сена. </a:t>
            </a:r>
          </a:p>
          <a:p>
            <a:pPr algn="r"/>
            <a:endParaRPr lang="ru-RU" sz="900" b="1" dirty="0">
              <a:solidFill>
                <a:srgbClr val="72727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7474078" y="2284500"/>
            <a:ext cx="716843" cy="369322"/>
          </a:xfrm>
          <a:prstGeom prst="rect">
            <a:avLst/>
          </a:prstGeom>
        </p:spPr>
        <p:txBody>
          <a:bodyPr wrap="none" lIns="91430" tIns="45715" rIns="91430" bIns="45715">
            <a:spAutoFit/>
          </a:bodyPr>
          <a:lstStyle/>
          <a:p>
            <a:r>
              <a:rPr lang="ru-RU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1271</a:t>
            </a:r>
            <a:endParaRPr lang="ru-RU" sz="1000" b="1" dirty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5242805" y="2592566"/>
            <a:ext cx="866499" cy="369322"/>
          </a:xfrm>
          <a:prstGeom prst="rect">
            <a:avLst/>
          </a:prstGeom>
        </p:spPr>
        <p:txBody>
          <a:bodyPr wrap="none" lIns="91430" tIns="45715" rIns="91430" bIns="45715">
            <a:spAutoFit/>
          </a:bodyPr>
          <a:lstStyle/>
          <a:p>
            <a:r>
              <a:rPr lang="ru-RU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2018г.</a:t>
            </a:r>
            <a:endParaRPr lang="ru-RU" sz="1000" b="1" dirty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5266976" y="2223234"/>
            <a:ext cx="866499" cy="369322"/>
          </a:xfrm>
          <a:prstGeom prst="rect">
            <a:avLst/>
          </a:prstGeom>
        </p:spPr>
        <p:txBody>
          <a:bodyPr wrap="none" lIns="91430" tIns="45715" rIns="91430" bIns="45715">
            <a:spAutoFit/>
          </a:bodyPr>
          <a:lstStyle/>
          <a:p>
            <a:r>
              <a:rPr lang="ru-RU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2017г.</a:t>
            </a:r>
            <a:endParaRPr lang="ru-RU" sz="1000" b="1" dirty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36" name="Прямая соединительная линия 35"/>
          <p:cNvCxnSpPr/>
          <p:nvPr/>
        </p:nvCxnSpPr>
        <p:spPr>
          <a:xfrm flipH="1" flipV="1">
            <a:off x="5035937" y="2586317"/>
            <a:ext cx="3293625" cy="1363"/>
          </a:xfrm>
          <a:prstGeom prst="line">
            <a:avLst/>
          </a:prstGeom>
          <a:ln w="12700">
            <a:solidFill>
              <a:srgbClr val="7272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6133501" y="1999240"/>
            <a:ext cx="1390835" cy="30776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lIns="91430" tIns="45715" rIns="91430" bIns="45715" rtlCol="0">
            <a:spAutoFit/>
          </a:bodyPr>
          <a:lstStyle/>
          <a:p>
            <a:pPr algn="ctr"/>
            <a:r>
              <a:rPr lang="ru-RU" sz="14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РОСТ </a:t>
            </a:r>
            <a:r>
              <a:rPr lang="ru-RU" sz="1400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17%</a:t>
            </a:r>
            <a:endParaRPr lang="ru-RU" sz="1400" b="1" dirty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496847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331642" y="463556"/>
            <a:ext cx="7113860" cy="661195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Инвестиционная программа в сфере теплоснабжения</a:t>
            </a:r>
            <a:br>
              <a:rPr lang="ru-RU" sz="28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ru-RU" sz="18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млн. руб.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52DBF3A7-97BF-4D2D-A326-009AC09B9FB1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30" y="116632"/>
            <a:ext cx="792088" cy="1008112"/>
          </a:xfrm>
          <a:prstGeom prst="rect">
            <a:avLst/>
          </a:prstGeom>
        </p:spPr>
      </p:pic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2786036137"/>
              </p:ext>
            </p:extLst>
          </p:nvPr>
        </p:nvGraphicFramePr>
        <p:xfrm>
          <a:off x="846732" y="1397002"/>
          <a:ext cx="7225437" cy="4926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95" y="5244495"/>
            <a:ext cx="1768475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73206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15</a:t>
            </a:fld>
            <a:endParaRPr lang="ru-RU" dirty="0">
              <a:solidFill>
                <a:srgbClr val="073E87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05077"/>
            <a:ext cx="792088" cy="100811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06" r="11482"/>
          <a:stretch/>
        </p:blipFill>
        <p:spPr>
          <a:xfrm>
            <a:off x="7862047" y="5128877"/>
            <a:ext cx="1281953" cy="120870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859816" y="1409977"/>
            <a:ext cx="70567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одно сельскохозяйственное предприятие </a:t>
            </a:r>
          </a:p>
          <a:p>
            <a:pPr algn="ctr"/>
            <a:r>
              <a:rPr lang="ru-RU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ООО «АгроВид»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184" y="1403215"/>
            <a:ext cx="1689447" cy="1689447"/>
          </a:xfrm>
          <a:prstGeom prst="rect">
            <a:avLst/>
          </a:prstGeom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7591" y="2664133"/>
            <a:ext cx="569422" cy="57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6775" y="2117826"/>
            <a:ext cx="609081" cy="5813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275856" y="2202468"/>
            <a:ext cx="36724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Производство молока – 4,5 тонны  </a:t>
            </a:r>
          </a:p>
          <a:p>
            <a:r>
              <a:rPr lang="ru-RU" sz="12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Реализация молока - 4 тонны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212819" y="2665747"/>
            <a:ext cx="53139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Численность крупного рогатого скота – 368</a:t>
            </a:r>
          </a:p>
          <a:p>
            <a:r>
              <a:rPr lang="ru-RU" sz="1200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В том числе коровы - 183</a:t>
            </a:r>
            <a:endParaRPr lang="ru-RU" sz="1200" b="1" dirty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6119" y="3138877"/>
            <a:ext cx="59766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9 </a:t>
            </a:r>
            <a:r>
              <a:rPr lang="ru-RU" b="1" dirty="0" err="1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крестьянско</a:t>
            </a:r>
            <a:r>
              <a:rPr lang="ru-RU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(</a:t>
            </a:r>
            <a:r>
              <a:rPr lang="ru-RU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фермерских) хозяйств</a:t>
            </a:r>
            <a:endParaRPr lang="ru-RU" b="1" dirty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691680" y="449108"/>
            <a:ext cx="62454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Агропромышленный </a:t>
            </a:r>
            <a:r>
              <a:rPr lang="ru-RU" sz="2800" b="1" dirty="0" smtClean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комплекс</a:t>
            </a:r>
            <a:endParaRPr lang="ru-RU" sz="2800" b="1" dirty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219639" y="3508209"/>
            <a:ext cx="38711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личные подсобные хозяйства</a:t>
            </a:r>
            <a:endParaRPr lang="ru-RU" b="1" dirty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594495" y="3877541"/>
            <a:ext cx="5932245" cy="30777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Основной объем сельскохозяйственной продукции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626607" y="5229200"/>
            <a:ext cx="721351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Резервом развития сферы сельскохозяйственного производства на территории муниципального района «Печора» является наличие свободных земельных ресурсов, пригодных для развития сельского хозяйства.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1800159" y="4189930"/>
            <a:ext cx="112691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картофель</a:t>
            </a:r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 flipH="1">
            <a:off x="890145" y="4471056"/>
            <a:ext cx="3265056" cy="4496"/>
          </a:xfrm>
          <a:prstGeom prst="line">
            <a:avLst/>
          </a:prstGeom>
          <a:ln w="12700">
            <a:solidFill>
              <a:srgbClr val="7272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Прямоугольник 23"/>
          <p:cNvSpPr/>
          <p:nvPr/>
        </p:nvSpPr>
        <p:spPr>
          <a:xfrm>
            <a:off x="2385540" y="4785920"/>
            <a:ext cx="1525097" cy="33855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3,8 тыс. тонн 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709385" y="4784244"/>
            <a:ext cx="1468992" cy="33855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3,4 тыс. тонн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2765613" y="4488877"/>
            <a:ext cx="7649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prstClr val="black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2018</a:t>
            </a:r>
            <a:r>
              <a:rPr lang="ru-RU" i="1" dirty="0">
                <a:solidFill>
                  <a:prstClr val="black"/>
                </a:solidFill>
              </a:rPr>
              <a:t> </a:t>
            </a:r>
            <a:endParaRPr lang="ru-RU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1094863" y="4488877"/>
            <a:ext cx="7649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prstClr val="black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2017</a:t>
            </a:r>
            <a:r>
              <a:rPr lang="ru-RU" i="1" dirty="0">
                <a:solidFill>
                  <a:prstClr val="black"/>
                </a:solidFill>
              </a:rPr>
              <a:t> </a:t>
            </a:r>
            <a:endParaRPr lang="ru-RU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5436096" y="4189930"/>
            <a:ext cx="78098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овощи</a:t>
            </a:r>
            <a:endParaRPr lang="ru-RU" sz="1400" b="1" dirty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 flipH="1" flipV="1">
            <a:off x="4261684" y="4480048"/>
            <a:ext cx="3838708" cy="17659"/>
          </a:xfrm>
          <a:prstGeom prst="line">
            <a:avLst/>
          </a:prstGeom>
          <a:ln w="12700">
            <a:solidFill>
              <a:srgbClr val="7272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Прямоугольник 33"/>
          <p:cNvSpPr/>
          <p:nvPr/>
        </p:nvSpPr>
        <p:spPr>
          <a:xfrm>
            <a:off x="4729583" y="4497707"/>
            <a:ext cx="7649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prstClr val="black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2017</a:t>
            </a:r>
            <a:r>
              <a:rPr lang="ru-RU" i="1" dirty="0">
                <a:solidFill>
                  <a:prstClr val="black"/>
                </a:solidFill>
              </a:rPr>
              <a:t> </a:t>
            </a:r>
            <a:endParaRPr lang="ru-RU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6660232" y="4497707"/>
            <a:ext cx="7649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prstClr val="black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2018</a:t>
            </a:r>
            <a:r>
              <a:rPr lang="ru-RU" i="1" dirty="0">
                <a:solidFill>
                  <a:prstClr val="black"/>
                </a:solidFill>
              </a:rPr>
              <a:t> </a:t>
            </a:r>
            <a:endParaRPr lang="ru-RU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4233362" y="4790323"/>
            <a:ext cx="1706236" cy="33855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0,399 </a:t>
            </a:r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тыс. тонн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6090763" y="4785920"/>
            <a:ext cx="1706236" cy="33855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0,512 </a:t>
            </a:r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тыс. тонн</a:t>
            </a:r>
          </a:p>
        </p:txBody>
      </p:sp>
    </p:spTree>
    <p:extLst>
      <p:ext uri="{BB962C8B-B14F-4D97-AF65-F5344CB8AC3E}">
        <p14:creationId xmlns:p14="http://schemas.microsoft.com/office/powerpoint/2010/main" val="241669018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331642" y="463556"/>
            <a:ext cx="7113860" cy="661195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Коммунальная инфраструктура</a:t>
            </a:r>
            <a:endParaRPr lang="ru-RU" sz="3200" b="1" dirty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52DBF3A7-97BF-4D2D-A326-009AC09B9FB1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30" y="116632"/>
            <a:ext cx="792088" cy="1008112"/>
          </a:xfrm>
          <a:prstGeom prst="rect">
            <a:avLst/>
          </a:prstGeom>
        </p:spPr>
      </p:pic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5012695"/>
              </p:ext>
            </p:extLst>
          </p:nvPr>
        </p:nvGraphicFramePr>
        <p:xfrm>
          <a:off x="1115618" y="1268760"/>
          <a:ext cx="7416827" cy="3816426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3912543"/>
                <a:gridCol w="884575"/>
                <a:gridCol w="986644"/>
                <a:gridCol w="918596"/>
                <a:gridCol w="714469"/>
              </a:tblGrid>
              <a:tr h="54957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>
                          <a:effectLst/>
                        </a:rPr>
                        <a:t>Показатели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</a:rPr>
                        <a:t>Ед. изм.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</a:rPr>
                        <a:t>2018-2019 годы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72017">
                <a:tc>
                  <a:txBody>
                    <a:bodyPr/>
                    <a:lstStyle/>
                    <a:p>
                      <a:pPr algn="l" fontAlgn="b"/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</a:rPr>
                        <a:t>План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</a:rPr>
                        <a:t>Факт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</a:rPr>
                        <a:t>%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7201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>
                          <a:effectLst/>
                        </a:rPr>
                        <a:t>котельные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u="none" strike="noStrike" dirty="0">
                          <a:effectLst/>
                        </a:rPr>
                        <a:t>ед.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u="none" strike="noStrike" dirty="0">
                          <a:effectLst/>
                        </a:rPr>
                        <a:t>28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u="none" strike="noStrike" dirty="0">
                          <a:effectLst/>
                        </a:rPr>
                        <a:t>28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u="none" strike="noStrike" dirty="0">
                          <a:effectLst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7201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>
                          <a:effectLst/>
                        </a:rPr>
                        <a:t>жилищный фонд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u="none" strike="noStrike" dirty="0">
                          <a:effectLst/>
                        </a:rPr>
                        <a:t>тыс. м2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u="none" strike="noStrike" dirty="0">
                          <a:effectLst/>
                        </a:rPr>
                        <a:t>1 385,59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u="none" strike="noStrike" dirty="0">
                          <a:effectLst/>
                        </a:rPr>
                        <a:t>1 385,59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u="none" strike="noStrike" dirty="0">
                          <a:effectLst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7201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>
                          <a:effectLst/>
                        </a:rPr>
                        <a:t>тепловые сети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u="none" strike="noStrike" dirty="0">
                          <a:effectLst/>
                        </a:rPr>
                        <a:t>км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u="none" strike="noStrike">
                          <a:effectLst/>
                        </a:rPr>
                        <a:t>160,56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u="none" strike="noStrike" dirty="0">
                          <a:effectLst/>
                        </a:rPr>
                        <a:t>160,56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u="none" strike="noStrike" dirty="0">
                          <a:effectLst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8875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>
                          <a:effectLst/>
                        </a:rPr>
                        <a:t>заменено ветхих тепловых сетей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u="none" strike="noStrike" dirty="0">
                          <a:effectLst/>
                        </a:rPr>
                        <a:t>км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u="none" strike="noStrike">
                          <a:effectLst/>
                        </a:rPr>
                        <a:t>3,71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u="none" strike="noStrike" dirty="0">
                          <a:effectLst/>
                        </a:rPr>
                        <a:t>6,36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u="none" strike="noStrike" dirty="0">
                          <a:effectLst/>
                        </a:rPr>
                        <a:t>169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7201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>
                          <a:effectLst/>
                        </a:rPr>
                        <a:t>водопроводные сети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u="none" strike="noStrike" dirty="0">
                          <a:effectLst/>
                        </a:rPr>
                        <a:t>км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u="none" strike="noStrike" dirty="0">
                          <a:effectLst/>
                        </a:rPr>
                        <a:t>170,5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u="none" strike="noStrike" dirty="0">
                          <a:effectLst/>
                        </a:rPr>
                        <a:t>170,5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u="none" strike="noStrike" dirty="0">
                          <a:effectLst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33880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>
                          <a:effectLst/>
                        </a:rPr>
                        <a:t>заменено ветхих водопроводных  сетей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u="none" strike="noStrike" dirty="0">
                          <a:effectLst/>
                        </a:rPr>
                        <a:t>км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u="none" strike="noStrike">
                          <a:effectLst/>
                        </a:rPr>
                        <a:t>4,62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u="none" strike="noStrike" dirty="0">
                          <a:effectLst/>
                        </a:rPr>
                        <a:t>10,09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u="none" strike="noStrike" dirty="0">
                          <a:effectLst/>
                        </a:rPr>
                        <a:t>211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305409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>
                          <a:effectLst/>
                        </a:rPr>
                        <a:t>канализационные сети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u="none" strike="noStrike" dirty="0">
                          <a:effectLst/>
                        </a:rPr>
                        <a:t>км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u="none" strike="noStrike">
                          <a:effectLst/>
                        </a:rPr>
                        <a:t>160,2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u="none" strike="noStrike">
                          <a:effectLst/>
                        </a:rPr>
                        <a:t>160,2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u="none" strike="noStrike" dirty="0">
                          <a:effectLst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305409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>
                          <a:effectLst/>
                        </a:rPr>
                        <a:t>заменено ветхих канализационных  сетей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u="none" strike="noStrike" dirty="0">
                          <a:effectLst/>
                        </a:rPr>
                        <a:t>км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u="none" strike="noStrike">
                          <a:effectLst/>
                        </a:rPr>
                        <a:t>0,03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u="none" strike="noStrike">
                          <a:effectLst/>
                        </a:rPr>
                        <a:t>0,039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u="none" strike="noStrike" dirty="0">
                          <a:effectLst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66839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 smtClean="0">
                          <a:effectLst/>
                        </a:rPr>
                        <a:t>создан </a:t>
                      </a:r>
                      <a:r>
                        <a:rPr lang="ru-RU" sz="1400" b="1" u="none" strike="noStrike" dirty="0">
                          <a:effectLst/>
                        </a:rPr>
                        <a:t>резерв материалов и оборудования для ликвидации возможных аварийных ситуаций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u="none" strike="noStrike" dirty="0">
                          <a:effectLst/>
                        </a:rPr>
                        <a:t>тыс. руб.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u="none" strike="noStrike">
                          <a:effectLst/>
                        </a:rPr>
                        <a:t>3 513,83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u="none" strike="noStrike">
                          <a:effectLst/>
                        </a:rPr>
                        <a:t>3 513,83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u="none" strike="noStrike" dirty="0">
                          <a:effectLst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06" r="17007"/>
          <a:stretch/>
        </p:blipFill>
        <p:spPr bwMode="auto">
          <a:xfrm>
            <a:off x="7668344" y="5517232"/>
            <a:ext cx="1181100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2033464" y="5225985"/>
            <a:ext cx="5634880" cy="83099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Состояние сетей коммунальной инфраструктуры: </a:t>
            </a:r>
          </a:p>
          <a:p>
            <a:r>
              <a:rPr lang="ru-RU" sz="1200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- 160,5 км тепловых сетей, из которых 27,8 км ветхие, или 17%;</a:t>
            </a:r>
          </a:p>
          <a:p>
            <a:r>
              <a:rPr lang="ru-RU" sz="1200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- 170,5 км водопроводных сетей, из которых 77,7 км ветхие, или 45%;</a:t>
            </a:r>
          </a:p>
          <a:p>
            <a:r>
              <a:rPr lang="ru-RU" sz="1200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- 160,2 км канализационных сетей, из которых 55 км ветхие, или 34%.</a:t>
            </a:r>
          </a:p>
        </p:txBody>
      </p:sp>
    </p:spTree>
    <p:extLst>
      <p:ext uri="{BB962C8B-B14F-4D97-AF65-F5344CB8AC3E}">
        <p14:creationId xmlns:p14="http://schemas.microsoft.com/office/powerpoint/2010/main" val="1102558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331642" y="463556"/>
            <a:ext cx="7113860" cy="661195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Улучшение состояния жилищно-коммунального комплекса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52DBF3A7-97BF-4D2D-A326-009AC09B9FB1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30" y="116632"/>
            <a:ext cx="792088" cy="1008112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0970" y="5244495"/>
            <a:ext cx="1768475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051722" y="1412787"/>
            <a:ext cx="6808648" cy="1015653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pPr algn="ctr"/>
            <a:r>
              <a:rPr lang="ru-RU" sz="20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муниципальная программа «Жилье, жилищно-коммунальное хозяйство и территориальное развития МО МР «Печора»</a:t>
            </a:r>
            <a:endParaRPr lang="ru-RU" b="1" dirty="0" smtClean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39556" y="2780932"/>
            <a:ext cx="7164795" cy="3293199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pPr marL="285717" indent="-285717">
              <a:buFont typeface="Wingdings" pitchFamily="2" charset="2"/>
              <a:buChar char="Ø"/>
            </a:pPr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проведен капитальный ремонт теплотрассы от ТК 113 до ТК 118 с заменой  вводов в  ж. д. № 11,13 по ул. Гагарина</a:t>
            </a:r>
          </a:p>
          <a:p>
            <a:endParaRPr lang="ru-RU" sz="1600" b="1" dirty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85717" indent="-285717">
              <a:buFont typeface="Wingdings" pitchFamily="2" charset="2"/>
              <a:buChar char="Ø"/>
            </a:pPr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проведен капитальный ремонт т/трассы от ЦТП № 24 до </a:t>
            </a:r>
            <a:r>
              <a:rPr lang="ru-RU" sz="1600" b="1" dirty="0" err="1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т.А</a:t>
            </a:r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Д 108, 89 мм  (ГВС) (надземная прокладка)</a:t>
            </a:r>
          </a:p>
          <a:p>
            <a:endParaRPr lang="ru-RU" sz="1600" b="1" dirty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85717" indent="-285717">
              <a:buFont typeface="Wingdings" pitchFamily="2" charset="2"/>
              <a:buChar char="Ø"/>
            </a:pPr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проведен капитальный ремонт водопроводных сетей Ду-300 от ВК-1 по ул. Проектируемая до ВК-8 по ул. Строительная, г. Печора</a:t>
            </a:r>
          </a:p>
          <a:p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</a:p>
          <a:p>
            <a:pPr marL="285717" indent="-285717">
              <a:buFont typeface="Wingdings" pitchFamily="2" charset="2"/>
              <a:buChar char="Ø"/>
            </a:pPr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проведен капитальный ремонт тепловой сети (отопление ГВС) от ТК-30 до </a:t>
            </a:r>
            <a:r>
              <a:rPr lang="ru-RU" sz="1600" b="1" dirty="0" err="1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ж.д</a:t>
            </a:r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., ул. Западная, д.42, котельная №11. г. Печора </a:t>
            </a:r>
          </a:p>
          <a:p>
            <a:endParaRPr lang="ru-RU" sz="1600" b="1" dirty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85717" indent="-285717">
              <a:buFont typeface="Wingdings" pitchFamily="2" charset="2"/>
              <a:buChar char="Ø"/>
            </a:pPr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приобретены насосы ЭЦВ</a:t>
            </a:r>
            <a:endParaRPr lang="ru-RU" sz="1600" b="1" dirty="0">
              <a:solidFill>
                <a:schemeClr val="tx2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5122" name="Picture 2" descr="Y:\Доклад главы 2018 год\Картинки\unnamed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314" y="1194167"/>
            <a:ext cx="1452881" cy="1452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1499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331642" y="463556"/>
            <a:ext cx="7113860" cy="661195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Капитальный ремонт МКД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52DBF3A7-97BF-4D2D-A326-009AC09B9FB1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30" y="116632"/>
            <a:ext cx="792088" cy="1008112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0970" y="5244495"/>
            <a:ext cx="1768475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1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55930696"/>
              </p:ext>
            </p:extLst>
          </p:nvPr>
        </p:nvGraphicFramePr>
        <p:xfrm>
          <a:off x="251520" y="1412781"/>
          <a:ext cx="8640960" cy="46806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2050" name="Picture 2" descr="https://ya-webdesign.com/images/arrows-up-png-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50" y="2564904"/>
            <a:ext cx="792088" cy="1534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322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331642" y="463556"/>
            <a:ext cx="7113860" cy="661195"/>
          </a:xfrm>
        </p:spPr>
        <p:txBody>
          <a:bodyPr>
            <a:normAutofit/>
          </a:bodyPr>
          <a:lstStyle/>
          <a:p>
            <a:r>
              <a:rPr lang="ru-RU" sz="28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Жилищно-коммунальное хозяйство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52DBF3A7-97BF-4D2D-A326-009AC09B9FB1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30" y="116632"/>
            <a:ext cx="792088" cy="1008112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0970" y="5244495"/>
            <a:ext cx="1768475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2940717" y="2584392"/>
            <a:ext cx="5924798" cy="1569650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pPr marL="285717" indent="-285717">
              <a:buFont typeface="Wingdings" pitchFamily="2" charset="2"/>
              <a:buChar char="Ø"/>
            </a:pPr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г. Печора, ул. </a:t>
            </a:r>
            <a:r>
              <a:rPr lang="ru-RU" sz="1600" b="1" dirty="0" err="1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Щипачкина</a:t>
            </a:r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д.7 (плоская крыша) </a:t>
            </a:r>
          </a:p>
          <a:p>
            <a:pPr marL="285717" indent="-285717">
              <a:buFont typeface="Wingdings" pitchFamily="2" charset="2"/>
              <a:buChar char="Ø"/>
            </a:pPr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г. Печора, ул. Гагарина, д.39а (скатная крыша)</a:t>
            </a:r>
          </a:p>
          <a:p>
            <a:pPr marL="285717" indent="-285717">
              <a:buFont typeface="Wingdings" pitchFamily="2" charset="2"/>
              <a:buChar char="Ø"/>
            </a:pPr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г. Печора, ул. Пионерская д.37 (плоская крыша)</a:t>
            </a:r>
          </a:p>
          <a:p>
            <a:pPr marL="285717" indent="-285717">
              <a:buFont typeface="Wingdings" pitchFamily="2" charset="2"/>
              <a:buChar char="Ø"/>
            </a:pPr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г. Печора, ул. Пионерская д.39 (плоская крыша)</a:t>
            </a:r>
          </a:p>
          <a:p>
            <a:pPr marL="285717" indent="-285717">
              <a:buFont typeface="Wingdings" pitchFamily="2" charset="2"/>
              <a:buChar char="Ø"/>
            </a:pPr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г. Печора, ул. </a:t>
            </a:r>
            <a:r>
              <a:rPr lang="ru-RU" sz="1600" b="1" dirty="0" err="1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Н.Островского</a:t>
            </a:r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д.29 (электроснабжение)</a:t>
            </a:r>
          </a:p>
          <a:p>
            <a:pPr marL="285717" indent="-285717">
              <a:buFont typeface="Wingdings" pitchFamily="2" charset="2"/>
              <a:buChar char="Ø"/>
            </a:pPr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г. Печора, пр-т  Печорский д.31 (скатная крыша)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489942" y="2111806"/>
            <a:ext cx="6408712" cy="400099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pPr algn="ctr"/>
            <a:r>
              <a:rPr lang="ru-RU" sz="20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Отремонтировано многоквартирных домов</a:t>
            </a:r>
            <a:endParaRPr lang="ru-RU" sz="2000" dirty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41699" y="4154042"/>
            <a:ext cx="6552728" cy="1815872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pPr marL="285717" indent="-285717">
              <a:buFont typeface="Wingdings" pitchFamily="2" charset="2"/>
              <a:buChar char="Ø"/>
            </a:pPr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г. Печора, пр-т  Печорский д.83 (ГВС, ХВС, водоотведение, электроснабжение, фасад, фундамент)</a:t>
            </a:r>
          </a:p>
          <a:p>
            <a:pPr marL="285717" indent="-285717">
              <a:buFont typeface="Wingdings" pitchFamily="2" charset="2"/>
              <a:buChar char="Ø"/>
            </a:pPr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г. Печора, ул. Московская, д.26 (отопление, ХВС, водоотведение, электроснабжение, скатная крыша, фасад, фундамент</a:t>
            </a:r>
            <a:r>
              <a:rPr lang="ru-RU" sz="1600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)</a:t>
            </a:r>
          </a:p>
          <a:p>
            <a:pPr marL="285717" indent="-285717">
              <a:buFont typeface="Wingdings" pitchFamily="2" charset="2"/>
              <a:buChar char="Ø"/>
            </a:pPr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п. Чикшино, ул. Северная, д.2 (плоская крыша)</a:t>
            </a:r>
          </a:p>
          <a:p>
            <a:pPr marL="285717" indent="-285717">
              <a:buFont typeface="Wingdings" pitchFamily="2" charset="2"/>
              <a:buChar char="Ø"/>
            </a:pPr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п. Зеленоборск, ул. Нефтяников, д.12 (скатная крыша)</a:t>
            </a:r>
          </a:p>
        </p:txBody>
      </p:sp>
      <p:pic>
        <p:nvPicPr>
          <p:cNvPr id="5125" name="Picture 5" descr="Y:\Доклад главы 2018 год\Картинки\unnamed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126" y="2060848"/>
            <a:ext cx="2088232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60777" y="1052740"/>
            <a:ext cx="8137877" cy="646321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муниципальная программа </a:t>
            </a:r>
            <a:r>
              <a:rPr lang="ru-RU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«Жилье, жилищно-коммунальное хозяйство и территориальное развития МО МР «Печора»</a:t>
            </a:r>
          </a:p>
        </p:txBody>
      </p:sp>
    </p:spTree>
    <p:extLst>
      <p:ext uri="{BB962C8B-B14F-4D97-AF65-F5344CB8AC3E}">
        <p14:creationId xmlns:p14="http://schemas.microsoft.com/office/powerpoint/2010/main" val="968649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DBF3A7-97BF-4D2D-A326-009AC09B9FB1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1187626" y="260657"/>
            <a:ext cx="7041976" cy="570583"/>
          </a:xfrm>
        </p:spPr>
        <p:txBody>
          <a:bodyPr>
            <a:normAutofit fontScale="90000"/>
          </a:bodyPr>
          <a:lstStyle/>
          <a:p>
            <a:r>
              <a:rPr lang="ru-RU" sz="32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ЗАДАЧИ НА 2018 ГОД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30" y="116632"/>
            <a:ext cx="792088" cy="1008112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0970" y="5244495"/>
            <a:ext cx="1768475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8079" y="2758747"/>
            <a:ext cx="2121933" cy="1521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175028" y="5301213"/>
            <a:ext cx="2861109" cy="73865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91430" tIns="45715" rIns="91430" bIns="45715">
            <a:spAutoFit/>
          </a:bodyPr>
          <a:lstStyle/>
          <a:p>
            <a:pPr lvl="0" algn="ctr"/>
            <a:r>
              <a:rPr lang="ru-RU" sz="12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Подготовка мероприятий, посвященных 70-летию города Печора</a:t>
            </a:r>
            <a:r>
              <a:rPr lang="ru-RU" b="1" dirty="0">
                <a:solidFill>
                  <a:schemeClr val="bg2">
                    <a:lumMod val="50000"/>
                  </a:schemeClr>
                </a:solidFill>
              </a:rPr>
              <a:t> 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456603" y="1489569"/>
            <a:ext cx="4297958" cy="64632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91430" tIns="45715" rIns="91430" bIns="45715">
            <a:spAutoFit/>
          </a:bodyPr>
          <a:lstStyle/>
          <a:p>
            <a:pPr lvl="0" algn="ctr"/>
            <a:r>
              <a:rPr lang="ru-RU" sz="12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Осуществление исполнительно-распорядительных функций и полномочий органов местного самоуправления городского поселения «Печора»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664527" y="3187079"/>
            <a:ext cx="3227953" cy="46165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91430" tIns="45715" rIns="91430" bIns="45715">
            <a:spAutoFit/>
          </a:bodyPr>
          <a:lstStyle/>
          <a:p>
            <a:pPr lvl="0" algn="ctr"/>
            <a:r>
              <a:rPr lang="ru-RU" sz="12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Реализация поручений, содержащихся в Указах Президента РФ от 07.05.2012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664535" y="3889046"/>
            <a:ext cx="3084911" cy="46165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91430" tIns="45715" rIns="91430" bIns="45715">
            <a:spAutoFit/>
          </a:bodyPr>
          <a:lstStyle/>
          <a:p>
            <a:pPr lvl="0" algn="ctr"/>
            <a:r>
              <a:rPr lang="ru-RU" sz="12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Российской Федерации Реализация народных проектов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23530" y="1812730"/>
            <a:ext cx="2895512" cy="83098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91430" tIns="45715" rIns="91430" bIns="45715">
            <a:spAutoFit/>
          </a:bodyPr>
          <a:lstStyle/>
          <a:p>
            <a:pPr algn="ctr"/>
            <a:r>
              <a:rPr lang="ru-RU" sz="12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Реализация комплекса мероприятий по созданию благоприятного инвестиционного климата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587603" y="4532320"/>
            <a:ext cx="3744416" cy="64632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91430" tIns="45715" rIns="91430" bIns="45715">
            <a:spAutoFit/>
          </a:bodyPr>
          <a:lstStyle/>
          <a:p>
            <a:pPr lvl="0" algn="ctr"/>
            <a:r>
              <a:rPr lang="ru-RU" sz="12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Реализация дополнительных мероприятий, направленных на снижение напряженности на рынке труда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379498" y="2303914"/>
            <a:ext cx="3313281" cy="64632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91430" tIns="45715" rIns="91430" bIns="45715">
            <a:spAutoFit/>
          </a:bodyPr>
          <a:lstStyle/>
          <a:p>
            <a:pPr lvl="0" algn="ctr"/>
            <a:r>
              <a:rPr lang="ru-RU" sz="12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Реализация муниципальных программ формирования комфортной городской среды на 2018-2022 годы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67548" y="2771591"/>
            <a:ext cx="2520281" cy="64632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91430" tIns="45715" rIns="91430" bIns="45715">
            <a:spAutoFit/>
          </a:bodyPr>
          <a:lstStyle/>
          <a:p>
            <a:pPr lvl="0" algn="ctr"/>
            <a:r>
              <a:rPr lang="ru-RU" sz="12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Реализация мероприятий по капитальному ремонту многоквартирных домов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338743" y="3709198"/>
            <a:ext cx="2793097" cy="83098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91430" tIns="45715" rIns="91430" bIns="45715">
            <a:spAutoFit/>
          </a:bodyPr>
          <a:lstStyle/>
          <a:p>
            <a:pPr lvl="0" algn="ctr"/>
            <a:r>
              <a:rPr lang="ru-RU" sz="12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Подготовка и проведение мероприятий, посвященных 97-годовщине </a:t>
            </a:r>
            <a:r>
              <a:rPr lang="ru-RU" sz="1200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государственности </a:t>
            </a:r>
            <a:r>
              <a:rPr lang="ru-RU" sz="12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Республики Коми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700353" y="4763147"/>
            <a:ext cx="2793097" cy="120031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91430" tIns="45715" rIns="91430" bIns="45715">
            <a:spAutoFit/>
          </a:bodyPr>
          <a:lstStyle/>
          <a:p>
            <a:pPr lvl="0" algn="ctr"/>
            <a:r>
              <a:rPr lang="ru-RU" sz="1200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Реализация </a:t>
            </a:r>
            <a:r>
              <a:rPr lang="ru-RU" sz="12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мероприятий муниципальной адресной программы «Переселение граждан из аварийного жилищного фонда» на 2013-2018 годы с 1-5 этапы</a:t>
            </a:r>
          </a:p>
        </p:txBody>
      </p:sp>
    </p:spTree>
    <p:extLst>
      <p:ext uri="{BB962C8B-B14F-4D97-AF65-F5344CB8AC3E}">
        <p14:creationId xmlns:p14="http://schemas.microsoft.com/office/powerpoint/2010/main" val="13501036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331642" y="463556"/>
            <a:ext cx="7113860" cy="661195"/>
          </a:xfrm>
        </p:spPr>
        <p:txBody>
          <a:bodyPr>
            <a:normAutofit fontScale="90000"/>
          </a:bodyPr>
          <a:lstStyle/>
          <a:p>
            <a:r>
              <a:rPr lang="ru-RU" sz="3600" dirty="0"/>
              <a:t>Жилищно-коммунальное хозяйство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52DBF3A7-97BF-4D2D-A326-009AC09B9FB1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30" y="116632"/>
            <a:ext cx="792088" cy="1008112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0970" y="5244495"/>
            <a:ext cx="1768475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1403539" y="1120008"/>
            <a:ext cx="6408712" cy="369322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Отремонтировано многоквартирных </a:t>
            </a:r>
            <a:r>
              <a:rPr lang="ru-RU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домов</a:t>
            </a:r>
            <a:endParaRPr lang="ru-RU" dirty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0" name="Рисунок 9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5" y="1713497"/>
            <a:ext cx="3672408" cy="305144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6" y="2564910"/>
            <a:ext cx="3931890" cy="30160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1819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331642" y="463556"/>
            <a:ext cx="7113860" cy="661195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Жилищно-коммунальное хозяйство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>
          <a:xfrm>
            <a:off x="3995937" y="6223584"/>
            <a:ext cx="1161826" cy="365125"/>
          </a:xfrm>
        </p:spPr>
        <p:txBody>
          <a:bodyPr/>
          <a:lstStyle/>
          <a:p>
            <a:pPr>
              <a:defRPr/>
            </a:pPr>
            <a:fld id="{52DBF3A7-97BF-4D2D-A326-009AC09B9FB1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30" y="116632"/>
            <a:ext cx="792088" cy="1008112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0970" y="5244495"/>
            <a:ext cx="1768475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149738" y="1412777"/>
            <a:ext cx="6808648" cy="1600428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pPr algn="ctr"/>
            <a:r>
              <a:rPr lang="ru-RU" sz="20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Подпрограмма</a:t>
            </a:r>
          </a:p>
          <a:p>
            <a:pPr algn="ctr"/>
            <a:r>
              <a:rPr lang="ru-RU" sz="20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«Комплексное освоение и развитие территорий в целях жилищного строительства на территории МО МР «Печора»</a:t>
            </a:r>
          </a:p>
          <a:p>
            <a:pPr algn="ctr"/>
            <a:endParaRPr lang="ru-RU" b="1" dirty="0" smtClean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768632" y="3454872"/>
            <a:ext cx="6375371" cy="1077208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pPr marL="285717" indent="-285717">
              <a:buFont typeface="Wingdings" pitchFamily="2" charset="2"/>
              <a:buChar char="Ø"/>
            </a:pPr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В 2018 году завершено строительство многоквартирного дома по ул. </a:t>
            </a:r>
            <a:r>
              <a:rPr lang="ru-RU" sz="1600" b="1" dirty="0" err="1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Русанова</a:t>
            </a:r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д. 33 на сумму 45,3 млн. рублей, введено 2627,6 м</a:t>
            </a:r>
            <a:r>
              <a:rPr lang="ru-RU" sz="1600" b="1" dirty="0">
                <a:solidFill>
                  <a:srgbClr val="004D40"/>
                </a:solidFill>
                <a:latin typeface="Times New Roman"/>
                <a:ea typeface="Segoe UI" panose="020B0502040204020203" pitchFamily="34" charset="0"/>
                <a:cs typeface="Times New Roman"/>
              </a:rPr>
              <a:t>² </a:t>
            </a:r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жилья.</a:t>
            </a:r>
          </a:p>
          <a:p>
            <a:pPr marL="285717" indent="-285717">
              <a:buFont typeface="Wingdings" pitchFamily="2" charset="2"/>
              <a:buChar char="Ø"/>
            </a:pPr>
            <a:endParaRPr lang="ru-RU" sz="1600" b="1" dirty="0">
              <a:solidFill>
                <a:schemeClr val="tx2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5122" name="Picture 2" descr="Y:\Доклад главы 2018 год\Картинки\unnamed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712" y="1700808"/>
            <a:ext cx="1512168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Y:\Доклад главы 2018 год\Картинки\family-icon-e1504969158647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6239" y="2713856"/>
            <a:ext cx="12192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387025" y="2729477"/>
            <a:ext cx="4608934" cy="707876"/>
          </a:xfrm>
          <a:prstGeom prst="rect">
            <a:avLst/>
          </a:prstGeom>
          <a:noFill/>
        </p:spPr>
        <p:txBody>
          <a:bodyPr wrap="none" lIns="91430" tIns="45715" rIns="91430" bIns="45715" rtlCol="0">
            <a:spAutoFit/>
          </a:bodyPr>
          <a:lstStyle/>
          <a:p>
            <a:pPr algn="ctr"/>
            <a:r>
              <a:rPr lang="ru-RU" sz="4000" b="1" dirty="0">
                <a:solidFill>
                  <a:schemeClr val="tx2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79,3 млн. рублей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4270479"/>
            <a:ext cx="6336704" cy="5232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91430" tIns="45715" rIns="91430" bIns="45715">
            <a:spAutoFit/>
          </a:bodyPr>
          <a:lstStyle/>
          <a:p>
            <a:pPr marL="285717" indent="-285717">
              <a:buFont typeface="Wingdings" pitchFamily="2" charset="2"/>
              <a:buChar char="§"/>
            </a:pPr>
            <a:r>
              <a:rPr lang="ru-RU" sz="1400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Выдано 12 разрешений на строительство объектов капитального строительства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27585" y="4906844"/>
            <a:ext cx="6336704" cy="5232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91430" tIns="45715" rIns="91430" bIns="45715">
            <a:spAutoFit/>
          </a:bodyPr>
          <a:lstStyle/>
          <a:p>
            <a:pPr marL="285717" indent="-285717">
              <a:buFont typeface="Wingdings" pitchFamily="2" charset="2"/>
              <a:buChar char="§"/>
            </a:pPr>
            <a:r>
              <a:rPr lang="ru-RU" sz="1400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Утверждены и выданы 58 схемы расположения земельного участка на кадастровом плане или кадастровой карте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827584" y="5514513"/>
            <a:ext cx="6336704" cy="30776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91430" tIns="45715" rIns="91430" bIns="45715">
            <a:spAutoFit/>
          </a:bodyPr>
          <a:lstStyle/>
          <a:p>
            <a:pPr marL="285717" indent="-285717">
              <a:buFont typeface="Wingdings" pitchFamily="2" charset="2"/>
              <a:buChar char="§"/>
            </a:pPr>
            <a:r>
              <a:rPr lang="ru-RU" sz="1400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Выдано 46 градостроительных планов земельных участков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827584" y="5885377"/>
            <a:ext cx="6336704" cy="30776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91430" tIns="45715" rIns="91430" bIns="45715">
            <a:spAutoFit/>
          </a:bodyPr>
          <a:lstStyle/>
          <a:p>
            <a:pPr marL="285717" indent="-285717">
              <a:buFont typeface="Wingdings" pitchFamily="2" charset="2"/>
              <a:buChar char="§"/>
            </a:pPr>
            <a:r>
              <a:rPr lang="ru-RU" sz="1400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Присвоено 141 адрес объектам недвижимости</a:t>
            </a:r>
          </a:p>
        </p:txBody>
      </p:sp>
    </p:spTree>
    <p:extLst>
      <p:ext uri="{BB962C8B-B14F-4D97-AF65-F5344CB8AC3E}">
        <p14:creationId xmlns:p14="http://schemas.microsoft.com/office/powerpoint/2010/main" val="2197482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331642" y="463556"/>
            <a:ext cx="7113860" cy="661195"/>
          </a:xfrm>
        </p:spPr>
        <p:txBody>
          <a:bodyPr>
            <a:noAutofit/>
          </a:bodyPr>
          <a:lstStyle/>
          <a:p>
            <a:r>
              <a:rPr lang="ru-RU" sz="28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Улучшение жилищных условий населения </a:t>
            </a:r>
            <a:r>
              <a:rPr lang="ru-RU" sz="2800" b="1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МР </a:t>
            </a:r>
            <a:r>
              <a:rPr lang="ru-RU" sz="28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«Печора»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52DBF3A7-97BF-4D2D-A326-009AC09B9FB1}" type="slidenum">
              <a:rPr lang="ru-RU" smtClean="0"/>
              <a:pPr>
                <a:defRPr/>
              </a:pPr>
              <a:t>22</a:t>
            </a:fld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30" y="116632"/>
            <a:ext cx="792088" cy="1008112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2725720" y="1968458"/>
            <a:ext cx="5924798" cy="923320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endParaRPr lang="ru-RU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71" y="5301211"/>
            <a:ext cx="1768475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195736" y="2365438"/>
            <a:ext cx="4572000" cy="830987"/>
          </a:xfrm>
          <a:prstGeom prst="rect">
            <a:avLst/>
          </a:prstGeom>
        </p:spPr>
        <p:txBody>
          <a:bodyPr lIns="91430" tIns="45715" rIns="91430" bIns="45715">
            <a:spAutoFit/>
          </a:bodyPr>
          <a:lstStyle/>
          <a:p>
            <a:pPr marL="285717" indent="-285717">
              <a:buFont typeface="Wingdings" pitchFamily="2" charset="2"/>
              <a:buChar char="Ø"/>
            </a:pPr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представлено 233 жилых помещения гражданам, проживающим в аварийном жилом фонде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45865" y="1412782"/>
            <a:ext cx="7740860" cy="646321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Муниципальная адресная программа «Переселение </a:t>
            </a:r>
            <a:r>
              <a:rPr lang="ru-RU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граждан из аварийного жилищного фонда» на 2013-2018 годы </a:t>
            </a:r>
          </a:p>
        </p:txBody>
      </p:sp>
      <p:pic>
        <p:nvPicPr>
          <p:cNvPr id="13314" name="Picture 2" descr="Y:\Доклад главы 2018 год\Картинки\1429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306" y="2036176"/>
            <a:ext cx="1536531" cy="1024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Y:\Доклад главы 2018 год\Картинки\family-icon-e1504969158647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865" y="2780928"/>
            <a:ext cx="12192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47543" y="4997741"/>
            <a:ext cx="6200725" cy="830987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pPr marL="285717" indent="-285717">
              <a:buFont typeface="Wingdings" pitchFamily="2" charset="2"/>
              <a:buChar char="Ø"/>
            </a:pPr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по договорам социального найма жилых помещений муниципального жилого фонда предоставлено гражданам 183 муниципальной услуги.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987824" y="3284992"/>
            <a:ext cx="4572000" cy="830987"/>
          </a:xfrm>
          <a:prstGeom prst="rect">
            <a:avLst/>
          </a:prstGeom>
        </p:spPr>
        <p:txBody>
          <a:bodyPr lIns="91430" tIns="45715" rIns="91430" bIns="45715">
            <a:spAutoFit/>
          </a:bodyPr>
          <a:lstStyle/>
          <a:p>
            <a:pPr marL="285717" indent="-285717">
              <a:buFont typeface="Wingdings" pitchFamily="2" charset="2"/>
              <a:buChar char="Ø"/>
            </a:pPr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заключено 159 соглашений об изъятии недвижимого имущества для муниципальных нужд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475660" y="4221097"/>
            <a:ext cx="5562068" cy="584765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pPr marL="285717" indent="-285717">
              <a:buFont typeface="Wingdings" pitchFamily="2" charset="2"/>
              <a:buChar char="Ø"/>
            </a:pPr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приобретено 211 жилых помещений у лиц, не являющихся застройщиками.</a:t>
            </a:r>
          </a:p>
        </p:txBody>
      </p:sp>
    </p:spTree>
    <p:extLst>
      <p:ext uri="{BB962C8B-B14F-4D97-AF65-F5344CB8AC3E}">
        <p14:creationId xmlns:p14="http://schemas.microsoft.com/office/powerpoint/2010/main" val="790280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7099" y="3583855"/>
            <a:ext cx="3816424" cy="2582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1276507" y="116632"/>
            <a:ext cx="7115175" cy="660400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Дорожное хозяйство и транспорт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30" y="116632"/>
            <a:ext cx="792088" cy="1008112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2904552" y="591136"/>
            <a:ext cx="5924798" cy="923320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endParaRPr lang="ru-RU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7421" y="3987799"/>
            <a:ext cx="1212125" cy="1036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5307861" y="2532628"/>
            <a:ext cx="3505520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Общая протяженность </a:t>
            </a:r>
            <a:r>
              <a:rPr lang="ru-RU" b="1" dirty="0" smtClean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автомобильных дорог </a:t>
            </a:r>
            <a:endParaRPr lang="ru-RU" b="1" dirty="0">
              <a:solidFill>
                <a:srgbClr val="004D4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012160" y="3291499"/>
            <a:ext cx="15536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497 км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305525" y="4521314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В том числе регионального </a:t>
            </a:r>
            <a:r>
              <a:rPr lang="ru-RU" sz="2000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и межмуниципального </a:t>
            </a:r>
            <a:r>
              <a:rPr lang="ru-RU" sz="2000" b="1" dirty="0" smtClean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значения </a:t>
            </a:r>
            <a:endParaRPr lang="ru-RU" sz="2000" b="1" dirty="0">
              <a:solidFill>
                <a:srgbClr val="004D4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816313" y="5229200"/>
            <a:ext cx="1550424" cy="40011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 lvl="0"/>
            <a:r>
              <a:rPr lang="ru-RU" sz="2000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268,611 км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1115618" y="5803494"/>
            <a:ext cx="29385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автозимник - 20,810 км</a:t>
            </a:r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 flipH="1">
            <a:off x="1157523" y="4505953"/>
            <a:ext cx="3265056" cy="4496"/>
          </a:xfrm>
          <a:prstGeom prst="line">
            <a:avLst/>
          </a:prstGeom>
          <a:ln w="12700">
            <a:solidFill>
              <a:srgbClr val="7272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8" name="Диаграмма 27"/>
          <p:cNvGraphicFramePr/>
          <p:nvPr>
            <p:extLst>
              <p:ext uri="{D42A27DB-BD31-4B8C-83A1-F6EECF244321}">
                <p14:modId xmlns:p14="http://schemas.microsoft.com/office/powerpoint/2010/main" val="1490697435"/>
              </p:ext>
            </p:extLst>
          </p:nvPr>
        </p:nvGraphicFramePr>
        <p:xfrm>
          <a:off x="908729" y="1370480"/>
          <a:ext cx="4481648" cy="30890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5" name="Прямоугольник 24"/>
          <p:cNvSpPr/>
          <p:nvPr/>
        </p:nvSpPr>
        <p:spPr>
          <a:xfrm>
            <a:off x="1441898" y="914451"/>
            <a:ext cx="228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РЕМНТ И СОДЕРЖАНИЕ ДОРОГ</a:t>
            </a:r>
            <a:endParaRPr lang="ru-RU" b="1" dirty="0">
              <a:solidFill>
                <a:srgbClr val="004D4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531648" y="1637726"/>
            <a:ext cx="95090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2018 г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5866951" y="1576171"/>
            <a:ext cx="2853666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28,09 млн. </a:t>
            </a:r>
            <a:r>
              <a:rPr lang="ru-RU" sz="2800" b="1" dirty="0" smtClean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руб.</a:t>
            </a:r>
            <a:endParaRPr lang="ru-RU" sz="2800" b="1" dirty="0">
              <a:solidFill>
                <a:srgbClr val="004D4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cxnSp>
        <p:nvCxnSpPr>
          <p:cNvPr id="32" name="Прямая соединительная линия 31"/>
          <p:cNvCxnSpPr/>
          <p:nvPr/>
        </p:nvCxnSpPr>
        <p:spPr>
          <a:xfrm flipH="1">
            <a:off x="4085712" y="2281368"/>
            <a:ext cx="4727669" cy="0"/>
          </a:xfrm>
          <a:prstGeom prst="line">
            <a:avLst/>
          </a:prstGeom>
          <a:ln w="12700">
            <a:solidFill>
              <a:srgbClr val="7272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Прямоугольник 30"/>
          <p:cNvSpPr/>
          <p:nvPr/>
        </p:nvSpPr>
        <p:spPr>
          <a:xfrm>
            <a:off x="93678" y="2016186"/>
            <a:ext cx="159800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субсидии из бюджета Республики </a:t>
            </a:r>
            <a:r>
              <a:rPr lang="ru-RU" b="1" dirty="0" smtClean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Коми</a:t>
            </a:r>
            <a:endParaRPr lang="ru-RU" b="1" dirty="0">
              <a:solidFill>
                <a:srgbClr val="004D4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366737" y="2281368"/>
            <a:ext cx="134927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местный бюджет</a:t>
            </a:r>
          </a:p>
        </p:txBody>
      </p:sp>
    </p:spTree>
    <p:extLst>
      <p:ext uri="{BB962C8B-B14F-4D97-AF65-F5344CB8AC3E}">
        <p14:creationId xmlns:p14="http://schemas.microsoft.com/office/powerpoint/2010/main" val="218496009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84" y="1968462"/>
            <a:ext cx="4432787" cy="3075247"/>
          </a:xfrm>
          <a:prstGeom prst="rect">
            <a:avLst/>
          </a:prstGeom>
        </p:spPr>
      </p:pic>
      <p:pic>
        <p:nvPicPr>
          <p:cNvPr id="16388" name="Picture 4" descr="Z:\Отдел городского хозяйства и благоустройства\дубинин\IMG_839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6" y="1966180"/>
            <a:ext cx="3875957" cy="2583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331642" y="463556"/>
            <a:ext cx="7113860" cy="661195"/>
          </a:xfrm>
        </p:spPr>
        <p:txBody>
          <a:bodyPr>
            <a:normAutofit/>
          </a:bodyPr>
          <a:lstStyle/>
          <a:p>
            <a:r>
              <a:rPr lang="ru-RU" sz="36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Благоустройство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>
          <a:xfrm>
            <a:off x="5991464" y="6296302"/>
            <a:ext cx="1161826" cy="365125"/>
          </a:xfrm>
        </p:spPr>
        <p:txBody>
          <a:bodyPr/>
          <a:lstStyle/>
          <a:p>
            <a:pPr>
              <a:defRPr/>
            </a:pPr>
            <a:fld id="{52DBF3A7-97BF-4D2D-A326-009AC09B9FB1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30" y="116632"/>
            <a:ext cx="792088" cy="1008112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2725720" y="1968458"/>
            <a:ext cx="5924798" cy="923320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endParaRPr lang="ru-RU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71" y="5301211"/>
            <a:ext cx="1768475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824028" y="5043709"/>
            <a:ext cx="2269790" cy="1323429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pPr algn="ctr"/>
            <a:r>
              <a:rPr lang="ru-RU" sz="1600" b="1" dirty="0">
                <a:solidFill>
                  <a:schemeClr val="tx2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Благоустройство территории парка                  им. В. Дубинина</a:t>
            </a:r>
          </a:p>
          <a:p>
            <a:pPr algn="ctr"/>
            <a:endParaRPr lang="ru-RU" sz="1600" b="1" dirty="0">
              <a:solidFill>
                <a:schemeClr val="tx2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ru-RU" sz="1600" b="1" dirty="0">
              <a:solidFill>
                <a:schemeClr val="tx2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75657" y="1112961"/>
            <a:ext cx="6696744" cy="707876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Программа формирования комфортной городской среды на 2018-2022 годы</a:t>
            </a:r>
          </a:p>
        </p:txBody>
      </p:sp>
      <p:sp>
        <p:nvSpPr>
          <p:cNvPr id="7" name="AutoShape 2" descr="Y:\%D0%94%D0%BE%D0%BA%D0%BB%D0%B0%D0%B4 %D0%B3%D0%BB%D0%B0%D0%B2%D1%8B 2018 %D0%B3%D0%BE%D0%B4\%D0%B4%D1%83%D0%B1%D0%B8%D0%BD%D0%B8%D0%BD%D0%B0 1.webp"/>
          <p:cNvSpPr>
            <a:spLocks noChangeAspect="1" noChangeArrowheads="1"/>
          </p:cNvSpPr>
          <p:nvPr/>
        </p:nvSpPr>
        <p:spPr bwMode="auto">
          <a:xfrm>
            <a:off x="155575" y="-14446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573" y="4123211"/>
            <a:ext cx="3800389" cy="2538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8029" y="5287643"/>
            <a:ext cx="1768475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72465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331642" y="463556"/>
            <a:ext cx="7113860" cy="661195"/>
          </a:xfrm>
        </p:spPr>
        <p:txBody>
          <a:bodyPr>
            <a:normAutofit/>
          </a:bodyPr>
          <a:lstStyle/>
          <a:p>
            <a:r>
              <a:rPr lang="ru-RU" sz="36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Благоустройство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52DBF3A7-97BF-4D2D-A326-009AC09B9FB1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30" y="116632"/>
            <a:ext cx="792088" cy="1008112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2725720" y="1968458"/>
            <a:ext cx="5924798" cy="923320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endParaRPr lang="ru-RU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59632" y="1099094"/>
            <a:ext cx="7272808" cy="646321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Благоустройство памятника «Ветеранам боевых действий…» </a:t>
            </a:r>
          </a:p>
          <a:p>
            <a:pPr algn="ctr"/>
            <a:r>
              <a:rPr lang="ru-RU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на набережной  р. Печора по ул. Ленинградской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2382835"/>
            <a:ext cx="5213261" cy="345812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30" y="2060848"/>
            <a:ext cx="5112060" cy="3408040"/>
          </a:xfrm>
          <a:prstGeom prst="rect">
            <a:avLst/>
          </a:prstGeom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71" y="5301211"/>
            <a:ext cx="1768475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97165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Y:\фото площадь\47693909_1202258796591768_7100857550427200486_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081" y="1841004"/>
            <a:ext cx="2900276" cy="3022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331642" y="463556"/>
            <a:ext cx="7113860" cy="661195"/>
          </a:xfrm>
        </p:spPr>
        <p:txBody>
          <a:bodyPr>
            <a:normAutofit/>
          </a:bodyPr>
          <a:lstStyle/>
          <a:p>
            <a:r>
              <a:rPr lang="ru-RU" sz="36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Благоустройство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52DBF3A7-97BF-4D2D-A326-009AC09B9FB1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30" y="116632"/>
            <a:ext cx="792088" cy="1008112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2725720" y="1968458"/>
            <a:ext cx="5924798" cy="923320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endParaRPr lang="ru-RU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75657" y="1051419"/>
            <a:ext cx="6696744" cy="461655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площадь Юбилейная</a:t>
            </a:r>
          </a:p>
        </p:txBody>
      </p:sp>
      <p:sp>
        <p:nvSpPr>
          <p:cNvPr id="7" name="AutoShape 2" descr="Y:\%D0%94%D0%BE%D0%BA%D0%BB%D0%B0%D0%B4 %D0%B3%D0%BB%D0%B0%D0%B2%D1%8B 2018 %D0%B3%D0%BE%D0%B4\%D0%B4%D1%83%D0%B1%D0%B8%D0%BD%D0%B8%D0%BD%D0%B0 1.webp"/>
          <p:cNvSpPr>
            <a:spLocks noChangeAspect="1" noChangeArrowheads="1"/>
          </p:cNvSpPr>
          <p:nvPr/>
        </p:nvSpPr>
        <p:spPr bwMode="auto">
          <a:xfrm>
            <a:off x="155575" y="-14446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9" name="Picture 5" descr="Y:\фото площадь\jnMPwHJ0Udw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513074"/>
            <a:ext cx="4216130" cy="2559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Y:\фото площадь\AunDR28u0IE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7957" y="1901203"/>
            <a:ext cx="1938784" cy="3191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Y:\фото площадь\X0boVrSprlY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442" y="4011028"/>
            <a:ext cx="3385714" cy="2055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Y:\фото площадь\uAqgDX9mTdk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2163" y="4016849"/>
            <a:ext cx="3155813" cy="1925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71" y="5301211"/>
            <a:ext cx="1768475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53904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DBF3A7-97BF-4D2D-A326-009AC09B9FB1}" type="slidenum">
              <a:rPr lang="ru-RU" smtClean="0"/>
              <a:pPr>
                <a:defRPr/>
              </a:pPr>
              <a:t>27</a:t>
            </a:fld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1384300" y="115888"/>
            <a:ext cx="7759700" cy="864840"/>
          </a:xfrm>
        </p:spPr>
        <p:txBody>
          <a:bodyPr/>
          <a:lstStyle/>
          <a:p>
            <a:r>
              <a:rPr lang="ru-RU" sz="36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Р</a:t>
            </a:r>
            <a:r>
              <a:rPr lang="ru-RU" sz="3600" b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азвитие </a:t>
            </a:r>
            <a:r>
              <a:rPr lang="ru-RU" sz="36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образования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6632"/>
            <a:ext cx="792088" cy="1008112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0962" y="5244495"/>
            <a:ext cx="1768475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43561" y="1857341"/>
            <a:ext cx="466048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</a:t>
            </a:r>
            <a:r>
              <a:rPr lang="ru-RU" sz="1600" b="1" dirty="0" smtClean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среднегодовое количество детей    </a:t>
            </a:r>
            <a:r>
              <a:rPr lang="ru-RU" sz="2000" b="1" dirty="0" smtClean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3</a:t>
            </a:r>
            <a:r>
              <a:rPr lang="ru-RU" sz="2000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 </a:t>
            </a:r>
            <a:r>
              <a:rPr lang="ru-RU" sz="2000" b="1" dirty="0" smtClean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602 </a:t>
            </a:r>
            <a:endParaRPr lang="ru-RU" sz="2000" b="1" dirty="0">
              <a:solidFill>
                <a:srgbClr val="004D4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43561" y="2992511"/>
            <a:ext cx="356277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обучаются </a:t>
            </a:r>
            <a:r>
              <a:rPr lang="ru-RU" sz="2000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5 795 учащихся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61373" y="1340768"/>
            <a:ext cx="1895327" cy="3693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ДЕТСКИЙ САД </a:t>
            </a:r>
            <a:endParaRPr lang="ru-RU" b="1" dirty="0">
              <a:solidFill>
                <a:srgbClr val="004D4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474597" y="1263824"/>
            <a:ext cx="5982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23</a:t>
            </a: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 flipH="1" flipV="1">
            <a:off x="323528" y="1787044"/>
            <a:ext cx="3642690" cy="13178"/>
          </a:xfrm>
          <a:prstGeom prst="line">
            <a:avLst/>
          </a:prstGeom>
          <a:ln w="12700">
            <a:solidFill>
              <a:srgbClr val="7272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361373" y="2391433"/>
            <a:ext cx="2028136" cy="3693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ШКОЛА</a:t>
            </a:r>
            <a:endParaRPr lang="ru-RU" b="1" dirty="0">
              <a:solidFill>
                <a:srgbClr val="004D4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 flipH="1">
            <a:off x="361373" y="2851476"/>
            <a:ext cx="3519616" cy="0"/>
          </a:xfrm>
          <a:prstGeom prst="line">
            <a:avLst/>
          </a:prstGeom>
          <a:ln w="12700">
            <a:solidFill>
              <a:srgbClr val="7272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2569567" y="2314489"/>
            <a:ext cx="5982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16</a:t>
            </a:r>
            <a:endParaRPr lang="ru-RU" sz="2800" b="1" dirty="0">
              <a:solidFill>
                <a:srgbClr val="004D4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25831" y="5257116"/>
            <a:ext cx="5890386" cy="3693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открытость </a:t>
            </a:r>
            <a:r>
              <a:rPr lang="ru-RU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и доступность системы </a:t>
            </a:r>
            <a:r>
              <a:rPr lang="ru-RU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образования</a:t>
            </a:r>
          </a:p>
        </p:txBody>
      </p:sp>
      <p:graphicFrame>
        <p:nvGraphicFramePr>
          <p:cNvPr id="15" name="Диаграмма 14"/>
          <p:cNvGraphicFramePr/>
          <p:nvPr>
            <p:extLst>
              <p:ext uri="{D42A27DB-BD31-4B8C-83A1-F6EECF244321}">
                <p14:modId xmlns:p14="http://schemas.microsoft.com/office/powerpoint/2010/main" val="1071431922"/>
              </p:ext>
            </p:extLst>
          </p:nvPr>
        </p:nvGraphicFramePr>
        <p:xfrm>
          <a:off x="4004459" y="1263824"/>
          <a:ext cx="4481648" cy="30890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4004459" y="1991323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результат </a:t>
            </a:r>
            <a:r>
              <a:rPr lang="ru-RU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освоения </a:t>
            </a:r>
            <a:endParaRPr lang="ru-RU" b="1" dirty="0" smtClean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r>
              <a:rPr lang="ru-RU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образовательных </a:t>
            </a:r>
            <a:r>
              <a:rPr lang="ru-RU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программ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035770" y="2697587"/>
            <a:ext cx="17184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Золотая медаль</a:t>
            </a:r>
            <a:endParaRPr lang="ru-RU" sz="1400" b="1" dirty="0">
              <a:solidFill>
                <a:srgbClr val="00206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791550" y="2741371"/>
            <a:ext cx="19578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Серебряная медаль</a:t>
            </a:r>
            <a:endParaRPr lang="ru-RU" sz="1400" b="1" dirty="0">
              <a:solidFill>
                <a:srgbClr val="00206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 flipH="1" flipV="1">
            <a:off x="4469114" y="2637654"/>
            <a:ext cx="3642690" cy="13178"/>
          </a:xfrm>
          <a:prstGeom prst="line">
            <a:avLst/>
          </a:prstGeom>
          <a:ln w="12700">
            <a:solidFill>
              <a:srgbClr val="7272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819158" y="3392621"/>
            <a:ext cx="9797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заочно</a:t>
            </a:r>
            <a:endParaRPr lang="ru-RU" b="1" dirty="0">
              <a:solidFill>
                <a:schemeClr val="bg1">
                  <a:lumMod val="50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883516" y="3392621"/>
            <a:ext cx="4507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31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59973" y="5652508"/>
            <a:ext cx="294524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доступная среда для детей-инвалидов и детей с ограниченными возможностями здоровья</a:t>
            </a:r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 flipH="1">
            <a:off x="3263874" y="5697279"/>
            <a:ext cx="1" cy="692209"/>
          </a:xfrm>
          <a:prstGeom prst="line">
            <a:avLst/>
          </a:prstGeom>
          <a:ln w="12700">
            <a:solidFill>
              <a:srgbClr val="7272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Прямоугольник 24"/>
          <p:cNvSpPr/>
          <p:nvPr/>
        </p:nvSpPr>
        <p:spPr>
          <a:xfrm>
            <a:off x="3337690" y="5852562"/>
            <a:ext cx="4572000" cy="430887"/>
          </a:xfrm>
          <a:prstGeom prst="rect">
            <a:avLst/>
          </a:prstGeom>
        </p:spPr>
        <p:txBody>
          <a:bodyPr>
            <a:spAutoFit/>
          </a:bodyPr>
          <a:lstStyle/>
          <a:p>
            <a:pPr marL="171450" indent="-171450">
              <a:buFont typeface="Wingdings" panose="05000000000000000000" pitchFamily="2" charset="2"/>
              <a:buChar char="Ø"/>
            </a:pPr>
            <a:r>
              <a:rPr lang="ru-RU" sz="1100" b="1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построены пандусы, расширены входные проемы, оборудованы специальные туалетные комнаты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506909" y="4173891"/>
            <a:ext cx="2286000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оздоровление </a:t>
            </a:r>
            <a:r>
              <a:rPr lang="ru-RU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и отдых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2822796" y="4296617"/>
            <a:ext cx="7809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2 380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3762817" y="4074912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b="1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лагерях с дневным пребыванием на базе школ отдохнуло 1 840 человек</a:t>
            </a:r>
          </a:p>
        </p:txBody>
      </p:sp>
      <p:cxnSp>
        <p:nvCxnSpPr>
          <p:cNvPr id="32" name="Прямая соединительная линия 31"/>
          <p:cNvCxnSpPr/>
          <p:nvPr/>
        </p:nvCxnSpPr>
        <p:spPr>
          <a:xfrm flipH="1">
            <a:off x="3741173" y="3988840"/>
            <a:ext cx="2" cy="1016435"/>
          </a:xfrm>
          <a:prstGeom prst="line">
            <a:avLst/>
          </a:prstGeom>
          <a:ln w="12700">
            <a:solidFill>
              <a:srgbClr val="7272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Прямоугольник 30"/>
          <p:cNvSpPr/>
          <p:nvPr/>
        </p:nvSpPr>
        <p:spPr>
          <a:xfrm>
            <a:off x="3846119" y="4617160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b="1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выездных лагерях и санаториях </a:t>
            </a:r>
            <a:r>
              <a:rPr lang="ru-RU" sz="1400" b="1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отдохнуло 356 </a:t>
            </a:r>
            <a:r>
              <a:rPr lang="ru-RU" sz="1400" b="1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человек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792771" y="1156102"/>
            <a:ext cx="11678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2018 год</a:t>
            </a:r>
            <a:endParaRPr lang="ru-RU" b="1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580515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2785479"/>
            <a:ext cx="1588973" cy="1132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331642" y="463555"/>
            <a:ext cx="7113860" cy="1135571"/>
          </a:xfrm>
        </p:spPr>
        <p:txBody>
          <a:bodyPr>
            <a:noAutofit/>
          </a:bodyPr>
          <a:lstStyle/>
          <a:p>
            <a:r>
              <a:rPr lang="ru-RU" sz="32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Молодежная политика 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i="1" dirty="0"/>
              <a:t> </a:t>
            </a:r>
            <a:endParaRPr lang="ru-RU" sz="28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52DBF3A7-97BF-4D2D-A326-009AC09B9FB1}" type="slidenum">
              <a:rPr lang="ru-RU" smtClean="0"/>
              <a:pPr>
                <a:defRPr/>
              </a:pPr>
              <a:t>28</a:t>
            </a:fld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30" y="116632"/>
            <a:ext cx="792088" cy="1008112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2725720" y="1968458"/>
            <a:ext cx="5924798" cy="923320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endParaRPr lang="ru-RU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71" y="5301211"/>
            <a:ext cx="1768475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175823" y="1599127"/>
            <a:ext cx="2549897" cy="107721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проведено </a:t>
            </a:r>
            <a:endParaRPr lang="ru-RU" sz="1600" b="1" dirty="0" smtClean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r>
              <a:rPr lang="ru-RU" sz="1600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муниципальных </a:t>
            </a:r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молодежных мероприятия,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819131" y="1729049"/>
            <a:ext cx="2897615" cy="107721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«</a:t>
            </a:r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Года добровольца (волонтера) в РФ» в общереспубликанском рейтинге МР «Печора»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030156" y="4780273"/>
            <a:ext cx="2527385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3 </a:t>
            </a:r>
            <a:r>
              <a:rPr lang="ru-RU" sz="14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кубковых игры КВН «Марья-Моль», с общим участием 12 команд школьников и работающей молодежи МР «Печора</a:t>
            </a:r>
            <a:r>
              <a:rPr lang="ru-RU" sz="1400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»</a:t>
            </a:r>
            <a:endParaRPr lang="ru-RU" sz="1400" b="1" dirty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23530" y="4747213"/>
            <a:ext cx="1656182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ctr">
              <a:buFont typeface="Wingdings" panose="05000000000000000000" pitchFamily="2" charset="2"/>
              <a:buChar char="Ø"/>
            </a:pPr>
            <a:r>
              <a:rPr lang="ru-RU" sz="14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спортивно-творческий Фестиваль работающей молодежи «Печорские игрища»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6623778" y="4518662"/>
            <a:ext cx="22860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прямые </a:t>
            </a:r>
            <a:r>
              <a:rPr lang="ru-RU" sz="14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выборы в Молодежный Совет МР «Печора</a:t>
            </a:r>
            <a:r>
              <a:rPr lang="ru-RU" sz="1400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»</a:t>
            </a:r>
            <a:endParaRPr lang="ru-RU" sz="1400" b="1" dirty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557541" y="4763758"/>
            <a:ext cx="196231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муниципальный </a:t>
            </a:r>
            <a:r>
              <a:rPr lang="ru-RU" sz="14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молодежный образовательный Форум «Прокачайся 2018»</a:t>
            </a:r>
          </a:p>
        </p:txBody>
      </p:sp>
      <p:grpSp>
        <p:nvGrpSpPr>
          <p:cNvPr id="21" name="Группа 20"/>
          <p:cNvGrpSpPr/>
          <p:nvPr/>
        </p:nvGrpSpPr>
        <p:grpSpPr>
          <a:xfrm>
            <a:off x="2850391" y="1748290"/>
            <a:ext cx="2844311" cy="2286975"/>
            <a:chOff x="3807393" y="2084642"/>
            <a:chExt cx="1872208" cy="1440000"/>
          </a:xfrm>
        </p:grpSpPr>
        <p:sp>
          <p:nvSpPr>
            <p:cNvPr id="22" name="Овал 21"/>
            <p:cNvSpPr/>
            <p:nvPr/>
          </p:nvSpPr>
          <p:spPr>
            <a:xfrm>
              <a:off x="4019164" y="2084642"/>
              <a:ext cx="1440000" cy="1440000"/>
            </a:xfrm>
            <a:prstGeom prst="ellipse">
              <a:avLst/>
            </a:prstGeom>
            <a:noFill/>
            <a:ln w="2222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807393" y="2460111"/>
              <a:ext cx="1872208" cy="2906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b="1" dirty="0" smtClean="0">
                  <a:solidFill>
                    <a:srgbClr val="004D40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СЕКТОР МОЛОДЕЖНОЙ ПОЛИТИКИ АДМИНИСТРАЦИИ</a:t>
              </a:r>
              <a:endParaRPr lang="ru-RU" sz="12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18" name="Прямоугольник 17"/>
          <p:cNvSpPr/>
          <p:nvPr/>
        </p:nvSpPr>
        <p:spPr>
          <a:xfrm>
            <a:off x="719574" y="2707112"/>
            <a:ext cx="13340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свыше 62 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539552" y="3076444"/>
            <a:ext cx="18002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с охватом </a:t>
            </a:r>
          </a:p>
          <a:p>
            <a:pPr algn="ctr"/>
            <a:r>
              <a:rPr lang="ru-RU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более 10 000 </a:t>
            </a:r>
            <a:endParaRPr lang="ru-RU" sz="1400" b="1" dirty="0" smtClean="0">
              <a:solidFill>
                <a:schemeClr val="tx1">
                  <a:lumMod val="50000"/>
                  <a:lumOff val="50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r>
              <a:rPr lang="ru-RU" sz="1400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молодежи</a:t>
            </a:r>
            <a:endParaRPr lang="ru-RU" sz="1400" b="1" dirty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 flipH="1">
            <a:off x="175823" y="3058817"/>
            <a:ext cx="2549897" cy="0"/>
          </a:xfrm>
          <a:prstGeom prst="line">
            <a:avLst/>
          </a:prstGeom>
          <a:ln w="12700">
            <a:solidFill>
              <a:srgbClr val="7272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Прямоугольник 23"/>
          <p:cNvSpPr/>
          <p:nvPr/>
        </p:nvSpPr>
        <p:spPr>
          <a:xfrm flipH="1">
            <a:off x="6589917" y="2777294"/>
            <a:ext cx="143677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5 место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2986115" y="3829842"/>
            <a:ext cx="28330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Проведены в 2018 году</a:t>
            </a:r>
            <a:endParaRPr lang="ru-RU" b="1" dirty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 flipH="1">
            <a:off x="1691680" y="4168616"/>
            <a:ext cx="5616624" cy="0"/>
          </a:xfrm>
          <a:prstGeom prst="line">
            <a:avLst/>
          </a:prstGeom>
          <a:ln w="12700">
            <a:solidFill>
              <a:srgbClr val="7272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Стрелка вниз 28"/>
          <p:cNvSpPr/>
          <p:nvPr/>
        </p:nvSpPr>
        <p:spPr>
          <a:xfrm>
            <a:off x="2805721" y="4262753"/>
            <a:ext cx="3039882" cy="288032"/>
          </a:xfrm>
          <a:prstGeom prst="downArrow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216" name="Прямоугольник 9215"/>
          <p:cNvSpPr/>
          <p:nvPr/>
        </p:nvSpPr>
        <p:spPr>
          <a:xfrm>
            <a:off x="5905133" y="3093896"/>
            <a:ext cx="283567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Создан постоянно действующий штаб по патриотическому воспитанию молодежи</a:t>
            </a:r>
          </a:p>
        </p:txBody>
      </p:sp>
      <p:cxnSp>
        <p:nvCxnSpPr>
          <p:cNvPr id="38" name="Прямая соединительная линия 37"/>
          <p:cNvCxnSpPr/>
          <p:nvPr/>
        </p:nvCxnSpPr>
        <p:spPr>
          <a:xfrm flipH="1">
            <a:off x="5992989" y="3098775"/>
            <a:ext cx="2549897" cy="0"/>
          </a:xfrm>
          <a:prstGeom prst="line">
            <a:avLst/>
          </a:prstGeom>
          <a:ln w="12700">
            <a:solidFill>
              <a:srgbClr val="7272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30797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DBF3A7-97BF-4D2D-A326-009AC09B9FB1}" type="slidenum">
              <a:rPr lang="ru-RU" smtClean="0"/>
              <a:pPr>
                <a:defRPr/>
              </a:pPr>
              <a:t>29</a:t>
            </a:fld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719572" y="91516"/>
            <a:ext cx="7759700" cy="792832"/>
          </a:xfrm>
        </p:spPr>
        <p:txBody>
          <a:bodyPr>
            <a:normAutofit/>
          </a:bodyPr>
          <a:lstStyle/>
          <a:p>
            <a:r>
              <a:rPr lang="ru-RU" sz="36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Развитие культуры и </a:t>
            </a:r>
            <a:r>
              <a:rPr lang="ru-RU" sz="3600" b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туризма</a:t>
            </a:r>
            <a:endParaRPr lang="ru-RU" sz="3600" b="1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6632"/>
            <a:ext cx="792088" cy="1008112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066170" y="1122576"/>
            <a:ext cx="2942122" cy="3693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МБУ </a:t>
            </a:r>
            <a:r>
              <a:rPr lang="ru-RU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«МКО «Меридиан»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145599" y="2026143"/>
            <a:ext cx="3914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7</a:t>
            </a: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 flipH="1">
            <a:off x="392251" y="1771075"/>
            <a:ext cx="2832910" cy="0"/>
          </a:xfrm>
          <a:prstGeom prst="line">
            <a:avLst/>
          </a:prstGeom>
          <a:ln w="12700">
            <a:solidFill>
              <a:srgbClr val="7272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H="1">
            <a:off x="5208965" y="1892013"/>
            <a:ext cx="3519616" cy="0"/>
          </a:xfrm>
          <a:prstGeom prst="line">
            <a:avLst/>
          </a:prstGeom>
          <a:ln w="12700">
            <a:solidFill>
              <a:srgbClr val="7272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H="1" flipV="1">
            <a:off x="393819" y="5681974"/>
            <a:ext cx="4601905" cy="11721"/>
          </a:xfrm>
          <a:prstGeom prst="line">
            <a:avLst/>
          </a:prstGeom>
          <a:ln w="12700">
            <a:solidFill>
              <a:srgbClr val="7272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Группа 32"/>
          <p:cNvGrpSpPr/>
          <p:nvPr/>
        </p:nvGrpSpPr>
        <p:grpSpPr>
          <a:xfrm>
            <a:off x="3603779" y="1907403"/>
            <a:ext cx="1514613" cy="1440000"/>
            <a:chOff x="4001617" y="2084642"/>
            <a:chExt cx="1514613" cy="1440000"/>
          </a:xfrm>
        </p:grpSpPr>
        <p:sp>
          <p:nvSpPr>
            <p:cNvPr id="34" name="Овал 33"/>
            <p:cNvSpPr/>
            <p:nvPr/>
          </p:nvSpPr>
          <p:spPr>
            <a:xfrm>
              <a:off x="4019164" y="2084642"/>
              <a:ext cx="1440000" cy="1440000"/>
            </a:xfrm>
            <a:prstGeom prst="ellipse">
              <a:avLst/>
            </a:prstGeom>
            <a:noFill/>
            <a:ln w="2222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4001617" y="2743884"/>
              <a:ext cx="151461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b="1" dirty="0" smtClean="0">
                  <a:solidFill>
                    <a:srgbClr val="004D40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Учреждений культуры и туризма</a:t>
              </a:r>
              <a:endParaRPr lang="ru-RU" sz="12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36" name="Прямоугольник 35"/>
          <p:cNvSpPr/>
          <p:nvPr/>
        </p:nvSpPr>
        <p:spPr>
          <a:xfrm>
            <a:off x="308734" y="4282491"/>
            <a:ext cx="4649644" cy="5847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МБУ </a:t>
            </a:r>
            <a:r>
              <a:rPr lang="ru-RU" sz="1600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«Печорская </a:t>
            </a:r>
            <a:r>
              <a:rPr lang="ru-RU" sz="1600" b="1" dirty="0" err="1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межпоселенческая</a:t>
            </a:r>
            <a:r>
              <a:rPr lang="ru-RU" sz="1600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централизованная библиотечная система»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4394886" y="1210535"/>
            <a:ext cx="4596156" cy="3693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МБУ городское объединение «Досуг»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5277245" y="5001880"/>
            <a:ext cx="2355474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МАУ </a:t>
            </a:r>
            <a:r>
              <a:rPr lang="ru-RU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«Кинотеатр </a:t>
            </a:r>
            <a:r>
              <a:rPr lang="ru-RU" b="1" dirty="0" smtClean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им. М. </a:t>
            </a:r>
            <a:r>
              <a:rPr lang="ru-RU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Горького»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285426" y="1473311"/>
            <a:ext cx="308622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142 клубных формирования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515325" y="1811865"/>
            <a:ext cx="258676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Участников </a:t>
            </a:r>
            <a:r>
              <a:rPr lang="ru-RU" sz="1400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2 </a:t>
            </a:r>
            <a:r>
              <a:rPr lang="ru-RU" sz="14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195 </a:t>
            </a:r>
            <a:r>
              <a:rPr lang="ru-RU" sz="1400" b="1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человек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199880" y="2344023"/>
            <a:ext cx="31964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хореографический </a:t>
            </a:r>
            <a:r>
              <a:rPr lang="ru-RU" sz="14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коллектив «Серпантин» ДК п. Каджером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200545" y="2869727"/>
            <a:ext cx="235962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театр танца «Стиль</a:t>
            </a:r>
            <a:r>
              <a:rPr lang="ru-RU" sz="1400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» </a:t>
            </a:r>
            <a:endParaRPr lang="ru-RU" sz="1400" b="1" dirty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240742" y="3378897"/>
            <a:ext cx="32473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ru-RU" sz="1400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ансамбль </a:t>
            </a:r>
            <a:r>
              <a:rPr lang="ru-RU" sz="14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песни и танца с. </a:t>
            </a:r>
            <a:r>
              <a:rPr lang="ru-RU" sz="1400" b="1" dirty="0" err="1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Соколово</a:t>
            </a:r>
            <a:endParaRPr lang="ru-RU" sz="1400" b="1" dirty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443775" y="2076679"/>
            <a:ext cx="2262029" cy="30777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Звание «образцовый</a:t>
            </a:r>
            <a:r>
              <a:rPr lang="ru-RU" sz="14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» </a:t>
            </a:r>
            <a:r>
              <a:rPr lang="ru-RU" sz="1400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endParaRPr lang="ru-RU" dirty="0"/>
          </a:p>
        </p:txBody>
      </p:sp>
      <p:sp>
        <p:nvSpPr>
          <p:cNvPr id="47" name="Прямоугольник 46"/>
          <p:cNvSpPr/>
          <p:nvPr/>
        </p:nvSpPr>
        <p:spPr>
          <a:xfrm>
            <a:off x="477191" y="3130573"/>
            <a:ext cx="2195195" cy="30777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Звание «народный</a:t>
            </a:r>
            <a:r>
              <a:rPr lang="ru-RU" sz="14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» </a:t>
            </a:r>
            <a:endParaRPr lang="ru-RU" dirty="0"/>
          </a:p>
        </p:txBody>
      </p:sp>
      <p:sp>
        <p:nvSpPr>
          <p:cNvPr id="48" name="Прямоугольник 47"/>
          <p:cNvSpPr/>
          <p:nvPr/>
        </p:nvSpPr>
        <p:spPr>
          <a:xfrm>
            <a:off x="374586" y="4895441"/>
            <a:ext cx="160236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19 библиотек </a:t>
            </a:r>
          </a:p>
        </p:txBody>
      </p:sp>
      <p:sp>
        <p:nvSpPr>
          <p:cNvPr id="49" name="Прямоугольник 48"/>
          <p:cNvSpPr/>
          <p:nvPr/>
        </p:nvSpPr>
        <p:spPr>
          <a:xfrm>
            <a:off x="1948509" y="4904437"/>
            <a:ext cx="310873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Обслужено 18 619 читателей</a:t>
            </a:r>
          </a:p>
        </p:txBody>
      </p:sp>
      <p:sp>
        <p:nvSpPr>
          <p:cNvPr id="50" name="Прямоугольник 49"/>
          <p:cNvSpPr/>
          <p:nvPr/>
        </p:nvSpPr>
        <p:spPr>
          <a:xfrm>
            <a:off x="719572" y="5912793"/>
            <a:ext cx="361188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посещения составили 187 275 человек</a:t>
            </a:r>
          </a:p>
        </p:txBody>
      </p:sp>
      <p:sp>
        <p:nvSpPr>
          <p:cNvPr id="51" name="Прямоугольник 50"/>
          <p:cNvSpPr/>
          <p:nvPr/>
        </p:nvSpPr>
        <p:spPr>
          <a:xfrm>
            <a:off x="336143" y="5693695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записей </a:t>
            </a:r>
            <a:r>
              <a:rPr lang="ru-RU" sz="14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в электронном каталоге – более 59 000</a:t>
            </a:r>
          </a:p>
        </p:txBody>
      </p:sp>
      <p:sp>
        <p:nvSpPr>
          <p:cNvPr id="52" name="Прямоугольник 51"/>
          <p:cNvSpPr/>
          <p:nvPr/>
        </p:nvSpPr>
        <p:spPr>
          <a:xfrm>
            <a:off x="379564" y="5304983"/>
            <a:ext cx="4652480" cy="33855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Документный фонд </a:t>
            </a:r>
            <a:r>
              <a:rPr lang="ru-RU" sz="1600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250 286</a:t>
            </a:r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 экземпляров</a:t>
            </a:r>
          </a:p>
        </p:txBody>
      </p:sp>
      <p:sp>
        <p:nvSpPr>
          <p:cNvPr id="55" name="Прямоугольник 54"/>
          <p:cNvSpPr/>
          <p:nvPr/>
        </p:nvSpPr>
        <p:spPr>
          <a:xfrm>
            <a:off x="5500212" y="1591391"/>
            <a:ext cx="296760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30 </a:t>
            </a:r>
            <a:r>
              <a:rPr lang="ru-RU" sz="1600" b="1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клубных формирования</a:t>
            </a:r>
          </a:p>
        </p:txBody>
      </p:sp>
      <p:sp>
        <p:nvSpPr>
          <p:cNvPr id="54" name="Прямоугольник 53"/>
          <p:cNvSpPr/>
          <p:nvPr/>
        </p:nvSpPr>
        <p:spPr>
          <a:xfrm>
            <a:off x="5816708" y="1907403"/>
            <a:ext cx="233461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Участников </a:t>
            </a:r>
            <a:r>
              <a:rPr lang="ru-RU" sz="1400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515 </a:t>
            </a:r>
            <a:r>
              <a:rPr lang="ru-RU" sz="1400" b="1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человек</a:t>
            </a:r>
            <a:endParaRPr lang="ru-RU" sz="1400" b="1" dirty="0">
              <a:solidFill>
                <a:schemeClr val="bg1">
                  <a:lumMod val="50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5889292" y="2197592"/>
            <a:ext cx="2262029" cy="30777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Звание «образцовый</a:t>
            </a:r>
            <a:r>
              <a:rPr lang="ru-RU" sz="14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» </a:t>
            </a:r>
            <a:r>
              <a:rPr lang="ru-RU" sz="1400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endParaRPr lang="ru-RU" dirty="0"/>
          </a:p>
        </p:txBody>
      </p:sp>
      <p:sp>
        <p:nvSpPr>
          <p:cNvPr id="56" name="Прямоугольник 55"/>
          <p:cNvSpPr/>
          <p:nvPr/>
        </p:nvSpPr>
        <p:spPr>
          <a:xfrm>
            <a:off x="5208965" y="2497911"/>
            <a:ext cx="39185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студия эстрадного вокала «Созвездие</a:t>
            </a:r>
            <a:r>
              <a:rPr lang="ru-RU" dirty="0"/>
              <a:t>»</a:t>
            </a:r>
          </a:p>
        </p:txBody>
      </p:sp>
      <p:sp>
        <p:nvSpPr>
          <p:cNvPr id="62" name="Прямоугольник 61"/>
          <p:cNvSpPr/>
          <p:nvPr/>
        </p:nvSpPr>
        <p:spPr>
          <a:xfrm>
            <a:off x="5922708" y="2822796"/>
            <a:ext cx="2195195" cy="30777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Звание «народный</a:t>
            </a:r>
            <a:r>
              <a:rPr lang="ru-RU" sz="14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» </a:t>
            </a:r>
            <a:endParaRPr lang="ru-RU" dirty="0"/>
          </a:p>
        </p:txBody>
      </p:sp>
      <p:sp>
        <p:nvSpPr>
          <p:cNvPr id="58" name="Прямоугольник 57"/>
          <p:cNvSpPr/>
          <p:nvPr/>
        </p:nvSpPr>
        <p:spPr>
          <a:xfrm>
            <a:off x="5079693" y="3037552"/>
            <a:ext cx="410879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ансамбль </a:t>
            </a:r>
            <a:r>
              <a:rPr lang="ru-RU" sz="1400" b="1" dirty="0" err="1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коми</a:t>
            </a:r>
            <a:r>
              <a:rPr lang="ru-RU" sz="14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песни «</a:t>
            </a:r>
            <a:r>
              <a:rPr lang="ru-RU" sz="1400" b="1" dirty="0" err="1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Пелысь</a:t>
            </a:r>
            <a:r>
              <a:rPr lang="ru-RU" sz="14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», </a:t>
            </a:r>
            <a:endParaRPr lang="ru-RU" sz="1400" b="1" dirty="0" smtClean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ансамбль </a:t>
            </a:r>
            <a:r>
              <a:rPr lang="ru-RU" sz="14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русской песни «Сударушка</a:t>
            </a:r>
            <a:r>
              <a:rPr lang="ru-RU" sz="1400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»,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любительский </a:t>
            </a:r>
            <a:r>
              <a:rPr lang="ru-RU" sz="14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театр «Печорский народный театр», </a:t>
            </a:r>
            <a:endParaRPr lang="ru-RU" sz="1400" b="1" dirty="0" smtClean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ансамбль </a:t>
            </a:r>
            <a:r>
              <a:rPr lang="ru-RU" sz="14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народного танца «Сувенир</a:t>
            </a:r>
            <a:r>
              <a:rPr lang="ru-RU" sz="1400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»,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фольклорно-этнографический </a:t>
            </a:r>
            <a:r>
              <a:rPr lang="ru-RU" sz="14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ансамбль «</a:t>
            </a:r>
            <a:r>
              <a:rPr lang="ru-RU" sz="1400" b="1" dirty="0" err="1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Усть-Цилемские</a:t>
            </a:r>
            <a:r>
              <a:rPr lang="ru-RU" sz="14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напевы», </a:t>
            </a:r>
            <a:endParaRPr lang="ru-RU" sz="1400" b="1" dirty="0" smtClean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академический </a:t>
            </a:r>
            <a:r>
              <a:rPr lang="ru-RU" sz="14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хор</a:t>
            </a:r>
          </a:p>
        </p:txBody>
      </p:sp>
      <p:sp>
        <p:nvSpPr>
          <p:cNvPr id="61" name="Прямоугольник 60"/>
          <p:cNvSpPr/>
          <p:nvPr/>
        </p:nvSpPr>
        <p:spPr>
          <a:xfrm>
            <a:off x="5515259" y="5693429"/>
            <a:ext cx="181812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1 158 киносеансов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69" r="14551"/>
          <a:stretch/>
        </p:blipFill>
        <p:spPr bwMode="auto">
          <a:xfrm>
            <a:off x="7507179" y="5468850"/>
            <a:ext cx="1311851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3" name="Прямоугольник 62"/>
          <p:cNvSpPr/>
          <p:nvPr/>
        </p:nvSpPr>
        <p:spPr>
          <a:xfrm>
            <a:off x="5343778" y="6051293"/>
            <a:ext cx="213263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30 700 посетителей</a:t>
            </a:r>
          </a:p>
        </p:txBody>
      </p:sp>
      <p:cxnSp>
        <p:nvCxnSpPr>
          <p:cNvPr id="66" name="Прямая соединительная линия 65"/>
          <p:cNvCxnSpPr/>
          <p:nvPr/>
        </p:nvCxnSpPr>
        <p:spPr>
          <a:xfrm flipH="1">
            <a:off x="5344353" y="6001206"/>
            <a:ext cx="2159935" cy="0"/>
          </a:xfrm>
          <a:prstGeom prst="line">
            <a:avLst/>
          </a:prstGeom>
          <a:ln w="12700">
            <a:solidFill>
              <a:srgbClr val="7272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521404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DBF3A7-97BF-4D2D-A326-009AC09B9FB1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770354" y="260652"/>
            <a:ext cx="7759700" cy="517525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БЮДЖЕТ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30" y="116632"/>
            <a:ext cx="792088" cy="100811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403650" y="790620"/>
            <a:ext cx="6660136" cy="646321"/>
          </a:xfrm>
          <a:prstGeom prst="rect">
            <a:avLst/>
          </a:prstGeom>
        </p:spPr>
        <p:txBody>
          <a:bodyPr wrap="none" lIns="91430" tIns="45715" rIns="91430" bIns="45715">
            <a:spAutoFit/>
          </a:bodyPr>
          <a:lstStyle/>
          <a:p>
            <a:r>
              <a:rPr lang="ru-RU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Основные показатели исполнения консолидированного </a:t>
            </a:r>
          </a:p>
          <a:p>
            <a:pPr algn="ctr"/>
            <a:r>
              <a:rPr lang="ru-RU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бюджета МО МР «Печора», млн. руб.</a:t>
            </a:r>
            <a:endParaRPr lang="ru-RU" b="1" dirty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9458" name="Picture 2" descr="Y:\Доклад главы 2018 год\Картинки\rubl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51" r="27034"/>
          <a:stretch/>
        </p:blipFill>
        <p:spPr bwMode="auto">
          <a:xfrm>
            <a:off x="179514" y="3068963"/>
            <a:ext cx="742950" cy="1590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752310343"/>
              </p:ext>
            </p:extLst>
          </p:nvPr>
        </p:nvGraphicFramePr>
        <p:xfrm>
          <a:off x="922465" y="1484789"/>
          <a:ext cx="7225437" cy="4926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184"/>
          <a:stretch/>
        </p:blipFill>
        <p:spPr bwMode="auto">
          <a:xfrm>
            <a:off x="7591011" y="5373219"/>
            <a:ext cx="1552997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6543886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DBF3A7-97BF-4D2D-A326-009AC09B9FB1}" type="slidenum">
              <a:rPr lang="ru-RU" smtClean="0"/>
              <a:pPr>
                <a:defRPr/>
              </a:pPr>
              <a:t>30</a:t>
            </a:fld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1706514" y="116632"/>
            <a:ext cx="6216530" cy="748380"/>
          </a:xfrm>
        </p:spPr>
        <p:txBody>
          <a:bodyPr/>
          <a:lstStyle/>
          <a:p>
            <a:r>
              <a:rPr lang="ru-RU" sz="32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Развитие культуры и туризма</a:t>
            </a:r>
            <a:endParaRPr lang="ru-RU" sz="3600" b="1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30" y="116632"/>
            <a:ext cx="792088" cy="1008112"/>
          </a:xfrm>
          <a:prstGeom prst="rect">
            <a:avLst/>
          </a:prstGeom>
        </p:spPr>
      </p:pic>
      <p:pic>
        <p:nvPicPr>
          <p:cNvPr id="1061" name="Picture 37" descr="Y:\Безымянный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456"/>
          <a:stretch/>
        </p:blipFill>
        <p:spPr bwMode="auto">
          <a:xfrm>
            <a:off x="4015128" y="1369083"/>
            <a:ext cx="1245981" cy="1473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AutoShape 5" descr="http://www.pechora-portal.ru/city/culture/im/museum.gif"/>
          <p:cNvSpPr>
            <a:spLocks noChangeAspect="1" noChangeArrowheads="1"/>
          </p:cNvSpPr>
          <p:nvPr/>
        </p:nvSpPr>
        <p:spPr bwMode="auto">
          <a:xfrm>
            <a:off x="155575" y="-14446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1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69" r="14551"/>
          <a:stretch/>
        </p:blipFill>
        <p:spPr bwMode="auto">
          <a:xfrm>
            <a:off x="7507179" y="5468850"/>
            <a:ext cx="1311851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2" name="Прямоугольник 31"/>
          <p:cNvSpPr/>
          <p:nvPr/>
        </p:nvSpPr>
        <p:spPr>
          <a:xfrm>
            <a:off x="460375" y="1238755"/>
            <a:ext cx="2937123" cy="92333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МБУ </a:t>
            </a:r>
            <a:r>
              <a:rPr lang="ru-RU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«Печорский историко-краеведческий музей»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5673962" y="1700808"/>
            <a:ext cx="2937123" cy="92333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МАУ </a:t>
            </a:r>
            <a:r>
              <a:rPr lang="ru-RU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ДО «Детская Школа Искусств г. Печора»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1756546" y="4365104"/>
            <a:ext cx="2937123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МАУ </a:t>
            </a:r>
            <a:r>
              <a:rPr lang="ru-RU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«Этнокультурный парк «Бызовая»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921629" y="3432384"/>
            <a:ext cx="143212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480 экскурсий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719574" y="2154574"/>
            <a:ext cx="367240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предметов основного фонда</a:t>
            </a:r>
          </a:p>
        </p:txBody>
      </p:sp>
      <p:cxnSp>
        <p:nvCxnSpPr>
          <p:cNvPr id="35" name="Прямая соединительная линия 34"/>
          <p:cNvCxnSpPr/>
          <p:nvPr/>
        </p:nvCxnSpPr>
        <p:spPr>
          <a:xfrm flipH="1">
            <a:off x="307975" y="2462350"/>
            <a:ext cx="3446274" cy="1"/>
          </a:xfrm>
          <a:prstGeom prst="line">
            <a:avLst/>
          </a:prstGeom>
          <a:ln w="12700">
            <a:solidFill>
              <a:srgbClr val="7272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990848" y="2462351"/>
            <a:ext cx="20136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67 792 единицы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528297" y="3015608"/>
            <a:ext cx="1277401" cy="3693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2018 году</a:t>
            </a:r>
            <a:endParaRPr lang="ru-RU" b="1" dirty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40" name="Прямая соединительная линия 39"/>
          <p:cNvCxnSpPr>
            <a:stCxn id="2" idx="1"/>
          </p:cNvCxnSpPr>
          <p:nvPr/>
        </p:nvCxnSpPr>
        <p:spPr>
          <a:xfrm flipV="1">
            <a:off x="1921629" y="2842168"/>
            <a:ext cx="7308" cy="744105"/>
          </a:xfrm>
          <a:prstGeom prst="line">
            <a:avLst/>
          </a:prstGeom>
          <a:ln w="12700">
            <a:solidFill>
              <a:srgbClr val="7272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Прямоугольник 37"/>
          <p:cNvSpPr/>
          <p:nvPr/>
        </p:nvSpPr>
        <p:spPr>
          <a:xfrm>
            <a:off x="1929654" y="2747750"/>
            <a:ext cx="135646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50 массовых 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1929654" y="2901638"/>
            <a:ext cx="324036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16 культурно-образовательных 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1921629" y="3093750"/>
            <a:ext cx="126829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80 </a:t>
            </a:r>
            <a:r>
              <a:rPr lang="ru-RU" sz="1400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выставок</a:t>
            </a:r>
            <a:endParaRPr lang="ru-RU" sz="1400" b="1" dirty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929654" y="3253312"/>
            <a:ext cx="136800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4 экспозиции</a:t>
            </a:r>
            <a:endParaRPr lang="ru-RU" b="1" dirty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633738" y="3740161"/>
            <a:ext cx="12538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посетило</a:t>
            </a:r>
            <a:endParaRPr lang="ru-RU" b="1" dirty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1930006" y="3740161"/>
            <a:ext cx="19094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13 900 человек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7201725" y="2666994"/>
            <a:ext cx="17331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462 человек</a:t>
            </a:r>
          </a:p>
        </p:txBody>
      </p:sp>
      <p:sp>
        <p:nvSpPr>
          <p:cNvPr id="49" name="Прямоугольник 48"/>
          <p:cNvSpPr/>
          <p:nvPr/>
        </p:nvSpPr>
        <p:spPr>
          <a:xfrm>
            <a:off x="5585446" y="2716972"/>
            <a:ext cx="160031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обучающихся</a:t>
            </a:r>
          </a:p>
        </p:txBody>
      </p:sp>
      <p:sp>
        <p:nvSpPr>
          <p:cNvPr id="50" name="Прямоугольник 49"/>
          <p:cNvSpPr/>
          <p:nvPr/>
        </p:nvSpPr>
        <p:spPr>
          <a:xfrm>
            <a:off x="5787896" y="3271276"/>
            <a:ext cx="3031133" cy="23852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300" b="1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республиканских </a:t>
            </a:r>
            <a:r>
              <a:rPr lang="ru-RU" sz="1300" b="1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конкурсов – 15 человек, </a:t>
            </a:r>
            <a:endParaRPr lang="ru-RU" sz="1300" b="1" dirty="0" smtClean="0">
              <a:solidFill>
                <a:schemeClr val="bg1">
                  <a:lumMod val="50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300" b="1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межрегиональных</a:t>
            </a:r>
            <a:r>
              <a:rPr lang="ru-RU" sz="1300" b="1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всероссийских – 14 человек, </a:t>
            </a:r>
            <a:endParaRPr lang="ru-RU" sz="1300" b="1" dirty="0" smtClean="0">
              <a:solidFill>
                <a:schemeClr val="bg1">
                  <a:lumMod val="50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300" b="1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международных </a:t>
            </a:r>
            <a:r>
              <a:rPr lang="ru-RU" sz="1300" b="1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7 человек. </a:t>
            </a:r>
            <a:endParaRPr lang="ru-RU" sz="1300" b="1" dirty="0" smtClean="0">
              <a:solidFill>
                <a:schemeClr val="bg1">
                  <a:lumMod val="50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endParaRPr lang="ru-RU" sz="1300" b="1" dirty="0">
              <a:solidFill>
                <a:schemeClr val="bg1">
                  <a:lumMod val="50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r>
              <a:rPr lang="ru-RU" sz="1300" b="1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10 </a:t>
            </a:r>
            <a:r>
              <a:rPr lang="ru-RU" sz="1300" b="1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солистов ансамбля «Веселая планета» школы искусств вошли в состав </a:t>
            </a:r>
            <a:endParaRPr lang="ru-RU" sz="1300" b="1" dirty="0" smtClean="0">
              <a:solidFill>
                <a:schemeClr val="bg1">
                  <a:lumMod val="50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r>
              <a:rPr lang="ru-RU" sz="1600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Большого </a:t>
            </a:r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детского хора Республики Коми.</a:t>
            </a:r>
          </a:p>
        </p:txBody>
      </p:sp>
      <p:sp>
        <p:nvSpPr>
          <p:cNvPr id="51" name="Прямоугольник 50"/>
          <p:cNvSpPr/>
          <p:nvPr/>
        </p:nvSpPr>
        <p:spPr>
          <a:xfrm>
            <a:off x="5635220" y="2978276"/>
            <a:ext cx="241925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дипломантами стали: </a:t>
            </a:r>
          </a:p>
        </p:txBody>
      </p:sp>
      <p:cxnSp>
        <p:nvCxnSpPr>
          <p:cNvPr id="56" name="Прямая соединительная линия 55"/>
          <p:cNvCxnSpPr/>
          <p:nvPr/>
        </p:nvCxnSpPr>
        <p:spPr>
          <a:xfrm flipH="1">
            <a:off x="5940151" y="4365104"/>
            <a:ext cx="2994741" cy="0"/>
          </a:xfrm>
          <a:prstGeom prst="line">
            <a:avLst/>
          </a:prstGeom>
          <a:ln w="12700">
            <a:solidFill>
              <a:srgbClr val="7272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Прямоугольник 53"/>
          <p:cNvSpPr/>
          <p:nvPr/>
        </p:nvSpPr>
        <p:spPr>
          <a:xfrm>
            <a:off x="1956523" y="5698527"/>
            <a:ext cx="288195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принял более 150 </a:t>
            </a:r>
            <a:r>
              <a:rPr lang="ru-RU" sz="1400" b="1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туристов</a:t>
            </a:r>
            <a:endParaRPr lang="ru-RU" sz="1400" b="1" dirty="0">
              <a:solidFill>
                <a:schemeClr val="bg1">
                  <a:lumMod val="50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792025" y="5065470"/>
            <a:ext cx="50112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вступил в Ассоциацию сельского туризма Республики Коми</a:t>
            </a:r>
          </a:p>
        </p:txBody>
      </p:sp>
      <p:cxnSp>
        <p:nvCxnSpPr>
          <p:cNvPr id="62" name="Прямая соединительная линия 61"/>
          <p:cNvCxnSpPr/>
          <p:nvPr/>
        </p:nvCxnSpPr>
        <p:spPr>
          <a:xfrm flipH="1">
            <a:off x="1997694" y="5656544"/>
            <a:ext cx="2994741" cy="0"/>
          </a:xfrm>
          <a:prstGeom prst="line">
            <a:avLst/>
          </a:prstGeom>
          <a:ln w="12700">
            <a:solidFill>
              <a:srgbClr val="7272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928441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31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577380" y="316754"/>
            <a:ext cx="6480720" cy="781742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pPr algn="ctr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666699"/>
              </a:buClr>
              <a:buSzPct val="70000"/>
              <a:buFont typeface="Wingdings" pitchFamily="2" charset="2"/>
              <a:buNone/>
            </a:pPr>
            <a:r>
              <a:rPr lang="ru-RU" sz="28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Развитие физической культуры и спорта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30" y="105077"/>
            <a:ext cx="792088" cy="1008112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8" y="5517235"/>
            <a:ext cx="1804988" cy="1206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-3852936" y="6757917"/>
            <a:ext cx="3744416" cy="646321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endParaRPr lang="ru-RU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0240" y="1493601"/>
            <a:ext cx="2947988" cy="5847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МАУ «Спортивная школа города Печоры»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004048" y="1515829"/>
            <a:ext cx="3839280" cy="5847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МАУ «Спортивно-оздоровительный комплекс «Сияние Севера»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581234" y="2411809"/>
            <a:ext cx="3473240" cy="73866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выезда сборных команд и спортсменов на различные соревнования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238748" y="2427197"/>
            <a:ext cx="5373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74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565303" y="3258562"/>
            <a:ext cx="3473240" cy="5232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организовано </a:t>
            </a:r>
            <a:r>
              <a:rPr lang="ru-RU" sz="14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и проведено </a:t>
            </a:r>
            <a:r>
              <a:rPr lang="ru-RU" sz="1400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sz="14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спортивных мероприятия 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4321875" y="3258562"/>
            <a:ext cx="5373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42</a:t>
            </a:r>
          </a:p>
        </p:txBody>
      </p:sp>
      <p:sp>
        <p:nvSpPr>
          <p:cNvPr id="3072" name="Прямоугольник 3071"/>
          <p:cNvSpPr/>
          <p:nvPr/>
        </p:nvSpPr>
        <p:spPr>
          <a:xfrm>
            <a:off x="555031" y="4261334"/>
            <a:ext cx="191334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по </a:t>
            </a:r>
            <a:r>
              <a:rPr lang="ru-RU" sz="1400" b="1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18 видам спорта</a:t>
            </a:r>
          </a:p>
        </p:txBody>
      </p:sp>
      <p:sp>
        <p:nvSpPr>
          <p:cNvPr id="3073" name="Прямоугольник 3072"/>
          <p:cNvSpPr/>
          <p:nvPr/>
        </p:nvSpPr>
        <p:spPr>
          <a:xfrm>
            <a:off x="2607603" y="4015974"/>
            <a:ext cx="13436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9 – массовых</a:t>
            </a:r>
          </a:p>
        </p:txBody>
      </p:sp>
      <p:sp>
        <p:nvSpPr>
          <p:cNvPr id="3075" name="Прямоугольник 3074"/>
          <p:cNvSpPr/>
          <p:nvPr/>
        </p:nvSpPr>
        <p:spPr>
          <a:xfrm>
            <a:off x="2611057" y="4323513"/>
            <a:ext cx="211788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15 – </a:t>
            </a:r>
            <a:r>
              <a:rPr lang="ru-RU" sz="1400" b="1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республиканских</a:t>
            </a:r>
            <a:endParaRPr lang="ru-RU" sz="1400" b="1" dirty="0">
              <a:solidFill>
                <a:schemeClr val="bg1">
                  <a:lumMod val="50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076" name="Прямоугольник 3075"/>
          <p:cNvSpPr/>
          <p:nvPr/>
        </p:nvSpPr>
        <p:spPr>
          <a:xfrm>
            <a:off x="2605498" y="4646678"/>
            <a:ext cx="202170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1400" b="1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18 - муниципальных</a:t>
            </a:r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 flipH="1">
            <a:off x="1115618" y="2204865"/>
            <a:ext cx="7023174" cy="0"/>
          </a:xfrm>
          <a:prstGeom prst="line">
            <a:avLst/>
          </a:prstGeom>
          <a:ln w="12700">
            <a:solidFill>
              <a:srgbClr val="7272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9293" y="1247414"/>
            <a:ext cx="1470363" cy="863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0" name="Прямая соединительная линия 39"/>
          <p:cNvCxnSpPr/>
          <p:nvPr/>
        </p:nvCxnSpPr>
        <p:spPr>
          <a:xfrm flipH="1">
            <a:off x="598479" y="3877479"/>
            <a:ext cx="3440064" cy="0"/>
          </a:xfrm>
          <a:prstGeom prst="line">
            <a:avLst/>
          </a:prstGeom>
          <a:ln w="12700">
            <a:solidFill>
              <a:srgbClr val="7272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9" name="Прямоугольник 3078"/>
          <p:cNvSpPr/>
          <p:nvPr/>
        </p:nvSpPr>
        <p:spPr>
          <a:xfrm>
            <a:off x="5004048" y="2204865"/>
            <a:ext cx="36418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На территории МР «Печора» зарегистрированы спортивные </a:t>
            </a:r>
            <a:r>
              <a:rPr lang="ru-RU" sz="1400" b="1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федерации:</a:t>
            </a:r>
          </a:p>
        </p:txBody>
      </p:sp>
      <p:sp>
        <p:nvSpPr>
          <p:cNvPr id="3080" name="Прямоугольник 3079"/>
          <p:cNvSpPr/>
          <p:nvPr/>
        </p:nvSpPr>
        <p:spPr>
          <a:xfrm>
            <a:off x="4986567" y="2808371"/>
            <a:ext cx="3740540" cy="3093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3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Региональное отделение ОО «Федерация авиамодельного Российской Федерации» по Республике Коми, </a:t>
            </a:r>
            <a:endParaRPr lang="ru-RU" sz="1300" b="1" dirty="0" smtClean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300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МСОО </a:t>
            </a:r>
            <a:r>
              <a:rPr lang="ru-RU" sz="13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«Федерация спортивного и боевого самбо г. Печоры», </a:t>
            </a:r>
            <a:endParaRPr lang="ru-RU" sz="1300" b="1" dirty="0" smtClean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300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МФСОО </a:t>
            </a:r>
            <a:r>
              <a:rPr lang="ru-RU" sz="13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«Федерация Каратэ Печорского района», </a:t>
            </a:r>
            <a:endParaRPr lang="ru-RU" sz="1300" b="1" dirty="0" smtClean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300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МСОО </a:t>
            </a:r>
            <a:r>
              <a:rPr lang="ru-RU" sz="13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города Печоры «Федерация стрельбы», </a:t>
            </a:r>
            <a:endParaRPr lang="ru-RU" sz="1300" b="1" dirty="0" smtClean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300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Местная </a:t>
            </a:r>
            <a:r>
              <a:rPr lang="ru-RU" sz="13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Спортивная Общественная Организация Города Печоры Клуб Каратэ «Каскад», </a:t>
            </a:r>
            <a:endParaRPr lang="ru-RU" sz="1300" b="1" dirty="0" smtClean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300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МСОО </a:t>
            </a:r>
            <a:r>
              <a:rPr lang="ru-RU" sz="13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«Федерация силовых видов спорта города Печора»</a:t>
            </a:r>
            <a:endParaRPr lang="ru-RU" b="1" dirty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44" name="Прямая соединительная линия 43"/>
          <p:cNvCxnSpPr/>
          <p:nvPr/>
        </p:nvCxnSpPr>
        <p:spPr>
          <a:xfrm flipV="1">
            <a:off x="2505062" y="4029879"/>
            <a:ext cx="0" cy="770688"/>
          </a:xfrm>
          <a:prstGeom prst="line">
            <a:avLst/>
          </a:prstGeom>
          <a:ln w="12700">
            <a:solidFill>
              <a:srgbClr val="7272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83" name="Стрелка вниз 3082"/>
          <p:cNvSpPr/>
          <p:nvPr/>
        </p:nvSpPr>
        <p:spPr>
          <a:xfrm>
            <a:off x="1007647" y="3934961"/>
            <a:ext cx="1008112" cy="245360"/>
          </a:xfrm>
          <a:prstGeom prst="downArrow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84" name="Прямоугольник 3083"/>
          <p:cNvSpPr/>
          <p:nvPr/>
        </p:nvSpPr>
        <p:spPr>
          <a:xfrm>
            <a:off x="555031" y="5744073"/>
            <a:ext cx="4552187" cy="517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1200" b="1" kern="0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Центр </a:t>
            </a:r>
            <a:r>
              <a:rPr lang="ru-RU" sz="1200" b="1" kern="0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тестирования осуществляет работу по приему нормативов среди всех групп населения. </a:t>
            </a:r>
          </a:p>
        </p:txBody>
      </p:sp>
      <p:sp>
        <p:nvSpPr>
          <p:cNvPr id="3085" name="Прямоугольник 3084"/>
          <p:cNvSpPr/>
          <p:nvPr/>
        </p:nvSpPr>
        <p:spPr>
          <a:xfrm>
            <a:off x="1569041" y="5147383"/>
            <a:ext cx="2286000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algn="ctr"/>
            <a:r>
              <a:rPr lang="ru-RU" sz="1200" b="1" kern="0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Центр тестирования ГТО при МАУ «СОК «Сияние севера</a:t>
            </a:r>
            <a:r>
              <a:rPr lang="ru-RU" sz="1200" b="1" kern="0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615229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331642" y="463556"/>
            <a:ext cx="7113860" cy="661195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Социальная </a:t>
            </a:r>
            <a:r>
              <a:rPr lang="ru-RU" sz="32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политика 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i="1" dirty="0"/>
              <a:t> </a:t>
            </a:r>
            <a:endParaRPr lang="ru-RU" sz="28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52DBF3A7-97BF-4D2D-A326-009AC09B9FB1}" type="slidenum">
              <a:rPr lang="ru-RU" smtClean="0"/>
              <a:pPr>
                <a:defRPr/>
              </a:pPr>
              <a:t>32</a:t>
            </a:fld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30" y="116632"/>
            <a:ext cx="792088" cy="1008112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2725720" y="1968458"/>
            <a:ext cx="5924798" cy="923320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endParaRPr lang="ru-RU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71" y="5301211"/>
            <a:ext cx="1768475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 descr="Y:\Доклад главы 2018 год\Картинки\1429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71" y="939402"/>
            <a:ext cx="1536531" cy="1024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900592" y="925598"/>
            <a:ext cx="2286001" cy="170277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180340" algn="just">
              <a:lnSpc>
                <a:spcPct val="115000"/>
              </a:lnSpc>
              <a:spcAft>
                <a:spcPts val="0"/>
              </a:spcAft>
            </a:pPr>
            <a:r>
              <a:rPr lang="ru-RU" sz="1300" dirty="0" smtClean="0">
                <a:latin typeface="Times New Roman"/>
                <a:ea typeface="Times New Roman"/>
              </a:rPr>
              <a:t> </a:t>
            </a:r>
            <a:r>
              <a:rPr lang="ru-RU" sz="1300" dirty="0">
                <a:latin typeface="Times New Roman"/>
                <a:ea typeface="Times New Roman"/>
              </a:rPr>
              <a:t>6 гражданам на строительство или приобретение жилья за счет средств бюджетов всех уровней (РФ, РК, МО МР):</a:t>
            </a:r>
            <a:endParaRPr lang="ru-RU" sz="1200" dirty="0">
              <a:latin typeface="Times New Roman"/>
              <a:ea typeface="Times New Roman"/>
            </a:endParaRPr>
          </a:p>
          <a:p>
            <a:pPr indent="180340" algn="just">
              <a:lnSpc>
                <a:spcPct val="115000"/>
              </a:lnSpc>
              <a:spcAft>
                <a:spcPts val="0"/>
              </a:spcAft>
            </a:pPr>
            <a:r>
              <a:rPr lang="ru-RU" sz="1300" dirty="0">
                <a:latin typeface="Times New Roman"/>
                <a:ea typeface="Times New Roman"/>
              </a:rPr>
              <a:t>- </a:t>
            </a:r>
            <a:r>
              <a:rPr lang="ru-RU" sz="1300" i="1" dirty="0" smtClean="0">
                <a:latin typeface="Times New Roman"/>
                <a:ea typeface="Times New Roman"/>
              </a:rPr>
              <a:t>- </a:t>
            </a:r>
            <a:endParaRPr lang="ru-RU" sz="1200" dirty="0">
              <a:latin typeface="Times New Roman"/>
              <a:ea typeface="Times New Roman"/>
            </a:endParaRPr>
          </a:p>
          <a:p>
            <a:pPr indent="180340" algn="just">
              <a:lnSpc>
                <a:spcPct val="115000"/>
              </a:lnSpc>
              <a:spcAft>
                <a:spcPts val="0"/>
              </a:spcAft>
            </a:pPr>
            <a:r>
              <a:rPr lang="ru-RU" sz="1300" i="1" dirty="0" smtClean="0">
                <a:latin typeface="Times New Roman"/>
                <a:ea typeface="Times New Roman"/>
              </a:rPr>
              <a:t>-</a:t>
            </a:r>
            <a:r>
              <a:rPr lang="ru-RU" sz="1300" dirty="0" smtClean="0">
                <a:latin typeface="Times New Roman"/>
                <a:ea typeface="Times New Roman"/>
              </a:rPr>
              <a:t>.</a:t>
            </a:r>
            <a:endParaRPr lang="ru-RU" sz="1200" dirty="0">
              <a:effectLst/>
              <a:latin typeface="Times New Roman"/>
              <a:ea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08172" y="1297776"/>
            <a:ext cx="4518265" cy="65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70510" algn="ctr">
              <a:lnSpc>
                <a:spcPct val="115000"/>
              </a:lnSpc>
            </a:pPr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Обеспечение жильем детей-сирот (государственные полномочия</a:t>
            </a:r>
            <a:r>
              <a:rPr lang="ru-RU" sz="1600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)</a:t>
            </a:r>
            <a:endParaRPr lang="ru-RU" sz="1600" b="1" dirty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676532" y="2190982"/>
            <a:ext cx="659155" cy="33855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2018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987824" y="1924447"/>
            <a:ext cx="239200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20,4 млн. рублей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429617" y="2360259"/>
            <a:ext cx="16192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24 </a:t>
            </a:r>
            <a:r>
              <a:rPr lang="ru-RU" b="1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квартиры</a:t>
            </a:r>
            <a:endParaRPr lang="ru-RU" b="1" dirty="0">
              <a:solidFill>
                <a:schemeClr val="bg1">
                  <a:lumMod val="50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 flipH="1" flipV="1">
            <a:off x="2411760" y="2324557"/>
            <a:ext cx="3484974" cy="12534"/>
          </a:xfrm>
          <a:prstGeom prst="line">
            <a:avLst/>
          </a:prstGeom>
          <a:ln w="12700">
            <a:solidFill>
              <a:srgbClr val="7272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1001847" y="2729591"/>
            <a:ext cx="6714689" cy="5847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ПРЕДОСТАВЛЕНЫ ЕДИНОВРЕМЕННЫЕ ДЕНЕЖНЫЕ ВЫПЛАТЫ, СОЦИАЛЬНЫЕ ВЫПЛАТЫ</a:t>
            </a:r>
            <a:endParaRPr lang="ru-RU" sz="1600" b="1" dirty="0">
              <a:solidFill>
                <a:schemeClr val="bg1">
                  <a:lumMod val="50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94796" y="3429000"/>
            <a:ext cx="7128789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just">
              <a:lnSpc>
                <a:spcPct val="115000"/>
              </a:lnSpc>
              <a:buFont typeface="Wingdings" panose="05000000000000000000" pitchFamily="2" charset="2"/>
              <a:buChar char="Ø"/>
            </a:pPr>
            <a:r>
              <a:rPr lang="ru-RU" sz="14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4 молодые семьи (две семьи - многодетные) получили свидетельство о праве на получение социальной выплаты для приобретения или строительства жилья в рамках подпрограммы «Обеспечение жильем молодых семей федеральной целевой программы «Жилище»;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813033" y="4512374"/>
            <a:ext cx="711055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4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1 гражданин, относящиеся к категории инвалиды 1, 2, 3 групп, инвалиды с детства, семьи имеющие детей инвалидов получили единовременные денежные выплаты;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813033" y="5301211"/>
            <a:ext cx="604717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4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1 гражданин, относящийся к категории ветераны боевых действий, инвалиды боевых действий, члены семей погибших (умерших) инвалидов и ветеранов боевых </a:t>
            </a:r>
            <a:r>
              <a:rPr lang="ru-RU" sz="1400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действий.</a:t>
            </a:r>
            <a:endParaRPr lang="ru-RU" sz="1400" b="1" dirty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1659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75302" y="463550"/>
            <a:ext cx="7759700" cy="661194"/>
          </a:xfrm>
        </p:spPr>
        <p:txBody>
          <a:bodyPr/>
          <a:lstStyle/>
          <a:p>
            <a:r>
              <a:rPr lang="ru-RU" sz="3600" b="1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Здравоохранение</a:t>
            </a:r>
            <a:endParaRPr lang="ru-RU" sz="3600" b="1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52DBF3A7-97BF-4D2D-A326-009AC09B9FB1}" type="slidenum">
              <a:rPr lang="ru-RU" smtClean="0"/>
              <a:pPr>
                <a:defRPr/>
              </a:pPr>
              <a:t>33</a:t>
            </a:fld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6632"/>
            <a:ext cx="792088" cy="1008112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0962" y="5244495"/>
            <a:ext cx="1768475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198466" y="5000556"/>
            <a:ext cx="3096344" cy="132343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Диспансеризация в 2018 году завершена с охватом населения </a:t>
            </a:r>
            <a:endParaRPr lang="ru-RU" sz="1600" b="1" dirty="0" smtClean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r>
              <a:rPr lang="ru-RU" sz="1600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92 </a:t>
            </a:r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% от планируемого объёма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3467" y="404664"/>
            <a:ext cx="1592774" cy="1236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28997" y="2464466"/>
            <a:ext cx="2998059" cy="69249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3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Соглашения о сотрудничестве между Администрацией и ООО «ЛУКОЙЛ-Коми»</a:t>
            </a:r>
            <a:endParaRPr lang="ru-RU" b="1" dirty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4827" y="3156963"/>
            <a:ext cx="1749205" cy="373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63831" y="3812293"/>
            <a:ext cx="3528392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ctr">
              <a:buFont typeface="Wingdings" panose="05000000000000000000" pitchFamily="2" charset="2"/>
              <a:buChar char="Ø"/>
            </a:pPr>
            <a:r>
              <a:rPr lang="ru-RU" sz="13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выполнены работы по устройству шатровой кровли здания акушерско-гинекологического корпуса ГБУЗ РК «Печорская центральная больница» </a:t>
            </a:r>
            <a:r>
              <a:rPr lang="ru-RU" sz="1600" b="1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8,159 млн. </a:t>
            </a:r>
            <a:r>
              <a:rPr lang="ru-RU" sz="1600" b="1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руб.</a:t>
            </a:r>
            <a:endParaRPr lang="ru-RU" sz="1600" b="1" dirty="0">
              <a:solidFill>
                <a:schemeClr val="bg1">
                  <a:lumMod val="50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6927" y="4899374"/>
            <a:ext cx="3923928" cy="15258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ctr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13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на базе ГПОУ «Печорский промышленно-экономический техникум» приобретено учебное оборудование, медицинское оборудование, изделия медицинского назначения </a:t>
            </a:r>
            <a:endParaRPr lang="ru-RU" sz="1300" b="1" dirty="0" smtClean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indent="270510" algn="ctr">
              <a:lnSpc>
                <a:spcPct val="115000"/>
              </a:lnSpc>
              <a:spcAft>
                <a:spcPts val="0"/>
              </a:spcAft>
            </a:pPr>
            <a:r>
              <a:rPr lang="ru-RU" sz="1600" b="1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4,552 </a:t>
            </a:r>
            <a:r>
              <a:rPr lang="ru-RU" sz="1600" b="1" dirty="0" err="1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млн.руб</a:t>
            </a:r>
            <a:r>
              <a:rPr lang="ru-RU" sz="1600" b="1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  <a:endParaRPr lang="ru-RU" sz="1600" b="1" dirty="0">
              <a:solidFill>
                <a:schemeClr val="bg1">
                  <a:lumMod val="50000"/>
                </a:schemeClr>
              </a:solidFill>
              <a:effectLst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211589" y="3475086"/>
            <a:ext cx="4537848" cy="8356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0510" algn="ctr">
              <a:lnSpc>
                <a:spcPct val="115000"/>
              </a:lnSpc>
              <a:spcAft>
                <a:spcPts val="0"/>
              </a:spcAft>
              <a:tabLst>
                <a:tab pos="630555" algn="l"/>
              </a:tabLst>
            </a:pPr>
            <a:r>
              <a:rPr lang="ru-RU" sz="1400" b="1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Государственная программа </a:t>
            </a:r>
            <a:r>
              <a:rPr lang="ru-RU" sz="1400" b="1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«Земский доктор» и </a:t>
            </a:r>
            <a:r>
              <a:rPr lang="ru-RU" sz="1400" b="1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региональная программа </a:t>
            </a:r>
            <a:r>
              <a:rPr lang="ru-RU" sz="1400" b="1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здравоохранения </a:t>
            </a:r>
            <a:endParaRPr lang="ru-RU" sz="1400" b="1" dirty="0">
              <a:solidFill>
                <a:schemeClr val="bg1">
                  <a:lumMod val="50000"/>
                </a:schemeClr>
              </a:solidFill>
              <a:effectLst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" name="Стрелка вниз 12"/>
          <p:cNvSpPr/>
          <p:nvPr/>
        </p:nvSpPr>
        <p:spPr>
          <a:xfrm>
            <a:off x="1439350" y="3475086"/>
            <a:ext cx="1440160" cy="347101"/>
          </a:xfrm>
          <a:prstGeom prst="downArrow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4247605" y="2736422"/>
            <a:ext cx="4572000" cy="73866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НА ТЕРРИТОРИИ МР «ПЕЧОРА» </a:t>
            </a:r>
          </a:p>
          <a:p>
            <a:pPr algn="ctr"/>
            <a:r>
              <a:rPr lang="ru-RU" sz="1400" b="1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ВВЕДЕНО В ЭКСПЛУАТАЦИЮ 1 МЕДИЦИНСКОЕ УЧРЕЖДЕНИЕ  ФАП – 1 (П. ЛУГОВОЙ)</a:t>
            </a:r>
            <a:endParaRPr lang="ru-RU" sz="1400" b="1" dirty="0">
              <a:solidFill>
                <a:schemeClr val="bg1">
                  <a:lumMod val="50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3913" y="4310699"/>
            <a:ext cx="308719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прибыло на работу 5 врачей</a:t>
            </a:r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 flipH="1">
            <a:off x="4499992" y="4310699"/>
            <a:ext cx="4032449" cy="0"/>
          </a:xfrm>
          <a:prstGeom prst="line">
            <a:avLst/>
          </a:prstGeom>
          <a:ln w="12700">
            <a:solidFill>
              <a:srgbClr val="7272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Прямоугольник 22"/>
          <p:cNvSpPr/>
          <p:nvPr/>
        </p:nvSpPr>
        <p:spPr>
          <a:xfrm>
            <a:off x="5436096" y="4581128"/>
            <a:ext cx="1858714" cy="3400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270510" algn="ctr">
              <a:lnSpc>
                <a:spcPct val="115000"/>
              </a:lnSpc>
              <a:tabLst>
                <a:tab pos="630555" algn="l"/>
              </a:tabLst>
            </a:pPr>
            <a:r>
              <a:rPr lang="ru-RU" sz="1400" b="1" dirty="0">
                <a:solidFill>
                  <a:prstClr val="white">
                    <a:lumMod val="50000"/>
                  </a:prst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в МР «Печора» 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411760" y="1124744"/>
            <a:ext cx="41044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Муниципальный район «Печора»</a:t>
            </a:r>
            <a:endParaRPr lang="ru-RU" b="1" dirty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 flipH="1">
            <a:off x="2475060" y="1494076"/>
            <a:ext cx="4032449" cy="0"/>
          </a:xfrm>
          <a:prstGeom prst="line">
            <a:avLst/>
          </a:prstGeom>
          <a:ln w="12700">
            <a:solidFill>
              <a:srgbClr val="7272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Прямоугольник 25"/>
          <p:cNvSpPr/>
          <p:nvPr/>
        </p:nvSpPr>
        <p:spPr>
          <a:xfrm>
            <a:off x="748032" y="1543705"/>
            <a:ext cx="4760072" cy="30777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sz="14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государственных медицинских </a:t>
            </a:r>
            <a:r>
              <a:rPr lang="ru-RU" sz="1400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учреждения</a:t>
            </a:r>
            <a:endParaRPr lang="ru-RU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5603009" y="1982552"/>
            <a:ext cx="28725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1</a:t>
            </a:r>
            <a:endParaRPr lang="ru-RU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748033" y="1982552"/>
            <a:ext cx="4760072" cy="30777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некоммерческая организация здравоохранения</a:t>
            </a:r>
            <a:endParaRPr lang="ru-RU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5578882" y="1553513"/>
            <a:ext cx="28725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4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8981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3465018993"/>
              </p:ext>
            </p:extLst>
          </p:nvPr>
        </p:nvGraphicFramePr>
        <p:xfrm>
          <a:off x="467544" y="2053590"/>
          <a:ext cx="4488160" cy="30243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5800" y="463551"/>
            <a:ext cx="7759700" cy="661194"/>
          </a:xfrm>
        </p:spPr>
        <p:txBody>
          <a:bodyPr/>
          <a:lstStyle/>
          <a:p>
            <a:r>
              <a:rPr lang="ru-RU" sz="3600" b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Рынок труда</a:t>
            </a:r>
            <a:endParaRPr lang="ru-RU" sz="3600" b="1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52DBF3A7-97BF-4D2D-A326-009AC09B9FB1}" type="slidenum">
              <a:rPr lang="ru-RU" smtClean="0"/>
              <a:pPr>
                <a:defRPr/>
              </a:pPr>
              <a:t>34</a:t>
            </a:fld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22838" y="1688997"/>
            <a:ext cx="43204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Численность официально зарегистрированных безработных (человек)</a:t>
            </a:r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27699" y="3890274"/>
            <a:ext cx="364875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5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Участие в региональной программе содействия занятости, реализация мероприятий муниципальной программы, ярмарки вакансий.</a:t>
            </a:r>
            <a:endParaRPr lang="ru-RU" sz="175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24335" y="5445784"/>
            <a:ext cx="40154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Уровень безработицы на </a:t>
            </a: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01.01.2019г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 составил 2,1 %</a:t>
            </a:r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6632"/>
            <a:ext cx="792088" cy="1008112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301828"/>
            <a:ext cx="1768475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192517"/>
            <a:ext cx="2448272" cy="11528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334381"/>
            <a:ext cx="3744416" cy="25558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8328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331640" y="463551"/>
            <a:ext cx="7113860" cy="661194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Безопасность жизнедеятельности населения</a:t>
            </a:r>
            <a:endParaRPr lang="ru-RU" sz="360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52DBF3A7-97BF-4D2D-A326-009AC09B9FB1}" type="slidenum">
              <a:rPr lang="ru-RU" smtClean="0"/>
              <a:pPr>
                <a:defRPr/>
              </a:pPr>
              <a:t>35</a:t>
            </a:fld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6632"/>
            <a:ext cx="792088" cy="1008112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2725719" y="1968458"/>
            <a:ext cx="592479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63918" y="1700808"/>
            <a:ext cx="7744166" cy="107721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подпрограммы  «Укрепление правопорядка, защита населения и территории МО МР «Печора» от чрезвычайных ситуаций» муниципальной программы «Безопасность жизнедеятельности населения МР «Печора»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5301208"/>
            <a:ext cx="1768475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02003" y="3488163"/>
            <a:ext cx="3114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ctr">
              <a:buFont typeface="Wingdings" pitchFamily="2" charset="2"/>
              <a:buChar char="Ø"/>
            </a:pPr>
            <a:r>
              <a:rPr lang="ru-RU" sz="1600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Деятельность </a:t>
            </a:r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единой дежурно-диспетчерской службы  МР «Печора</a:t>
            </a:r>
            <a:r>
              <a:rPr lang="ru-RU" sz="1600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»</a:t>
            </a:r>
            <a:endParaRPr lang="ru-RU" b="1" dirty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122084" y="4443905"/>
            <a:ext cx="228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lvl="0" indent="-285750" algn="ctr">
              <a:buFont typeface="Wingdings" pitchFamily="2" charset="2"/>
              <a:buChar char="Ø"/>
            </a:pPr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Профилактика терроризма и экстремизма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122084" y="3611272"/>
            <a:ext cx="228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lvl="0" indent="-285750" algn="ctr">
              <a:buFont typeface="Wingdings" pitchFamily="2" charset="2"/>
              <a:buChar char="Ø"/>
            </a:pPr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Профилактика правонарушений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347864" y="3539517"/>
            <a:ext cx="283644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ctr">
              <a:buFont typeface="Wingdings" pitchFamily="2" charset="2"/>
              <a:buChar char="Ø"/>
            </a:pPr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ГО и ЧС (пожарная безопасность, безопасность людей на водных объектах)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918" y="4616735"/>
            <a:ext cx="2265204" cy="13163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Стрелка вниз 14"/>
          <p:cNvSpPr/>
          <p:nvPr/>
        </p:nvSpPr>
        <p:spPr>
          <a:xfrm>
            <a:off x="3707904" y="2891788"/>
            <a:ext cx="1728192" cy="465204"/>
          </a:xfrm>
          <a:prstGeom prst="downArrow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9" name="Picture 3" descr="Y:\112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258"/>
          <a:stretch/>
        </p:blipFill>
        <p:spPr bwMode="auto">
          <a:xfrm>
            <a:off x="3516603" y="4642235"/>
            <a:ext cx="2615369" cy="1624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044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331640" y="463551"/>
            <a:ext cx="7113860" cy="661194"/>
          </a:xfrm>
        </p:spPr>
        <p:txBody>
          <a:bodyPr>
            <a:normAutofit/>
          </a:bodyPr>
          <a:lstStyle/>
          <a:p>
            <a:r>
              <a:rPr lang="ru-RU" sz="36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Народный бюджет</a:t>
            </a:r>
            <a:endParaRPr lang="ru-RU" sz="360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52DBF3A7-97BF-4D2D-A326-009AC09B9FB1}" type="slidenum">
              <a:rPr lang="ru-RU" smtClean="0"/>
              <a:pPr>
                <a:defRPr/>
              </a:pPr>
              <a:t>36</a:t>
            </a:fld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6632"/>
            <a:ext cx="792088" cy="1008112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2725719" y="1968458"/>
            <a:ext cx="592479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-435862" y="3068960"/>
            <a:ext cx="77441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6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5301208"/>
            <a:ext cx="1768475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756867" y="5374125"/>
            <a:ext cx="53285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«Приобретение оборудования для производства мягких </a:t>
            </a:r>
            <a:r>
              <a:rPr lang="ru-RU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сыров для </a:t>
            </a:r>
            <a:r>
              <a:rPr lang="ru-RU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ООО «АгроВид</a:t>
            </a:r>
            <a:r>
              <a:rPr lang="ru-RU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»</a:t>
            </a:r>
            <a:endParaRPr lang="ru-RU" b="1" dirty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3" y="1818908"/>
            <a:ext cx="4468665" cy="336208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818907"/>
            <a:ext cx="4582601" cy="337922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246" y="5380385"/>
            <a:ext cx="1392740" cy="100032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195737" y="1142687"/>
            <a:ext cx="5112568" cy="461655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Реализовано </a:t>
            </a:r>
            <a:r>
              <a:rPr lang="ru-RU" sz="2400" b="1" dirty="0" smtClean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4 </a:t>
            </a:r>
            <a:r>
              <a:rPr lang="ru-RU" sz="24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проекта</a:t>
            </a:r>
            <a:endParaRPr lang="ru-RU" sz="2400" dirty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1712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331642" y="463556"/>
            <a:ext cx="7113860" cy="661195"/>
          </a:xfrm>
        </p:spPr>
        <p:txBody>
          <a:bodyPr>
            <a:normAutofit/>
          </a:bodyPr>
          <a:lstStyle/>
          <a:p>
            <a:r>
              <a:rPr lang="ru-RU" sz="3600" b="1" dirty="0"/>
              <a:t>Народный бюджет</a:t>
            </a:r>
            <a:endParaRPr lang="ru-RU" sz="36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52DBF3A7-97BF-4D2D-A326-009AC09B9FB1}" type="slidenum">
              <a:rPr lang="ru-RU" smtClean="0"/>
              <a:pPr>
                <a:defRPr/>
              </a:pPr>
              <a:t>37</a:t>
            </a:fld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30" y="116632"/>
            <a:ext cx="792088" cy="1008112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2725720" y="1968458"/>
            <a:ext cx="5924798" cy="923320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endParaRPr lang="ru-RU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-435861" y="3068970"/>
            <a:ext cx="7744166" cy="584765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endParaRPr lang="ru-RU" sz="16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71" y="5301211"/>
            <a:ext cx="1768475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805109" y="4866537"/>
            <a:ext cx="6503199" cy="1477317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Обновление и пошив сценических концертных костюмов для народного коллектива, фольклорно-этнографического ансамбля «</a:t>
            </a:r>
            <a:r>
              <a:rPr lang="ru-RU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Усть-Цилемские</a:t>
            </a:r>
            <a:r>
              <a:rPr lang="ru-RU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напевы» и коллектива-спутника детского фольклорного коллектива «Родники» г. Печора»  </a:t>
            </a:r>
          </a:p>
        </p:txBody>
      </p:sp>
      <p:pic>
        <p:nvPicPr>
          <p:cNvPr id="10242" name="Picture 2" descr="Y:\Фото НБ 2018\НБ культура\3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784086"/>
            <a:ext cx="3672408" cy="2839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Y:\Фото НБ 2018\НБ культура\Костюмы (4)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185" y="1784089"/>
            <a:ext cx="3652266" cy="2736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Y:\Фото НБ 2018\НБ культура\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9273" y="3365911"/>
            <a:ext cx="1980214" cy="1381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5892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331640" y="463551"/>
            <a:ext cx="7113860" cy="661194"/>
          </a:xfrm>
        </p:spPr>
        <p:txBody>
          <a:bodyPr>
            <a:normAutofit/>
          </a:bodyPr>
          <a:lstStyle/>
          <a:p>
            <a:r>
              <a:rPr lang="ru-RU" sz="36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Народный бюджет</a:t>
            </a:r>
            <a:endParaRPr lang="ru-RU" sz="360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52DBF3A7-97BF-4D2D-A326-009AC09B9FB1}" type="slidenum">
              <a:rPr lang="ru-RU" smtClean="0"/>
              <a:pPr>
                <a:defRPr/>
              </a:pPr>
              <a:t>38</a:t>
            </a:fld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6632"/>
            <a:ext cx="792088" cy="1008112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2725719" y="1968458"/>
            <a:ext cx="592479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-435862" y="3068960"/>
            <a:ext cx="77441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6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5301208"/>
            <a:ext cx="1768475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56742" y="1876125"/>
            <a:ext cx="410445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«Новые окна – новому поколению»</a:t>
            </a:r>
          </a:p>
          <a:p>
            <a:pPr algn="ctr"/>
            <a:r>
              <a:rPr lang="ru-RU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Заменены старые деревянные окна и балконные двери на новые пластиковые дверных блоков в здании пришкольного интерната МОУ «СОШ» п. Каджером</a:t>
            </a:r>
          </a:p>
        </p:txBody>
      </p:sp>
      <p:pic>
        <p:nvPicPr>
          <p:cNvPr id="11266" name="Picture 2" descr="Y:\Фото НБ 2018\16.07.2018\Образование_Каджером_Окна (7)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149080"/>
            <a:ext cx="3933399" cy="2415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Y:\Фото НБ 2018\окна каджером торж открытие\Образование_Каджером_Окна (4)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3071" y="2026008"/>
            <a:ext cx="3528392" cy="2670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6862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331642" y="463556"/>
            <a:ext cx="7113860" cy="661195"/>
          </a:xfrm>
        </p:spPr>
        <p:txBody>
          <a:bodyPr>
            <a:normAutofit/>
          </a:bodyPr>
          <a:lstStyle/>
          <a:p>
            <a:r>
              <a:rPr lang="ru-RU" sz="36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Народный бюджет</a:t>
            </a:r>
            <a:endParaRPr lang="ru-RU" sz="360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52DBF3A7-97BF-4D2D-A326-009AC09B9FB1}" type="slidenum">
              <a:rPr lang="ru-RU" smtClean="0"/>
              <a:pPr>
                <a:defRPr/>
              </a:pPr>
              <a:t>39</a:t>
            </a:fld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30" y="116632"/>
            <a:ext cx="792088" cy="1008112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2725720" y="1968458"/>
            <a:ext cx="5924798" cy="923320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endParaRPr lang="ru-RU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23730" y="3933066"/>
            <a:ext cx="7744166" cy="584765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endParaRPr lang="ru-RU" sz="16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04048" y="1556792"/>
            <a:ext cx="3456384" cy="1477317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pPr algn="ctr"/>
            <a:r>
              <a:rPr lang="ru-RU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«Обустройство спортивной площадки, расположенной вблизи здания спортивного оздоровительного комплекса «Сияние севера»</a:t>
            </a:r>
          </a:p>
        </p:txBody>
      </p:sp>
      <p:pic>
        <p:nvPicPr>
          <p:cNvPr id="12290" name="Picture 2" descr="Y:\Фото НБ 2018\Тренажеры_спорт_Печора (1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25799"/>
            <a:ext cx="4104456" cy="3511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Y:\Фото НБ 2018\Тренажеры_спорт_Печора (2)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503890"/>
            <a:ext cx="5040560" cy="3133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10" y="5558383"/>
            <a:ext cx="1768475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9724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1049361756"/>
              </p:ext>
            </p:extLst>
          </p:nvPr>
        </p:nvGraphicFramePr>
        <p:xfrm>
          <a:off x="323530" y="1199953"/>
          <a:ext cx="5112567" cy="46859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1504446278"/>
              </p:ext>
            </p:extLst>
          </p:nvPr>
        </p:nvGraphicFramePr>
        <p:xfrm>
          <a:off x="4463480" y="1228116"/>
          <a:ext cx="4680520" cy="44332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DBF3A7-97BF-4D2D-A326-009AC09B9FB1}" type="slidenum">
              <a:rPr lang="ru-RU" smtClean="0">
                <a:solidFill>
                  <a:srgbClr val="073E87"/>
                </a:solidFill>
              </a:rPr>
              <a:pPr>
                <a:defRPr/>
              </a:pPr>
              <a:t>4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770354" y="260652"/>
            <a:ext cx="7258030" cy="517525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БЮДЖЕТ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30" y="116632"/>
            <a:ext cx="792088" cy="100811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619674" y="790616"/>
            <a:ext cx="5544616" cy="369322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pPr algn="ctr"/>
            <a:r>
              <a:rPr lang="ru-RU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 ДОХОДНАЯ ЧАСТЬ</a:t>
            </a:r>
            <a:endParaRPr lang="ru-RU" b="1" dirty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184"/>
          <a:stretch/>
        </p:blipFill>
        <p:spPr bwMode="auto">
          <a:xfrm>
            <a:off x="7524337" y="5256590"/>
            <a:ext cx="1552997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8" name="Picture 2" descr="Y:\Доклад главы 2018 год\Картинки\rubl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51" r="27034"/>
          <a:stretch/>
        </p:blipFill>
        <p:spPr bwMode="auto">
          <a:xfrm>
            <a:off x="1248199" y="4653136"/>
            <a:ext cx="742950" cy="1590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776289" y="1228116"/>
            <a:ext cx="1296144" cy="369322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r>
              <a:rPr lang="ru-RU" b="1" dirty="0" smtClean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2017 г.</a:t>
            </a:r>
            <a:endParaRPr lang="ru-RU" b="1" dirty="0">
              <a:solidFill>
                <a:srgbClr val="004D4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652120" y="1256076"/>
            <a:ext cx="1296144" cy="369322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r>
              <a:rPr lang="ru-RU" b="1" dirty="0" smtClean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2018 г.</a:t>
            </a:r>
            <a:endParaRPr lang="ru-RU" b="1" dirty="0">
              <a:solidFill>
                <a:srgbClr val="004D4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412146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75658" y="611588"/>
            <a:ext cx="7113860" cy="661195"/>
          </a:xfrm>
        </p:spPr>
        <p:txBody>
          <a:bodyPr>
            <a:noAutofit/>
          </a:bodyPr>
          <a:lstStyle/>
          <a:p>
            <a:r>
              <a:rPr lang="ru-RU" sz="30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Поручения Главы Республики Коми,</a:t>
            </a:r>
            <a:br>
              <a:rPr lang="ru-RU" sz="30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ru-RU" sz="30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данных в ходе рабочих поездок в МО МР «Печора»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52DBF3A7-97BF-4D2D-A326-009AC09B9FB1}" type="slidenum">
              <a:rPr lang="ru-RU" smtClean="0"/>
              <a:pPr>
                <a:defRPr/>
              </a:pPr>
              <a:t>40</a:t>
            </a:fld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30" y="116632"/>
            <a:ext cx="792088" cy="1008112"/>
          </a:xfrm>
          <a:prstGeom prst="rect">
            <a:avLst/>
          </a:prstGeom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71" y="5301211"/>
            <a:ext cx="1768475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412162" y="2588774"/>
            <a:ext cx="5876642" cy="738654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Завершить строительство МКД в рамках 2 этапа программы переселения граждан из аварийного жилищного фонда на территории МР «Печора»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843808" y="3327428"/>
            <a:ext cx="6022733" cy="523210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Проработать вопрос приобретения </a:t>
            </a:r>
            <a:r>
              <a:rPr lang="ru-RU" sz="1400" b="1" dirty="0" err="1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холтеровских</a:t>
            </a:r>
            <a:r>
              <a:rPr lang="ru-RU" sz="1400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мониторов для нужд ГБУЗ «Печорская центральная районная больница».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696281" y="3850638"/>
            <a:ext cx="6503246" cy="523210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Обеспечить ремонт кровли и замену лифта в гинекологическом отделении ГБУЗ РК «</a:t>
            </a:r>
            <a:r>
              <a:rPr lang="ru-RU" sz="1400" b="1" dirty="0" smtClean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Печорская </a:t>
            </a:r>
            <a:r>
              <a:rPr lang="ru-RU" sz="1400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центральная районная больница».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407091" y="4469991"/>
            <a:ext cx="5598368" cy="738654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Проработать вопрос приобретения аппарата УЗИ для нужд  ГБУЗ РК «Печорская центральная районная больница».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924112" y="5262132"/>
            <a:ext cx="5382344" cy="954097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Обеспечить устранение замечаний жителей к качеству домов, построенных в рамках реализации программ переселения граждан из аварийного жилищного фонда.</a:t>
            </a:r>
          </a:p>
        </p:txBody>
      </p:sp>
      <p:pic>
        <p:nvPicPr>
          <p:cNvPr id="2050" name="Picture 2" descr="https://im0-tub-ru.yandex.net/i?id=d6162b4688c6dfb62b74cf766fde2cbf-sr&amp;n=1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507" y="3117730"/>
            <a:ext cx="2020567" cy="1989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1547664" y="1848289"/>
            <a:ext cx="5876642" cy="738654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Организовать работу по подключению к системе водоснабжения фельдшерско-акушерского пункта в п. Луговой и сдачи в </a:t>
            </a:r>
            <a:r>
              <a:rPr lang="ru-RU" sz="1400" b="1" dirty="0" smtClean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эксплуатацию</a:t>
            </a:r>
            <a:endParaRPr lang="ru-RU" sz="1400" b="1" dirty="0">
              <a:solidFill>
                <a:srgbClr val="004D4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0174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Y:\Доклад главы 2018 год\Картинки\восклицательный.jpg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5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886" r="25348"/>
          <a:stretch/>
        </p:blipFill>
        <p:spPr bwMode="auto">
          <a:xfrm>
            <a:off x="0" y="1890376"/>
            <a:ext cx="1972230" cy="3410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DBF3A7-97BF-4D2D-A326-009AC09B9FB1}" type="slidenum">
              <a:rPr lang="ru-RU" smtClean="0"/>
              <a:pPr>
                <a:defRPr/>
              </a:pPr>
              <a:t>41</a:t>
            </a:fld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1603159" y="116632"/>
            <a:ext cx="7113587" cy="660400"/>
          </a:xfrm>
        </p:spPr>
        <p:txBody>
          <a:bodyPr>
            <a:noAutofit/>
          </a:bodyPr>
          <a:lstStyle/>
          <a:p>
            <a:r>
              <a:rPr lang="ru-RU" sz="30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Общественно-значимые проблемы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30" y="116632"/>
            <a:ext cx="792088" cy="1008112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2725720" y="1968458"/>
            <a:ext cx="5924798" cy="923320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endParaRPr lang="ru-RU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71" y="5301211"/>
            <a:ext cx="1768475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341692" y="764704"/>
            <a:ext cx="7308825" cy="5262969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pPr marL="285717" indent="-285717" algn="ctr">
              <a:buFont typeface="Wingdings" pitchFamily="2" charset="2"/>
              <a:buChar char="Ø"/>
            </a:pPr>
            <a:r>
              <a:rPr lang="ru-RU" sz="14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дорожная </a:t>
            </a:r>
            <a:r>
              <a:rPr lang="ru-RU" sz="1400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деятельность</a:t>
            </a:r>
          </a:p>
          <a:p>
            <a:pPr marL="285717" indent="-285717" algn="ctr">
              <a:buFont typeface="Wingdings" pitchFamily="2" charset="2"/>
              <a:buChar char="Ø"/>
            </a:pPr>
            <a:endParaRPr lang="ru-RU" sz="1400" b="1" dirty="0" smtClean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85717" indent="-285717" algn="ctr">
              <a:buFont typeface="Wingdings" pitchFamily="2" charset="2"/>
              <a:buChar char="Ø"/>
            </a:pPr>
            <a:r>
              <a:rPr lang="ru-RU" sz="1400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трудности с исполнением Администрацией обязательств по судебным решениям о предоставлении жилой площади вне очереди нуждающимся гражданам проживающих в аварийном жилищном фонде, измененной истцами по заявлению на денежную компенсацию</a:t>
            </a:r>
          </a:p>
          <a:p>
            <a:pPr marL="285717" indent="-285717" algn="ctr">
              <a:buFont typeface="Wingdings" pitchFamily="2" charset="2"/>
              <a:buChar char="Ø"/>
            </a:pPr>
            <a:endParaRPr lang="ru-RU" sz="1400" b="1" dirty="0" smtClean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85717" indent="-285717" algn="ctr">
              <a:buFont typeface="Wingdings" pitchFamily="2" charset="2"/>
              <a:buChar char="Ø"/>
            </a:pPr>
            <a:r>
              <a:rPr lang="ru-RU" sz="1400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задолженность </a:t>
            </a:r>
            <a:r>
              <a:rPr lang="ru-RU" sz="14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населения по оплате коммунальных услуг перед </a:t>
            </a:r>
            <a:r>
              <a:rPr lang="ru-RU" sz="1400" b="1" dirty="0" err="1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ресурсоснабжающими</a:t>
            </a:r>
            <a:r>
              <a:rPr lang="ru-RU" sz="14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sz="1400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организациями</a:t>
            </a:r>
          </a:p>
          <a:p>
            <a:pPr marL="285717" indent="-285717" algn="ctr">
              <a:buFont typeface="Wingdings" pitchFamily="2" charset="2"/>
              <a:buChar char="Ø"/>
            </a:pPr>
            <a:endParaRPr lang="ru-RU" sz="1400" b="1" dirty="0" smtClean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85717" indent="-285717" algn="ctr">
              <a:buFont typeface="Wingdings" pitchFamily="2" charset="2"/>
              <a:buChar char="Ø"/>
            </a:pPr>
            <a:r>
              <a:rPr lang="ru-RU" sz="14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программа уплотнения неэффективных поселков (</a:t>
            </a:r>
            <a:r>
              <a:rPr lang="ru-RU" sz="1400" b="1" dirty="0" err="1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пст</a:t>
            </a:r>
            <a:r>
              <a:rPr lang="ru-RU" sz="14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 Косью, Белый Ю и Новая </a:t>
            </a:r>
            <a:r>
              <a:rPr lang="ru-RU" sz="1400" b="1" dirty="0" err="1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Берёзовка</a:t>
            </a:r>
            <a:r>
              <a:rPr lang="ru-RU" sz="1400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)</a:t>
            </a:r>
          </a:p>
          <a:p>
            <a:pPr marL="285717" indent="-285717" algn="ctr">
              <a:buFont typeface="Wingdings" pitchFamily="2" charset="2"/>
              <a:buChar char="Ø"/>
            </a:pPr>
            <a:endParaRPr lang="ru-RU" sz="1400" b="1" dirty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85717" indent="-285717" algn="ctr">
              <a:buFont typeface="Wingdings" pitchFamily="2" charset="2"/>
              <a:buChar char="Ø"/>
            </a:pPr>
            <a:r>
              <a:rPr lang="ru-RU" sz="1400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ситуация </a:t>
            </a:r>
            <a:r>
              <a:rPr lang="ru-RU" sz="14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с МУП «Горводоканал</a:t>
            </a:r>
            <a:r>
              <a:rPr lang="ru-RU" sz="1400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»</a:t>
            </a:r>
          </a:p>
          <a:p>
            <a:pPr marL="285717" indent="-285717" algn="ctr">
              <a:buFont typeface="Wingdings" pitchFamily="2" charset="2"/>
              <a:buChar char="Ø"/>
            </a:pPr>
            <a:endParaRPr lang="ru-RU" sz="1400" b="1" dirty="0" smtClean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85717" indent="-285717" algn="ctr">
              <a:buFont typeface="Wingdings" pitchFamily="2" charset="2"/>
              <a:buChar char="Ø"/>
            </a:pPr>
            <a:r>
              <a:rPr lang="ru-RU" sz="14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проблема газификации посёлков Каджером, Набережный и </a:t>
            </a:r>
            <a:r>
              <a:rPr lang="ru-RU" sz="1400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Чикшино</a:t>
            </a:r>
          </a:p>
          <a:p>
            <a:pPr marL="285717" indent="-285717" algn="ctr">
              <a:buFont typeface="Wingdings" pitchFamily="2" charset="2"/>
              <a:buChar char="Ø"/>
            </a:pPr>
            <a:endParaRPr lang="ru-RU" sz="1400" b="1" dirty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85717" indent="-285717" algn="ctr">
              <a:buFont typeface="Wingdings" pitchFamily="2" charset="2"/>
              <a:buChar char="Ø"/>
            </a:pPr>
            <a:r>
              <a:rPr lang="ru-RU" sz="14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средний показатель укомплектованности врачами по Печорскому району составляет менее 50</a:t>
            </a:r>
            <a:r>
              <a:rPr lang="ru-RU" sz="1400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%</a:t>
            </a:r>
          </a:p>
          <a:p>
            <a:pPr marL="285717" indent="-285717" algn="ctr">
              <a:buFont typeface="Wingdings" pitchFamily="2" charset="2"/>
              <a:buChar char="Ø"/>
            </a:pPr>
            <a:endParaRPr lang="ru-RU" sz="1400" b="1" dirty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85717" indent="-285717" algn="ctr">
              <a:buFont typeface="Wingdings" pitchFamily="2" charset="2"/>
              <a:buChar char="Ø"/>
            </a:pPr>
            <a:r>
              <a:rPr lang="ru-RU" sz="1400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отсутствие </a:t>
            </a:r>
            <a:r>
              <a:rPr lang="ru-RU" sz="14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возможности предоставления служебного жилья </a:t>
            </a:r>
            <a:r>
              <a:rPr lang="ru-RU" sz="1400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врачам-специалистам</a:t>
            </a:r>
          </a:p>
          <a:p>
            <a:pPr marL="285717" indent="-285717" algn="ctr">
              <a:buFont typeface="Wingdings" pitchFamily="2" charset="2"/>
              <a:buChar char="Ø"/>
            </a:pPr>
            <a:endParaRPr lang="ru-RU" sz="1400" b="1" dirty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85717" indent="-285717" algn="ctr">
              <a:buFont typeface="Wingdings" pitchFamily="2" charset="2"/>
              <a:buChar char="Ø"/>
            </a:pPr>
            <a:r>
              <a:rPr lang="ru-RU" sz="1400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проблема </a:t>
            </a:r>
            <a:r>
              <a:rPr lang="ru-RU" sz="14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отлова бродячих собак</a:t>
            </a:r>
            <a:r>
              <a:rPr lang="ru-RU" sz="1400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endParaRPr lang="ru-RU" sz="1400" b="1" dirty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635918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71" y="5301211"/>
            <a:ext cx="1768475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75658" y="611588"/>
            <a:ext cx="7113860" cy="661195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Положительные и отрицательные тенденции социально-экономического развития </a:t>
            </a:r>
            <a:r>
              <a:rPr lang="ru-RU" sz="2400" b="1" dirty="0" smtClean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/>
            </a:r>
            <a:br>
              <a:rPr lang="ru-RU" sz="2400" b="1" dirty="0" smtClean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ru-RU" sz="2400" b="1" dirty="0" smtClean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МР «Печора</a:t>
            </a:r>
            <a:r>
              <a:rPr lang="ru-RU" sz="24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»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52DBF3A7-97BF-4D2D-A326-009AC09B9FB1}" type="slidenum">
              <a:rPr lang="ru-RU" smtClean="0"/>
              <a:pPr>
                <a:defRPr/>
              </a:pPr>
              <a:t>42</a:t>
            </a:fld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30" y="116632"/>
            <a:ext cx="792088" cy="1008112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539553" y="2269348"/>
            <a:ext cx="8064896" cy="3293199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pPr marL="285717" indent="-285717">
              <a:buFont typeface="Wingdings" panose="05000000000000000000" pitchFamily="2" charset="2"/>
              <a:buChar char="Ø"/>
            </a:pPr>
            <a:r>
              <a:rPr lang="ru-RU" sz="1600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Увеличение </a:t>
            </a:r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объема инвестиций в основной </a:t>
            </a:r>
            <a:r>
              <a:rPr lang="ru-RU" sz="1600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капитал</a:t>
            </a:r>
            <a:endParaRPr lang="ru-RU" sz="1600" b="1" dirty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85717" indent="-285717">
              <a:buFont typeface="Wingdings" panose="05000000000000000000" pitchFamily="2" charset="2"/>
              <a:buChar char="Ø"/>
            </a:pPr>
            <a:r>
              <a:rPr lang="ru-RU" sz="1600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Рост </a:t>
            </a:r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объемов оборота организаций </a:t>
            </a:r>
            <a:endParaRPr lang="ru-RU" sz="1600" b="1" dirty="0" smtClean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85717" indent="-285717">
              <a:buFont typeface="Wingdings" panose="05000000000000000000" pitchFamily="2" charset="2"/>
              <a:buChar char="Ø"/>
            </a:pPr>
            <a:r>
              <a:rPr lang="ru-RU" sz="1600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Рост </a:t>
            </a:r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объемов отгруженных товаров собственного производства, выполненных работ и услуг собственными силами. </a:t>
            </a:r>
            <a:endParaRPr lang="ru-RU" sz="1600" b="1" dirty="0" smtClean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85717" indent="-285717">
              <a:buFont typeface="Wingdings" panose="05000000000000000000" pitchFamily="2" charset="2"/>
              <a:buChar char="Ø"/>
            </a:pPr>
            <a:r>
              <a:rPr lang="ru-RU" sz="1600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Сохраняется </a:t>
            </a:r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тенденция роста среднемесячной номинальной начисленной заработной платы. </a:t>
            </a:r>
            <a:endParaRPr lang="ru-RU" sz="1600" b="1" dirty="0" smtClean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85717" indent="-285717">
              <a:buFont typeface="Wingdings" panose="05000000000000000000" pitchFamily="2" charset="2"/>
              <a:buChar char="Ø"/>
            </a:pPr>
            <a:r>
              <a:rPr lang="ru-RU" sz="1600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За </a:t>
            </a:r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2018 год консолидированный бюджет МР «Печора» исполнен с профицитом в размере 149,3 млн. рублей </a:t>
            </a:r>
            <a:endParaRPr lang="ru-RU" sz="1600" b="1" dirty="0" smtClean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85717" indent="-285717">
              <a:buFont typeface="Wingdings" panose="05000000000000000000" pitchFamily="2" charset="2"/>
              <a:buChar char="Ø"/>
            </a:pPr>
            <a:r>
              <a:rPr lang="ru-RU" sz="1600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Увеличение </a:t>
            </a:r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поступлений налоговых и неналоговых доходов в консолидированный бюджет МР «Печора» </a:t>
            </a:r>
            <a:endParaRPr lang="ru-RU" sz="1600" b="1" dirty="0" smtClean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85717" indent="-285717">
              <a:buFont typeface="Wingdings" panose="05000000000000000000" pitchFamily="2" charset="2"/>
              <a:buChar char="Ø"/>
            </a:pPr>
            <a:r>
              <a:rPr lang="ru-RU" sz="1600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Увеличение </a:t>
            </a:r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обеспеченности жилыми помещениями населения </a:t>
            </a:r>
            <a:endParaRPr lang="ru-RU" sz="1600" b="1" dirty="0" smtClean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85717" indent="-285717">
              <a:buFont typeface="Wingdings" panose="05000000000000000000" pitchFamily="2" charset="2"/>
              <a:buChar char="Ø"/>
            </a:pPr>
            <a:r>
              <a:rPr lang="ru-RU" sz="1600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Паспорта </a:t>
            </a:r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готовности к работе в осенне-зимний период 2018 – 2019 годов получены в установленный срок.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721415" y="1902996"/>
            <a:ext cx="3346730" cy="369322"/>
          </a:xfrm>
          <a:prstGeom prst="rect">
            <a:avLst/>
          </a:prstGeom>
          <a:solidFill>
            <a:schemeClr val="bg2"/>
          </a:solidFill>
        </p:spPr>
        <p:txBody>
          <a:bodyPr wrap="none" lIns="91430" tIns="45715" rIns="91430" bIns="45715">
            <a:spAutoFit/>
          </a:bodyPr>
          <a:lstStyle/>
          <a:p>
            <a:r>
              <a:rPr lang="ru-RU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Положительные тенденции</a:t>
            </a:r>
          </a:p>
        </p:txBody>
      </p:sp>
    </p:spTree>
    <p:extLst>
      <p:ext uri="{BB962C8B-B14F-4D97-AF65-F5344CB8AC3E}">
        <p14:creationId xmlns:p14="http://schemas.microsoft.com/office/powerpoint/2010/main" val="1524708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71" y="5301211"/>
            <a:ext cx="1768475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75658" y="611588"/>
            <a:ext cx="7113860" cy="661195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Положительные и отрицательные тенденции социально-экономического развития </a:t>
            </a:r>
            <a:br>
              <a:rPr lang="ru-RU" sz="24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ru-RU" sz="2400" b="1" dirty="0" smtClean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МР </a:t>
            </a:r>
            <a:r>
              <a:rPr lang="ru-RU" sz="24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«Печора»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52DBF3A7-97BF-4D2D-A326-009AC09B9FB1}" type="slidenum">
              <a:rPr lang="ru-RU" smtClean="0"/>
              <a:pPr>
                <a:defRPr/>
              </a:pPr>
              <a:t>43</a:t>
            </a:fld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30" y="116632"/>
            <a:ext cx="792088" cy="1008112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546449" y="2537241"/>
            <a:ext cx="8064896" cy="2800757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pPr marL="742865" lvl="1" indent="-285717">
              <a:buFont typeface="Wingdings" panose="05000000000000000000" pitchFamily="2" charset="2"/>
              <a:buChar char="Ø"/>
            </a:pPr>
            <a:r>
              <a:rPr lang="ru-RU" sz="1600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Снижение </a:t>
            </a:r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объемов производства (добычи) основных видов продукции </a:t>
            </a:r>
            <a:endParaRPr lang="ru-RU" sz="1600" b="1" dirty="0" smtClean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742865" lvl="1" indent="-285717">
              <a:buFont typeface="Wingdings" panose="05000000000000000000" pitchFamily="2" charset="2"/>
              <a:buChar char="Ø"/>
            </a:pPr>
            <a:r>
              <a:rPr lang="ru-RU" sz="1600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Сокращение </a:t>
            </a:r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численности </a:t>
            </a:r>
            <a:r>
              <a:rPr lang="ru-RU" sz="1600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населения</a:t>
            </a:r>
          </a:p>
          <a:p>
            <a:pPr marL="742865" lvl="1" indent="-285717">
              <a:buFont typeface="Wingdings" panose="05000000000000000000" pitchFamily="2" charset="2"/>
              <a:buChar char="Ø"/>
            </a:pPr>
            <a:r>
              <a:rPr lang="ru-RU" sz="1600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Сокращение </a:t>
            </a:r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числа  юридических лиц. </a:t>
            </a:r>
            <a:endParaRPr lang="ru-RU" sz="1600" b="1" dirty="0" smtClean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742865" lvl="1" indent="-285717">
              <a:buFont typeface="Wingdings" panose="05000000000000000000" pitchFamily="2" charset="2"/>
              <a:buChar char="Ø"/>
            </a:pPr>
            <a:r>
              <a:rPr lang="ru-RU" sz="1600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Высокий </a:t>
            </a:r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уровень зарегистрированной безработицы. </a:t>
            </a:r>
            <a:endParaRPr lang="ru-RU" sz="1600" b="1" dirty="0" smtClean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742865" lvl="1" indent="-285717">
              <a:buFont typeface="Wingdings" panose="05000000000000000000" pitchFamily="2" charset="2"/>
              <a:buChar char="Ø"/>
            </a:pPr>
            <a:r>
              <a:rPr lang="ru-RU" sz="1600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Низкий </a:t>
            </a:r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уровень собираемости взносов на капитальный ремонт. </a:t>
            </a:r>
            <a:endParaRPr lang="ru-RU" sz="1600" b="1" dirty="0" smtClean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742865" lvl="1" indent="-285717">
              <a:buFont typeface="Wingdings" panose="05000000000000000000" pitchFamily="2" charset="2"/>
              <a:buChar char="Ø"/>
            </a:pPr>
            <a:r>
              <a:rPr lang="ru-RU" sz="1600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Высокий </a:t>
            </a:r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удельный вес автомобильных дорог общего пользования регионального или межмуниципального значения на территории МР «Печора», требующих ремонта. </a:t>
            </a:r>
            <a:endParaRPr lang="ru-RU" sz="1600" b="1" dirty="0" smtClean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742865" lvl="1" indent="-285717">
              <a:buFont typeface="Wingdings" panose="05000000000000000000" pitchFamily="2" charset="2"/>
              <a:buChar char="Ø"/>
            </a:pPr>
            <a:r>
              <a:rPr lang="ru-RU" sz="1600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Высокий </a:t>
            </a:r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удельный вес автомобильных дорог общего пользования местного значения на территории МР «Печора», требующих ремонта.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743571" y="2003542"/>
            <a:ext cx="3252665" cy="369322"/>
          </a:xfrm>
          <a:prstGeom prst="rect">
            <a:avLst/>
          </a:prstGeom>
          <a:solidFill>
            <a:schemeClr val="bg2"/>
          </a:solidFill>
        </p:spPr>
        <p:txBody>
          <a:bodyPr wrap="none" lIns="91430" tIns="45715" rIns="91430" bIns="45715">
            <a:spAutoFit/>
          </a:bodyPr>
          <a:lstStyle/>
          <a:p>
            <a:r>
              <a:rPr lang="ru-RU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Отрицательные тенденции</a:t>
            </a:r>
          </a:p>
        </p:txBody>
      </p:sp>
    </p:spTree>
    <p:extLst>
      <p:ext uri="{BB962C8B-B14F-4D97-AF65-F5344CB8AC3E}">
        <p14:creationId xmlns:p14="http://schemas.microsoft.com/office/powerpoint/2010/main" val="2739951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DBF3A7-97BF-4D2D-A326-009AC09B9FB1}" type="slidenum">
              <a:rPr lang="ru-RU" smtClean="0"/>
              <a:pPr>
                <a:defRPr/>
              </a:pPr>
              <a:t>44</a:t>
            </a:fld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1514063" y="281866"/>
            <a:ext cx="7113587" cy="661987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ЗАДАЧИ НА 2019 ГОД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30" y="116632"/>
            <a:ext cx="792088" cy="1008112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2725720" y="1968458"/>
            <a:ext cx="5924798" cy="923320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endParaRPr lang="ru-RU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71" y="5301211"/>
            <a:ext cx="1768475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2" name="Picture 2" descr="Y:\Доклад главы 2018 год\Картинки\Obsuzhdenie_patcha_i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8937" y="2333615"/>
            <a:ext cx="1626046" cy="1626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164559" y="4875589"/>
            <a:ext cx="3047132" cy="738654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pPr lvl="0"/>
            <a:r>
              <a:rPr lang="ru-RU" sz="14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Благоустройство высвободившихся территорий после сноса ветхого жилфонда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1229799"/>
            <a:ext cx="4572000" cy="738654"/>
          </a:xfrm>
          <a:prstGeom prst="rect">
            <a:avLst/>
          </a:prstGeom>
        </p:spPr>
        <p:txBody>
          <a:bodyPr lIns="91430" tIns="45715" rIns="91430" bIns="45715">
            <a:spAutoFit/>
          </a:bodyPr>
          <a:lstStyle/>
          <a:p>
            <a:pPr lvl="0"/>
            <a:r>
              <a:rPr lang="ru-RU" sz="14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Осуществление исполнительно-распорядительных функций и полномочий органов местного самоуправления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80371" y="2097167"/>
            <a:ext cx="3199481" cy="738654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pPr lvl="0"/>
            <a:r>
              <a:rPr lang="ru-RU" sz="14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Эффективное и рациональное использование бюджетных средств.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23530" y="3953508"/>
            <a:ext cx="3040133" cy="523210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pPr lvl="0"/>
            <a:r>
              <a:rPr lang="ru-RU" sz="14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Подготовка к осенне-зимнему периоду 2019-2020 гг.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23534" y="4506256"/>
            <a:ext cx="3767949" cy="738654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pPr lvl="0"/>
            <a:r>
              <a:rPr lang="ru-RU" sz="14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Реализация мероприятий по предоставлению государственных и  муниципальных услуг населению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747070" y="5363914"/>
            <a:ext cx="3668071" cy="738654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pPr lvl="0"/>
            <a:r>
              <a:rPr lang="ru-RU" sz="14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Реализация </a:t>
            </a:r>
            <a:r>
              <a:rPr lang="ru-RU" sz="1400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8 </a:t>
            </a:r>
            <a:r>
              <a:rPr lang="ru-RU" sz="14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народных проектов, которые прошли  отбор в рамках проекта «Народный бюджет»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665632" y="1583867"/>
            <a:ext cx="4081661" cy="523210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pPr lvl="0"/>
            <a:r>
              <a:rPr lang="ru-RU" sz="14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Реализация проекта «Комфортная городская среда»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526471" y="2110796"/>
            <a:ext cx="3370562" cy="738654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pPr lvl="0"/>
            <a:r>
              <a:rPr lang="ru-RU" sz="14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Разработка Стратегии социально-экономического развития МО МР «Печора» до 2035 года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542768" y="3005556"/>
            <a:ext cx="3354266" cy="954097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pPr lvl="0"/>
            <a:r>
              <a:rPr lang="ru-RU" sz="14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Реализация дополнительных мероприятий, направленных на снижение напряженности на рынке труда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325033" y="4181464"/>
            <a:ext cx="4572000" cy="523210"/>
          </a:xfrm>
          <a:prstGeom prst="rect">
            <a:avLst/>
          </a:prstGeom>
        </p:spPr>
        <p:txBody>
          <a:bodyPr lIns="91430" tIns="45715" rIns="91430" bIns="45715">
            <a:spAutoFit/>
          </a:bodyPr>
          <a:lstStyle/>
          <a:p>
            <a:pPr lvl="0"/>
            <a:r>
              <a:rPr lang="ru-RU" sz="14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Реализация мероприятий 2019 года по капитальному ремонту многоквартирных домов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303937" y="2934305"/>
            <a:ext cx="3119958" cy="954097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pPr lvl="0"/>
            <a:r>
              <a:rPr lang="ru-RU" sz="14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Реализация поручений, содержащихся в Указах Президента Российской Федерации </a:t>
            </a:r>
          </a:p>
        </p:txBody>
      </p:sp>
    </p:spTree>
    <p:extLst>
      <p:ext uri="{BB962C8B-B14F-4D97-AF65-F5344CB8AC3E}">
        <p14:creationId xmlns:p14="http://schemas.microsoft.com/office/powerpoint/2010/main" val="125646014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DBF3A7-97BF-4D2D-A326-009AC09B9FB1}" type="slidenum">
              <a:rPr lang="ru-RU" smtClean="0"/>
              <a:pPr>
                <a:defRPr/>
              </a:pPr>
              <a:t>45</a:t>
            </a:fld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30" y="116632"/>
            <a:ext cx="792088" cy="1008112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2725720" y="1968458"/>
            <a:ext cx="5924798" cy="923320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endParaRPr lang="ru-RU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14" r="17727"/>
          <a:stretch/>
        </p:blipFill>
        <p:spPr bwMode="auto">
          <a:xfrm>
            <a:off x="7160820" y="4879701"/>
            <a:ext cx="1864427" cy="1749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755576" y="3501008"/>
            <a:ext cx="7200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Спасибо Вам за работу! 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1403648" y="4251176"/>
            <a:ext cx="604867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Пусть </a:t>
            </a:r>
            <a:r>
              <a:rPr lang="ru-RU" sz="1600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добрый трудовой настрой всех жителей Печорского района послужит залогом позитивных перемен, которые происходят сегодня в социально – экономической жизни нашего района. Однако, все эти преобразования были бы невозможны без постоянной помощи и поддержки администрации и Совета муниципального района.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647564" y="1425095"/>
            <a:ext cx="756084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Все задачи, с которыми нам удалось справиться в отчетном году, решены при  непосредственном вашем участии, благодаря нашей совместной работе с главами городских, сельских поселений, депутатами муниципального района и поселений, руководителями контролирующих ведомств и силового блока, руководителями предприятий, руководителями энергетических и коммунальных служб, предпринимателями, трудовыми коллективами и общественными организациями.</a:t>
            </a:r>
          </a:p>
        </p:txBody>
      </p:sp>
    </p:spTree>
    <p:extLst>
      <p:ext uri="{BB962C8B-B14F-4D97-AF65-F5344CB8AC3E}">
        <p14:creationId xmlns:p14="http://schemas.microsoft.com/office/powerpoint/2010/main" val="262090351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DBF3A7-97BF-4D2D-A326-009AC09B9FB1}" type="slidenum">
              <a:rPr lang="ru-RU" smtClean="0"/>
              <a:pPr>
                <a:defRPr/>
              </a:pPr>
              <a:t>46</a:t>
            </a:fld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30" y="116632"/>
            <a:ext cx="792088" cy="1008112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2725720" y="1968458"/>
            <a:ext cx="5924798" cy="923320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endParaRPr lang="ru-RU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879701"/>
            <a:ext cx="2865756" cy="1749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899592" y="1783792"/>
            <a:ext cx="7200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Спасибо за внимание!</a:t>
            </a:r>
            <a:endParaRPr lang="ru-RU" sz="4400" b="1" dirty="0">
              <a:solidFill>
                <a:srgbClr val="004D4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403648" y="2708920"/>
            <a:ext cx="604867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Контактная информация: </a:t>
            </a:r>
            <a:endParaRPr lang="ru-RU" b="1" dirty="0" smtClean="0">
              <a:solidFill>
                <a:srgbClr val="004D4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/>
            <a:r>
              <a:rPr lang="ru-RU" b="1" dirty="0" smtClean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Администрация муниципального </a:t>
            </a:r>
            <a:r>
              <a:rPr lang="ru-RU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района «Печора» </a:t>
            </a:r>
            <a:endParaRPr lang="ru-RU" b="1" dirty="0" smtClean="0">
              <a:solidFill>
                <a:srgbClr val="004D4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/>
            <a:r>
              <a:rPr lang="ru-RU" b="1" dirty="0" smtClean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Адрес</a:t>
            </a:r>
            <a:r>
              <a:rPr lang="ru-RU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: 169000, г. Печора, ул. Ленинградская, д. 15 телефон: 8(842) </a:t>
            </a:r>
            <a:r>
              <a:rPr lang="ru-RU" b="1" dirty="0" smtClean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7-44-44 </a:t>
            </a:r>
            <a:r>
              <a:rPr lang="ru-RU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факс: 8(842) </a:t>
            </a:r>
            <a:r>
              <a:rPr lang="ru-RU" b="1" dirty="0" smtClean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7-47-44 </a:t>
            </a:r>
          </a:p>
          <a:p>
            <a:pPr algn="ctr"/>
            <a:r>
              <a:rPr lang="ru-RU" b="1" dirty="0" smtClean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адрес </a:t>
            </a:r>
            <a:r>
              <a:rPr lang="ru-RU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электронной почты: </a:t>
            </a:r>
            <a:r>
              <a:rPr lang="en-US" b="1" dirty="0" smtClean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  <a:hlinkClick r:id="rId5"/>
              </a:rPr>
              <a:t>mr_pechora@mail.ru</a:t>
            </a:r>
            <a:endParaRPr lang="ru-RU" b="1" dirty="0" smtClean="0">
              <a:solidFill>
                <a:srgbClr val="004D4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/>
            <a:r>
              <a:rPr lang="ru-RU" b="1" dirty="0" smtClean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официальный </a:t>
            </a:r>
            <a:r>
              <a:rPr lang="ru-RU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сайт: </a:t>
            </a:r>
            <a:r>
              <a:rPr lang="en-US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  <a:hlinkClick r:id="rId6"/>
              </a:rPr>
              <a:t>http://www.pechoraonline.ru</a:t>
            </a:r>
            <a:r>
              <a:rPr lang="en-US" b="1" dirty="0" smtClean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  <a:hlinkClick r:id="rId6"/>
              </a:rPr>
              <a:t>/</a:t>
            </a:r>
          </a:p>
          <a:p>
            <a:pPr algn="ctr"/>
            <a:r>
              <a:rPr lang="ru-RU" b="1" dirty="0" smtClean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страница </a:t>
            </a:r>
            <a:r>
              <a:rPr lang="ru-RU" b="1" dirty="0" err="1" smtClean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Вконтакте</a:t>
            </a:r>
            <a:r>
              <a:rPr lang="ru-RU" b="1" dirty="0" smtClean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: </a:t>
            </a:r>
            <a:r>
              <a:rPr lang="en-US" b="1" dirty="0" smtClean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  <a:hlinkClick r:id="rId7"/>
              </a:rPr>
              <a:t>https</a:t>
            </a:r>
            <a:r>
              <a:rPr lang="en-US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  <a:hlinkClick r:id="rId7"/>
              </a:rPr>
              <a:t>://</a:t>
            </a:r>
            <a:r>
              <a:rPr lang="en-US" b="1" dirty="0" smtClean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  <a:hlinkClick r:id="rId7"/>
              </a:rPr>
              <a:t>vk.com/pechoraonline</a:t>
            </a:r>
            <a:endParaRPr lang="ru-RU" b="1" dirty="0" smtClean="0">
              <a:solidFill>
                <a:srgbClr val="004D4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endParaRPr lang="ru-RU" b="1" dirty="0">
              <a:solidFill>
                <a:srgbClr val="004D4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669081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1791867038"/>
              </p:ext>
            </p:extLst>
          </p:nvPr>
        </p:nvGraphicFramePr>
        <p:xfrm>
          <a:off x="4463480" y="1228116"/>
          <a:ext cx="4680520" cy="44332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DBF3A7-97BF-4D2D-A326-009AC09B9FB1}" type="slidenum">
              <a:rPr lang="ru-RU" smtClean="0">
                <a:solidFill>
                  <a:srgbClr val="073E87"/>
                </a:solidFill>
              </a:rPr>
              <a:pPr>
                <a:defRPr/>
              </a:pPr>
              <a:t>5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770354" y="260652"/>
            <a:ext cx="7258030" cy="517525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БЮДЖЕТ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30" y="116632"/>
            <a:ext cx="792088" cy="100811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619674" y="790616"/>
            <a:ext cx="5544616" cy="369322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pPr algn="ctr"/>
            <a:r>
              <a:rPr lang="ru-RU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 ДОХОДНАЯ ЧАСТЬ</a:t>
            </a:r>
            <a:endParaRPr lang="ru-RU" b="1" dirty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9458" name="Picture 2" descr="Y:\Доклад главы 2018 год\Картинки\rubl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51" r="27034"/>
          <a:stretch/>
        </p:blipFill>
        <p:spPr bwMode="auto">
          <a:xfrm>
            <a:off x="1248199" y="4653136"/>
            <a:ext cx="742950" cy="1590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5652120" y="1256076"/>
            <a:ext cx="1296144" cy="369322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r>
              <a:rPr lang="ru-RU" b="1" dirty="0" smtClean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2018 г.</a:t>
            </a:r>
            <a:endParaRPr lang="ru-RU" b="1" dirty="0">
              <a:solidFill>
                <a:srgbClr val="004D4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8544976"/>
              </p:ext>
            </p:extLst>
          </p:nvPr>
        </p:nvGraphicFramePr>
        <p:xfrm>
          <a:off x="611560" y="1256076"/>
          <a:ext cx="7344815" cy="515102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96144"/>
                <a:gridCol w="1287296"/>
                <a:gridCol w="1232983"/>
                <a:gridCol w="1080120"/>
                <a:gridCol w="1224136"/>
                <a:gridCol w="1224136"/>
              </a:tblGrid>
              <a:tr h="408086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bg1"/>
                          </a:solidFill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Наименование </a:t>
                      </a:r>
                    </a:p>
                  </a:txBody>
                  <a:tcPr marL="56077" marR="56077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bg1"/>
                          </a:solidFill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Исполнено      2017 год</a:t>
                      </a:r>
                    </a:p>
                  </a:txBody>
                  <a:tcPr marL="56077" marR="56077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bg1"/>
                          </a:solidFill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2018 год</a:t>
                      </a:r>
                    </a:p>
                  </a:txBody>
                  <a:tcPr marL="56077" marR="56077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bg1"/>
                          </a:solidFill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% исполнения плана</a:t>
                      </a:r>
                    </a:p>
                  </a:txBody>
                  <a:tcPr marL="56077" marR="56077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chemeClr val="bg1"/>
                          </a:solidFill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Утверждено на 2019 год</a:t>
                      </a:r>
                    </a:p>
                  </a:txBody>
                  <a:tcPr marL="56077" marR="56077" marT="0" marB="0" anchor="ctr"/>
                </a:tc>
              </a:tr>
              <a:tr h="40408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bg1"/>
                          </a:solidFill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Утверждено   </a:t>
                      </a:r>
                    </a:p>
                  </a:txBody>
                  <a:tcPr marL="56077" marR="56077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 smtClean="0">
                        <a:solidFill>
                          <a:schemeClr val="bg1"/>
                        </a:solidFill>
                        <a:effectLst/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bg1"/>
                          </a:solidFill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Исполнено</a:t>
                      </a:r>
                      <a:endParaRPr lang="ru-RU" sz="1100" b="1" dirty="0">
                        <a:solidFill>
                          <a:schemeClr val="bg1"/>
                        </a:solidFill>
                        <a:effectLst/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bg1"/>
                          </a:solidFill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 </a:t>
                      </a:r>
                    </a:p>
                  </a:txBody>
                  <a:tcPr marL="56077" marR="56077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07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bg1"/>
                          </a:solidFill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ИТОГО</a:t>
                      </a:r>
                    </a:p>
                  </a:txBody>
                  <a:tcPr marL="56077" marR="56077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2 192 230,1</a:t>
                      </a:r>
                      <a:endParaRPr lang="ru-RU" sz="1100" b="1" i="0" u="none" strike="noStrike" dirty="0">
                        <a:solidFill>
                          <a:srgbClr val="00206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216 843,50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263 428,50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263 108,20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99,9</a:t>
                      </a:r>
                    </a:p>
                  </a:txBody>
                  <a:tcPr marL="9525" marR="9525" marT="9525" marB="0" anchor="b"/>
                </a:tc>
              </a:tr>
              <a:tr h="4879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bg1"/>
                          </a:solidFill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Бюджет МО МР «Печора»</a:t>
                      </a:r>
                    </a:p>
                  </a:txBody>
                  <a:tcPr marL="56077" marR="56077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1 974 274,1</a:t>
                      </a:r>
                      <a:endParaRPr lang="ru-RU" sz="1100" b="1" i="0" u="none" strike="noStrike" dirty="0">
                        <a:solidFill>
                          <a:srgbClr val="00206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2 025,03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2 830,62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2 736,44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96,7</a:t>
                      </a:r>
                    </a:p>
                  </a:txBody>
                  <a:tcPr marL="9525" marR="9525" marT="9525" marB="0" anchor="b"/>
                </a:tc>
              </a:tr>
              <a:tr h="4879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bg1"/>
                          </a:solidFill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Бюджет МО ГП «Печора»</a:t>
                      </a:r>
                    </a:p>
                  </a:txBody>
                  <a:tcPr marL="56077" marR="56077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134 631,80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138 850,10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176 752,70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178 457,40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101</a:t>
                      </a:r>
                    </a:p>
                  </a:txBody>
                  <a:tcPr marL="9525" marR="9525" marT="9525" marB="0" anchor="b"/>
                </a:tc>
              </a:tr>
              <a:tr h="4879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bg1"/>
                          </a:solidFill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Бюджет МО ГП «Кожва»</a:t>
                      </a:r>
                    </a:p>
                  </a:txBody>
                  <a:tcPr marL="56077" marR="56077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23 791,70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28 393,60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29 954,50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28 112,80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93,9</a:t>
                      </a:r>
                    </a:p>
                  </a:txBody>
                  <a:tcPr marL="9525" marR="9525" marT="9525" marB="0" anchor="b"/>
                </a:tc>
              </a:tr>
              <a:tr h="4879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bg1"/>
                          </a:solidFill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Бюджет МО ГП «Путеец»</a:t>
                      </a:r>
                    </a:p>
                  </a:txBody>
                  <a:tcPr marL="56077" marR="56077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26 479,60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17 345,10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17 636,90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17 457,40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99</a:t>
                      </a:r>
                    </a:p>
                  </a:txBody>
                  <a:tcPr marL="9525" marR="9525" marT="9525" marB="0" anchor="b"/>
                </a:tc>
              </a:tr>
              <a:tr h="4879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bg1"/>
                          </a:solidFill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Бюджет МО СП «Каджером»</a:t>
                      </a:r>
                    </a:p>
                  </a:txBody>
                  <a:tcPr marL="56077" marR="56077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12 693,20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11 320,70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18 008,50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18 039,00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100,2</a:t>
                      </a:r>
                    </a:p>
                  </a:txBody>
                  <a:tcPr marL="9525" marR="9525" marT="9525" marB="0" anchor="b"/>
                </a:tc>
              </a:tr>
              <a:tr h="4879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bg1"/>
                          </a:solidFill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Бюджет МО СП «Чикшино»</a:t>
                      </a:r>
                    </a:p>
                  </a:txBody>
                  <a:tcPr marL="56077" marR="56077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6 232,60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6 669,40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7 109,50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7 029,60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98,9</a:t>
                      </a:r>
                    </a:p>
                  </a:txBody>
                  <a:tcPr marL="9525" marR="9525" marT="9525" marB="0" anchor="b"/>
                </a:tc>
              </a:tr>
              <a:tr h="4879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bg1"/>
                          </a:solidFill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Бюджет МО СП «Озерный»</a:t>
                      </a:r>
                    </a:p>
                  </a:txBody>
                  <a:tcPr marL="56077" marR="56077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10 049,90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9 521,40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9 543,30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9 584,50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100,4</a:t>
                      </a:r>
                    </a:p>
                  </a:txBody>
                  <a:tcPr marL="9525" marR="9525" marT="9525" marB="0" anchor="b"/>
                </a:tc>
              </a:tr>
              <a:tr h="4879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bg1"/>
                          </a:solidFill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Бюджет МО СП «Приуральское»</a:t>
                      </a:r>
                    </a:p>
                  </a:txBody>
                  <a:tcPr marL="56077" marR="56077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4 077,20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4 743,20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4 423,10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4 427,50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100,1</a:t>
                      </a: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52" r="12184"/>
          <a:stretch/>
        </p:blipFill>
        <p:spPr bwMode="auto">
          <a:xfrm>
            <a:off x="7877175" y="5256590"/>
            <a:ext cx="1200159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853811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DBF3A7-97BF-4D2D-A326-009AC09B9FB1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770354" y="260652"/>
            <a:ext cx="7759700" cy="517525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БЮДЖЕТ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30" y="116632"/>
            <a:ext cx="792088" cy="100811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403650" y="790620"/>
            <a:ext cx="6660136" cy="646321"/>
          </a:xfrm>
          <a:prstGeom prst="rect">
            <a:avLst/>
          </a:prstGeom>
        </p:spPr>
        <p:txBody>
          <a:bodyPr wrap="none" lIns="91430" tIns="45715" rIns="91430" bIns="45715">
            <a:spAutoFit/>
          </a:bodyPr>
          <a:lstStyle/>
          <a:p>
            <a:r>
              <a:rPr lang="ru-RU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Основные показатели исполнения консолидированного </a:t>
            </a:r>
          </a:p>
          <a:p>
            <a:pPr algn="ctr"/>
            <a:r>
              <a:rPr lang="ru-RU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бюджета МО МР «Печора», млн. руб.</a:t>
            </a:r>
            <a:endParaRPr lang="ru-RU" b="1" dirty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9458" name="Picture 2" descr="Y:\Доклад главы 2018 год\Картинки\rubl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51" r="27034"/>
          <a:stretch/>
        </p:blipFill>
        <p:spPr bwMode="auto">
          <a:xfrm>
            <a:off x="179514" y="3068963"/>
            <a:ext cx="742950" cy="1590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3722843660"/>
              </p:ext>
            </p:extLst>
          </p:nvPr>
        </p:nvGraphicFramePr>
        <p:xfrm>
          <a:off x="1115623" y="1525724"/>
          <a:ext cx="6768753" cy="47115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184"/>
          <a:stretch/>
        </p:blipFill>
        <p:spPr bwMode="auto">
          <a:xfrm>
            <a:off x="7591011" y="5373219"/>
            <a:ext cx="1552997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0663776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DBF3A7-97BF-4D2D-A326-009AC09B9FB1}" type="slidenum">
              <a:rPr lang="ru-RU" smtClean="0">
                <a:solidFill>
                  <a:srgbClr val="073E87"/>
                </a:solidFill>
              </a:rPr>
              <a:pPr>
                <a:defRPr/>
              </a:pPr>
              <a:t>7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770354" y="260652"/>
            <a:ext cx="7759700" cy="517525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БЮДЖЕТ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30" y="116632"/>
            <a:ext cx="792088" cy="100811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835698" y="790616"/>
            <a:ext cx="5688632" cy="369322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pPr algn="ctr"/>
            <a:r>
              <a:rPr lang="ru-RU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РАСХОДНАЯ ЧАСТЬ</a:t>
            </a:r>
            <a:endParaRPr lang="ru-RU" b="1" dirty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9458" name="Picture 2" descr="Y:\Доклад главы 2018 год\Картинки\rubl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51" r="27034"/>
          <a:stretch/>
        </p:blipFill>
        <p:spPr bwMode="auto">
          <a:xfrm>
            <a:off x="8172402" y="2564906"/>
            <a:ext cx="742950" cy="1590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184"/>
          <a:stretch/>
        </p:blipFill>
        <p:spPr bwMode="auto">
          <a:xfrm>
            <a:off x="7524337" y="5256590"/>
            <a:ext cx="1552997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5602522"/>
              </p:ext>
            </p:extLst>
          </p:nvPr>
        </p:nvGraphicFramePr>
        <p:xfrm>
          <a:off x="323529" y="1268758"/>
          <a:ext cx="7560840" cy="503950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18469"/>
                <a:gridCol w="1241035"/>
                <a:gridCol w="1128792"/>
                <a:gridCol w="1128792"/>
                <a:gridCol w="1127998"/>
                <a:gridCol w="1015754"/>
              </a:tblGrid>
              <a:tr h="243987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Наименование </a:t>
                      </a:r>
                    </a:p>
                  </a:txBody>
                  <a:tcPr marL="56077" marR="56077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Исполнено      2017 год</a:t>
                      </a:r>
                    </a:p>
                  </a:txBody>
                  <a:tcPr marL="56077" marR="56077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2018 год</a:t>
                      </a:r>
                    </a:p>
                  </a:txBody>
                  <a:tcPr marL="56077" marR="56077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% исполнения плана</a:t>
                      </a:r>
                    </a:p>
                  </a:txBody>
                  <a:tcPr marL="56077" marR="56077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Утверждено на 2019 год</a:t>
                      </a:r>
                    </a:p>
                  </a:txBody>
                  <a:tcPr marL="56077" marR="56077" marT="0" marB="0" anchor="ctr"/>
                </a:tc>
              </a:tr>
              <a:tr h="4879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bg1"/>
                          </a:solidFill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Утверждено   </a:t>
                      </a:r>
                    </a:p>
                  </a:txBody>
                  <a:tcPr marL="56077" marR="56077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 smtClean="0">
                        <a:solidFill>
                          <a:schemeClr val="bg1"/>
                        </a:solidFill>
                        <a:effectLst/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bg1"/>
                          </a:solidFill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Исполнено</a:t>
                      </a:r>
                      <a:endParaRPr lang="ru-RU" sz="1200" b="1" dirty="0">
                        <a:solidFill>
                          <a:schemeClr val="bg1"/>
                        </a:solidFill>
                        <a:effectLst/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bg1"/>
                          </a:solidFill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 </a:t>
                      </a:r>
                    </a:p>
                  </a:txBody>
                  <a:tcPr marL="56077" marR="56077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07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ИТОГО</a:t>
                      </a:r>
                    </a:p>
                  </a:txBody>
                  <a:tcPr marL="56077" marR="5607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2 182,81</a:t>
                      </a:r>
                    </a:p>
                  </a:txBody>
                  <a:tcPr marL="56077" marR="5607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2 992,93</a:t>
                      </a:r>
                    </a:p>
                  </a:txBody>
                  <a:tcPr marL="56077" marR="5607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2 587,10</a:t>
                      </a:r>
                    </a:p>
                  </a:txBody>
                  <a:tcPr marL="56077" marR="5607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86,4</a:t>
                      </a:r>
                    </a:p>
                  </a:txBody>
                  <a:tcPr marL="56077" marR="5607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1 996,01</a:t>
                      </a:r>
                    </a:p>
                  </a:txBody>
                  <a:tcPr marL="56077" marR="56077" marT="0" marB="0" anchor="ctr"/>
                </a:tc>
              </a:tr>
              <a:tr h="4879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Бюджет МО МР «Печора»</a:t>
                      </a:r>
                    </a:p>
                  </a:txBody>
                  <a:tcPr marL="56077" marR="5607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2 013,95 </a:t>
                      </a:r>
                    </a:p>
                  </a:txBody>
                  <a:tcPr marL="56077" marR="5607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2 678,48</a:t>
                      </a:r>
                    </a:p>
                  </a:txBody>
                  <a:tcPr marL="56077" marR="5607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2 339,49</a:t>
                      </a:r>
                    </a:p>
                  </a:txBody>
                  <a:tcPr marL="56077" marR="5607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87,3</a:t>
                      </a:r>
                    </a:p>
                  </a:txBody>
                  <a:tcPr marL="56077" marR="5607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1 735,69</a:t>
                      </a:r>
                    </a:p>
                  </a:txBody>
                  <a:tcPr marL="56077" marR="56077" marT="0" marB="0" anchor="ctr"/>
                </a:tc>
              </a:tr>
              <a:tr h="4879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Бюджет МО ГП «Печора»</a:t>
                      </a:r>
                    </a:p>
                  </a:txBody>
                  <a:tcPr marL="56077" marR="5607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100,36</a:t>
                      </a:r>
                    </a:p>
                  </a:txBody>
                  <a:tcPr marL="56077" marR="5607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192,11</a:t>
                      </a:r>
                    </a:p>
                  </a:txBody>
                  <a:tcPr marL="56077" marR="5607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160,26</a:t>
                      </a:r>
                    </a:p>
                  </a:txBody>
                  <a:tcPr marL="56077" marR="5607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83,4</a:t>
                      </a:r>
                    </a:p>
                  </a:txBody>
                  <a:tcPr marL="56077" marR="5607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163,92</a:t>
                      </a:r>
                    </a:p>
                  </a:txBody>
                  <a:tcPr marL="56077" marR="56077" marT="0" marB="0" anchor="ctr"/>
                </a:tc>
              </a:tr>
              <a:tr h="4879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Бюджет МО ГП «Кожва»</a:t>
                      </a:r>
                    </a:p>
                  </a:txBody>
                  <a:tcPr marL="56077" marR="5607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24,26</a:t>
                      </a:r>
                    </a:p>
                  </a:txBody>
                  <a:tcPr marL="56077" marR="5607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39,08</a:t>
                      </a:r>
                    </a:p>
                  </a:txBody>
                  <a:tcPr marL="56077" marR="5607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28,07</a:t>
                      </a:r>
                    </a:p>
                  </a:txBody>
                  <a:tcPr marL="56077" marR="5607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71,8</a:t>
                      </a:r>
                    </a:p>
                  </a:txBody>
                  <a:tcPr marL="56077" marR="5607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30,46</a:t>
                      </a:r>
                    </a:p>
                  </a:txBody>
                  <a:tcPr marL="56077" marR="56077" marT="0" marB="0" anchor="ctr"/>
                </a:tc>
              </a:tr>
              <a:tr h="4879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Бюджет МО ГП «Путеец»</a:t>
                      </a:r>
                    </a:p>
                  </a:txBody>
                  <a:tcPr marL="56077" marR="5607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14,42</a:t>
                      </a:r>
                    </a:p>
                  </a:txBody>
                  <a:tcPr marL="56077" marR="5607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38,12</a:t>
                      </a:r>
                    </a:p>
                  </a:txBody>
                  <a:tcPr marL="56077" marR="5607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20,17</a:t>
                      </a:r>
                    </a:p>
                  </a:txBody>
                  <a:tcPr marL="56077" marR="5607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52,9</a:t>
                      </a:r>
                    </a:p>
                  </a:txBody>
                  <a:tcPr marL="56077" marR="5607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31,18</a:t>
                      </a:r>
                    </a:p>
                  </a:txBody>
                  <a:tcPr marL="56077" marR="56077" marT="0" marB="0" anchor="ctr"/>
                </a:tc>
              </a:tr>
              <a:tr h="4879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Бюджет МО СП «Каджером»</a:t>
                      </a:r>
                    </a:p>
                  </a:txBody>
                  <a:tcPr marL="56077" marR="5607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10,55</a:t>
                      </a:r>
                    </a:p>
                  </a:txBody>
                  <a:tcPr marL="56077" marR="5607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20,84</a:t>
                      </a:r>
                    </a:p>
                  </a:txBody>
                  <a:tcPr marL="56077" marR="5607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17,90</a:t>
                      </a:r>
                    </a:p>
                  </a:txBody>
                  <a:tcPr marL="56077" marR="5607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85,9</a:t>
                      </a:r>
                    </a:p>
                  </a:txBody>
                  <a:tcPr marL="56077" marR="5607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12,97</a:t>
                      </a:r>
                    </a:p>
                  </a:txBody>
                  <a:tcPr marL="56077" marR="56077" marT="0" marB="0" anchor="ctr"/>
                </a:tc>
              </a:tr>
              <a:tr h="4879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Бюджет МО СП «Чикшино»</a:t>
                      </a:r>
                    </a:p>
                  </a:txBody>
                  <a:tcPr marL="56077" marR="5607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6,05</a:t>
                      </a:r>
                    </a:p>
                  </a:txBody>
                  <a:tcPr marL="56077" marR="5607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8,26</a:t>
                      </a:r>
                    </a:p>
                  </a:txBody>
                  <a:tcPr marL="56077" marR="5607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7,60</a:t>
                      </a:r>
                    </a:p>
                  </a:txBody>
                  <a:tcPr marL="56077" marR="5607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92,0</a:t>
                      </a:r>
                    </a:p>
                  </a:txBody>
                  <a:tcPr marL="56077" marR="5607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7,19</a:t>
                      </a:r>
                    </a:p>
                  </a:txBody>
                  <a:tcPr marL="56077" marR="56077" marT="0" marB="0" anchor="ctr"/>
                </a:tc>
              </a:tr>
              <a:tr h="4879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Бюджет МО СП «Озерный»</a:t>
                      </a:r>
                    </a:p>
                  </a:txBody>
                  <a:tcPr marL="56077" marR="5607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8,79</a:t>
                      </a:r>
                    </a:p>
                  </a:txBody>
                  <a:tcPr marL="56077" marR="5607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10,67</a:t>
                      </a:r>
                    </a:p>
                  </a:txBody>
                  <a:tcPr marL="56077" marR="5607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9,25</a:t>
                      </a:r>
                    </a:p>
                  </a:txBody>
                  <a:tcPr marL="56077" marR="5607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86,7</a:t>
                      </a:r>
                    </a:p>
                  </a:txBody>
                  <a:tcPr marL="56077" marR="5607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9,99</a:t>
                      </a:r>
                    </a:p>
                  </a:txBody>
                  <a:tcPr marL="56077" marR="56077" marT="0" marB="0" anchor="ctr"/>
                </a:tc>
              </a:tr>
              <a:tr h="4879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Бюджет МО СП «Приуральское»</a:t>
                      </a:r>
                    </a:p>
                  </a:txBody>
                  <a:tcPr marL="56077" marR="5607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4,43</a:t>
                      </a:r>
                    </a:p>
                  </a:txBody>
                  <a:tcPr marL="56077" marR="5607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5,35</a:t>
                      </a:r>
                    </a:p>
                  </a:txBody>
                  <a:tcPr marL="56077" marR="5607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4,36</a:t>
                      </a:r>
                    </a:p>
                  </a:txBody>
                  <a:tcPr marL="56077" marR="5607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81,5</a:t>
                      </a:r>
                    </a:p>
                  </a:txBody>
                  <a:tcPr marL="56077" marR="5607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4,61</a:t>
                      </a:r>
                    </a:p>
                  </a:txBody>
                  <a:tcPr marL="56077" marR="56077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5769519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DBF3A7-97BF-4D2D-A326-009AC09B9FB1}" type="slidenum">
              <a:rPr lang="ru-RU" smtClean="0">
                <a:solidFill>
                  <a:srgbClr val="073E87"/>
                </a:solidFill>
              </a:rPr>
              <a:pPr>
                <a:defRPr/>
              </a:pPr>
              <a:t>8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930432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Программа </a:t>
            </a:r>
            <a:r>
              <a:rPr lang="ru-RU" sz="2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поэтапного </a:t>
            </a:r>
            <a:r>
              <a:rPr lang="ru-RU" sz="2400" b="1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совершенствования</a:t>
            </a:r>
            <a:br>
              <a:rPr lang="ru-RU" sz="2400" b="1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ru-RU" sz="2400" b="1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sz="2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системы оплаты труда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30" y="116632"/>
            <a:ext cx="792088" cy="1008112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184"/>
          <a:stretch/>
        </p:blipFill>
        <p:spPr bwMode="auto">
          <a:xfrm>
            <a:off x="7339483" y="5519341"/>
            <a:ext cx="1552997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987824" y="3783215"/>
            <a:ext cx="5904656" cy="30777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Средняя </a:t>
            </a:r>
            <a:r>
              <a:rPr lang="ru-RU" sz="14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заработная плата в 2018 году составила</a:t>
            </a:r>
            <a:r>
              <a:rPr lang="ru-RU" sz="1400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: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413515" y="1268760"/>
            <a:ext cx="5976664" cy="5847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Указы </a:t>
            </a:r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Президента Российской Федерации </a:t>
            </a:r>
            <a:endParaRPr lang="ru-RU" sz="1600" b="1" dirty="0" smtClean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r>
              <a:rPr lang="ru-RU" sz="1600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от </a:t>
            </a:r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7 мая 2012 года №№ 596-606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794048" y="2492896"/>
            <a:ext cx="566638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ctr">
              <a:buFont typeface="Wingdings" panose="05000000000000000000" pitchFamily="2" charset="2"/>
              <a:buChar char="Ø"/>
            </a:pPr>
            <a:r>
              <a:rPr lang="ru-RU" sz="1400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совершенствование </a:t>
            </a:r>
            <a:r>
              <a:rPr lang="ru-RU" sz="14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системы оплаты труда работников муниципальных бюджетных учреждений отраслей «Образование» и «Культура</a:t>
            </a:r>
            <a:r>
              <a:rPr lang="ru-RU" sz="1400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»</a:t>
            </a:r>
            <a:endParaRPr lang="ru-RU" sz="1400" b="1" dirty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8" name="Picture 2" descr="Y:\Доклад главы 2018 год\Картинки\noun_1007024_cc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205" y="2265112"/>
            <a:ext cx="2344813" cy="1825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трелка вниз 9"/>
          <p:cNvSpPr/>
          <p:nvPr/>
        </p:nvSpPr>
        <p:spPr>
          <a:xfrm>
            <a:off x="5087180" y="3231560"/>
            <a:ext cx="1080120" cy="432048"/>
          </a:xfrm>
          <a:prstGeom prst="downArrow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53156" y="4733878"/>
            <a:ext cx="215670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работников общего </a:t>
            </a:r>
            <a:r>
              <a:rPr lang="ru-RU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образования</a:t>
            </a:r>
            <a:endParaRPr lang="ru-RU" b="1" dirty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723148" y="4411508"/>
            <a:ext cx="2286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работников дополнительного образования </a:t>
            </a:r>
            <a:r>
              <a:rPr lang="ru-RU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endParaRPr lang="ru-RU" b="1" dirty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459106" y="4568014"/>
            <a:ext cx="2286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работников дошкольного </a:t>
            </a:r>
            <a:r>
              <a:rPr lang="ru-RU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образования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7039563" y="4244849"/>
            <a:ext cx="18833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работников </a:t>
            </a:r>
            <a:r>
              <a:rPr lang="ru-RU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культуры</a:t>
            </a:r>
            <a:endParaRPr lang="ru-RU" b="1" dirty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77922" y="5708135"/>
            <a:ext cx="1643399" cy="3693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49 798,0 руб.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2807332" y="5435276"/>
            <a:ext cx="1643399" cy="3693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41 190,0 руб.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5004048" y="5338803"/>
            <a:ext cx="1800200" cy="3693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44 306,0 руб.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7339483" y="4905482"/>
            <a:ext cx="1447832" cy="3693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43 907 руб.</a:t>
            </a:r>
          </a:p>
        </p:txBody>
      </p:sp>
      <p:sp>
        <p:nvSpPr>
          <p:cNvPr id="19" name="Стрелка вниз 18"/>
          <p:cNvSpPr/>
          <p:nvPr/>
        </p:nvSpPr>
        <p:spPr>
          <a:xfrm>
            <a:off x="3851920" y="1988840"/>
            <a:ext cx="1008112" cy="504056"/>
          </a:xfrm>
          <a:prstGeom prst="downArrow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901569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DBF3A7-97BF-4D2D-A326-009AC09B9FB1}" type="slidenum">
              <a:rPr lang="ru-RU" smtClean="0">
                <a:solidFill>
                  <a:srgbClr val="073E87"/>
                </a:solidFill>
              </a:rPr>
              <a:pPr>
                <a:defRPr/>
              </a:pPr>
              <a:t>9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770354" y="260652"/>
            <a:ext cx="7759700" cy="517525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Муниципальные программы</a:t>
            </a:r>
            <a:endParaRPr lang="ru-RU" sz="3600" b="1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30" y="116632"/>
            <a:ext cx="792088" cy="1008112"/>
          </a:xfrm>
          <a:prstGeom prst="rect">
            <a:avLst/>
          </a:prstGeom>
        </p:spPr>
      </p:pic>
      <p:pic>
        <p:nvPicPr>
          <p:cNvPr id="19458" name="Picture 2" descr="Y:\Доклад главы 2018 год\Картинки\rubl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51" r="27034"/>
          <a:stretch/>
        </p:blipFill>
        <p:spPr bwMode="auto">
          <a:xfrm>
            <a:off x="8062283" y="2708920"/>
            <a:ext cx="742950" cy="1590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8290529"/>
              </p:ext>
            </p:extLst>
          </p:nvPr>
        </p:nvGraphicFramePr>
        <p:xfrm>
          <a:off x="251520" y="1196752"/>
          <a:ext cx="7632848" cy="510082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032448"/>
                <a:gridCol w="792088"/>
                <a:gridCol w="864096"/>
                <a:gridCol w="864096"/>
                <a:gridCol w="1080120"/>
              </a:tblGrid>
              <a:tr h="5354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Наименование</a:t>
                      </a:r>
                    </a:p>
                  </a:txBody>
                  <a:tcPr marL="32919" marR="3291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План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(млн. руб.)</a:t>
                      </a:r>
                    </a:p>
                  </a:txBody>
                  <a:tcPr marL="32919" marR="3291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Исполнено (</a:t>
                      </a:r>
                      <a:r>
                        <a:rPr lang="ru-RU" sz="1000" dirty="0" err="1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млн.руб</a:t>
                      </a:r>
                      <a:r>
                        <a:rPr lang="ru-RU" sz="1000" dirty="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.)</a:t>
                      </a:r>
                    </a:p>
                  </a:txBody>
                  <a:tcPr marL="32919" marR="3291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% исполнения</a:t>
                      </a:r>
                    </a:p>
                  </a:txBody>
                  <a:tcPr marL="32919" marR="3291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Доля в общих расходах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(%)</a:t>
                      </a:r>
                    </a:p>
                  </a:txBody>
                  <a:tcPr marL="32919" marR="32919" marT="0" marB="0" anchor="ctr"/>
                </a:tc>
              </a:tr>
              <a:tr h="360068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Муниципальная программа «Развитие экономики МО МР «Печора»</a:t>
                      </a:r>
                    </a:p>
                  </a:txBody>
                  <a:tcPr marL="32919" marR="32919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0,87</a:t>
                      </a:r>
                    </a:p>
                  </a:txBody>
                  <a:tcPr marL="32919" marR="32919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0,83</a:t>
                      </a:r>
                    </a:p>
                  </a:txBody>
                  <a:tcPr marL="32919" marR="32919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95,4</a:t>
                      </a:r>
                    </a:p>
                  </a:txBody>
                  <a:tcPr marL="32919" marR="32919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0,0</a:t>
                      </a:r>
                    </a:p>
                  </a:txBody>
                  <a:tcPr marL="32919" marR="32919" marT="0" marB="0" anchor="ctr"/>
                </a:tc>
              </a:tr>
              <a:tr h="548189"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Муниципальная  программа «Развитие агропромышленного и рыбохозяйственного комплексов МО МР «Печора»</a:t>
                      </a:r>
                    </a:p>
                  </a:txBody>
                  <a:tcPr marL="32919" marR="32919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1,7</a:t>
                      </a:r>
                    </a:p>
                  </a:txBody>
                  <a:tcPr marL="32919" marR="32919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0,7</a:t>
                      </a:r>
                    </a:p>
                  </a:txBody>
                  <a:tcPr marL="32919" marR="32919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41,2</a:t>
                      </a:r>
                    </a:p>
                  </a:txBody>
                  <a:tcPr marL="32919" marR="32919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0,0</a:t>
                      </a:r>
                    </a:p>
                  </a:txBody>
                  <a:tcPr marL="32919" marR="32919" marT="0" marB="0" anchor="ctr"/>
                </a:tc>
              </a:tr>
              <a:tr h="548189"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Муниципальная  программа «Жилье, жилищно-коммунальное хозяйство и территориальное развитие МО МР «Печора»</a:t>
                      </a:r>
                    </a:p>
                  </a:txBody>
                  <a:tcPr marL="32919" marR="32919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884,3</a:t>
                      </a:r>
                    </a:p>
                  </a:txBody>
                  <a:tcPr marL="32919" marR="32919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570,7</a:t>
                      </a:r>
                    </a:p>
                  </a:txBody>
                  <a:tcPr marL="32919" marR="32919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64,5</a:t>
                      </a:r>
                    </a:p>
                  </a:txBody>
                  <a:tcPr marL="32919" marR="32919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24,5</a:t>
                      </a:r>
                    </a:p>
                  </a:txBody>
                  <a:tcPr marL="32919" marR="32919" marT="0" marB="0" anchor="ctr"/>
                </a:tc>
              </a:tr>
              <a:tr h="360068"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Муниципальная  программа «Развитие образования МО МР «Печора»</a:t>
                      </a:r>
                    </a:p>
                  </a:txBody>
                  <a:tcPr marL="32919" marR="32919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1 247,0</a:t>
                      </a:r>
                    </a:p>
                  </a:txBody>
                  <a:tcPr marL="32919" marR="32919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1 233,1</a:t>
                      </a:r>
                    </a:p>
                  </a:txBody>
                  <a:tcPr marL="32919" marR="32919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98,9</a:t>
                      </a:r>
                    </a:p>
                  </a:txBody>
                  <a:tcPr marL="32919" marR="32919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52,7</a:t>
                      </a:r>
                    </a:p>
                  </a:txBody>
                  <a:tcPr marL="32919" marR="32919" marT="0" marB="0" anchor="ctr"/>
                </a:tc>
              </a:tr>
              <a:tr h="459295"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Муниципальная программа «Развитие культуры и туризма на территории МО МР «Печора»</a:t>
                      </a:r>
                    </a:p>
                  </a:txBody>
                  <a:tcPr marL="32919" marR="32919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183,5</a:t>
                      </a:r>
                    </a:p>
                  </a:txBody>
                  <a:tcPr marL="32919" marR="32919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182,6</a:t>
                      </a:r>
                    </a:p>
                  </a:txBody>
                  <a:tcPr marL="32919" marR="32919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99,5</a:t>
                      </a:r>
                    </a:p>
                  </a:txBody>
                  <a:tcPr marL="32919" marR="32919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7,8</a:t>
                      </a:r>
                    </a:p>
                  </a:txBody>
                  <a:tcPr marL="32919" marR="32919" marT="0" marB="0" anchor="ctr"/>
                </a:tc>
              </a:tr>
              <a:tr h="459295"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Муниципальная  программа «Развитие физической культуры и спорта МО МР «Печора»</a:t>
                      </a:r>
                    </a:p>
                  </a:txBody>
                  <a:tcPr marL="32919" marR="32919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63,8</a:t>
                      </a:r>
                    </a:p>
                  </a:txBody>
                  <a:tcPr marL="32919" marR="32919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63,6</a:t>
                      </a:r>
                    </a:p>
                  </a:txBody>
                  <a:tcPr marL="32919" marR="32919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99,7</a:t>
                      </a:r>
                    </a:p>
                  </a:txBody>
                  <a:tcPr marL="32919" marR="32919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2,7</a:t>
                      </a:r>
                    </a:p>
                  </a:txBody>
                  <a:tcPr marL="32919" marR="32919" marT="0" marB="0" anchor="ctr"/>
                </a:tc>
              </a:tr>
              <a:tr h="459295"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Муниципальная  программа «Развитие системы муниципального управления МО МР «Печора»</a:t>
                      </a:r>
                    </a:p>
                  </a:txBody>
                  <a:tcPr marL="32919" marR="32919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161,3</a:t>
                      </a:r>
                    </a:p>
                  </a:txBody>
                  <a:tcPr marL="32919" marR="32919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153,7</a:t>
                      </a:r>
                    </a:p>
                  </a:txBody>
                  <a:tcPr marL="32919" marR="32919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95,3</a:t>
                      </a:r>
                    </a:p>
                  </a:txBody>
                  <a:tcPr marL="32919" marR="32919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6,6</a:t>
                      </a:r>
                    </a:p>
                  </a:txBody>
                  <a:tcPr marL="32919" marR="32919" marT="0" marB="0" anchor="ctr"/>
                </a:tc>
              </a:tr>
              <a:tr h="459295"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Муниципальная  программа «Безопасность жизнедеятельности населения МО МР «Печора»</a:t>
                      </a:r>
                    </a:p>
                  </a:txBody>
                  <a:tcPr marL="32919" marR="32919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16,6</a:t>
                      </a:r>
                    </a:p>
                  </a:txBody>
                  <a:tcPr marL="32919" marR="32919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16,4</a:t>
                      </a:r>
                    </a:p>
                  </a:txBody>
                  <a:tcPr marL="32919" marR="32919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98,8</a:t>
                      </a:r>
                    </a:p>
                  </a:txBody>
                  <a:tcPr marL="32919" marR="32919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0,7</a:t>
                      </a:r>
                    </a:p>
                  </a:txBody>
                  <a:tcPr marL="32919" marR="32919" marT="0" marB="0" anchor="ctr"/>
                </a:tc>
              </a:tr>
              <a:tr h="360068"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Муниципальная  программа «Социальное развитие МО МР «Печора»</a:t>
                      </a:r>
                    </a:p>
                  </a:txBody>
                  <a:tcPr marL="32919" marR="32919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27,0</a:t>
                      </a:r>
                    </a:p>
                  </a:txBody>
                  <a:tcPr marL="32919" marR="32919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26,6</a:t>
                      </a:r>
                    </a:p>
                  </a:txBody>
                  <a:tcPr marL="32919" marR="32919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98,5</a:t>
                      </a:r>
                    </a:p>
                  </a:txBody>
                  <a:tcPr marL="32919" marR="32919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1,2</a:t>
                      </a:r>
                    </a:p>
                  </a:txBody>
                  <a:tcPr marL="32919" marR="32919" marT="0" marB="0" anchor="ctr"/>
                </a:tc>
              </a:tr>
              <a:tr h="221960"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Непрограммные направления деятельности</a:t>
                      </a:r>
                    </a:p>
                  </a:txBody>
                  <a:tcPr marL="32919" marR="32919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92,4</a:t>
                      </a:r>
                    </a:p>
                  </a:txBody>
                  <a:tcPr marL="32919" marR="32919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91,3</a:t>
                      </a:r>
                    </a:p>
                  </a:txBody>
                  <a:tcPr marL="32919" marR="32919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98,8</a:t>
                      </a:r>
                    </a:p>
                  </a:txBody>
                  <a:tcPr marL="32919" marR="32919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3,9</a:t>
                      </a:r>
                    </a:p>
                  </a:txBody>
                  <a:tcPr marL="32919" marR="32919" marT="0" marB="0" anchor="ctr"/>
                </a:tc>
              </a:tr>
              <a:tr h="171948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Всего</a:t>
                      </a:r>
                    </a:p>
                  </a:txBody>
                  <a:tcPr marL="32919" marR="32919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2 678,5</a:t>
                      </a:r>
                    </a:p>
                  </a:txBody>
                  <a:tcPr marL="32919" marR="32919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2 339,5</a:t>
                      </a:r>
                    </a:p>
                  </a:txBody>
                  <a:tcPr marL="32919" marR="32919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87,3</a:t>
                      </a:r>
                    </a:p>
                  </a:txBody>
                  <a:tcPr marL="32919" marR="32919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100,0</a:t>
                      </a:r>
                    </a:p>
                  </a:txBody>
                  <a:tcPr marL="32919" marR="32919" marT="0" marB="0" anchor="ctr"/>
                </a:tc>
              </a:tr>
            </a:tbl>
          </a:graphicData>
        </a:graphic>
      </p:graphicFrame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184"/>
          <a:stretch/>
        </p:blipFill>
        <p:spPr bwMode="auto">
          <a:xfrm>
            <a:off x="7599485" y="5256590"/>
            <a:ext cx="1552997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0550949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Overr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Overr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Волна">
    <a:dk1>
      <a:sysClr val="windowText" lastClr="000000"/>
    </a:dk1>
    <a:lt1>
      <a:sysClr val="window" lastClr="FFFFFF"/>
    </a:lt1>
    <a:dk2>
      <a:srgbClr val="073E87"/>
    </a:dk2>
    <a:lt2>
      <a:srgbClr val="C6E7FC"/>
    </a:lt2>
    <a:accent1>
      <a:srgbClr val="31B6FD"/>
    </a:accent1>
    <a:accent2>
      <a:srgbClr val="4584D3"/>
    </a:accent2>
    <a:accent3>
      <a:srgbClr val="5BD078"/>
    </a:accent3>
    <a:accent4>
      <a:srgbClr val="A5D028"/>
    </a:accent4>
    <a:accent5>
      <a:srgbClr val="F5C040"/>
    </a:accent5>
    <a:accent6>
      <a:srgbClr val="05E0DB"/>
    </a:accent6>
    <a:hlink>
      <a:srgbClr val="0080FF"/>
    </a:hlink>
    <a:folHlink>
      <a:srgbClr val="5EAEFF"/>
    </a:folHlink>
  </a:clrScheme>
  <a:fontScheme name="Волна">
    <a:majorFont>
      <a:latin typeface="Candara"/>
      <a:ea typeface=""/>
      <a:cs typeface=""/>
      <a:font script="Jpan" typeface="HGP明朝E"/>
      <a:font script="Hang" typeface="HY그래픽M"/>
      <a:font script="Hans" typeface="华文新魏"/>
      <a:font script="Hant" typeface="標楷體"/>
      <a:font script="Arab" typeface="Arial"/>
      <a:font script="Hebr" typeface="Arial"/>
      <a:font script="Thai" typeface="Kodchiang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ndara"/>
      <a:ea typeface=""/>
      <a:cs typeface=""/>
      <a:font script="Jpan" typeface="HGP明朝E"/>
      <a:font script="Hang" typeface="HY그래픽M"/>
      <a:font script="Hans" typeface="华文楷体"/>
      <a:font script="Hant" typeface="標楷體"/>
      <a:font script="Arab" typeface="Arial"/>
      <a:font script="Hebr" typeface="Arial"/>
      <a:font script="Thai" typeface="Kodchiang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Волна">
    <a:fillStyleLst>
      <a:solidFill>
        <a:schemeClr val="phClr"/>
      </a:solidFill>
      <a:gradFill rotWithShape="1">
        <a:gsLst>
          <a:gs pos="0">
            <a:schemeClr val="phClr">
              <a:tint val="0"/>
            </a:schemeClr>
          </a:gs>
          <a:gs pos="44000">
            <a:schemeClr val="phClr">
              <a:tint val="60000"/>
              <a:satMod val="120000"/>
            </a:schemeClr>
          </a:gs>
          <a:gs pos="100000">
            <a:schemeClr val="phClr">
              <a:tint val="90000"/>
              <a:alpha val="100000"/>
              <a:lumMod val="90000"/>
            </a:schemeClr>
          </a:gs>
        </a:gsLst>
        <a:lin ang="5400000" scaled="0"/>
      </a:gradFill>
      <a:gradFill rotWithShape="1">
        <a:gsLst>
          <a:gs pos="0">
            <a:schemeClr val="phClr">
              <a:tint val="96000"/>
              <a:satMod val="120000"/>
              <a:lumMod val="120000"/>
            </a:schemeClr>
          </a:gs>
          <a:gs pos="100000">
            <a:schemeClr val="phClr">
              <a:shade val="89000"/>
              <a:lumMod val="90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lumMod val="80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prstMaterial="flat">
          <a:bevelT w="12700" h="12700"/>
        </a:sp3d>
      </a:effectStyle>
      <a:effectStyle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phClr">
              <a:shade val="25000"/>
              <a:satMod val="18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40000">
            <a:schemeClr val="phClr">
              <a:tint val="94000"/>
              <a:shade val="94000"/>
              <a:alpha val="100000"/>
              <a:satMod val="114000"/>
              <a:lumMod val="114000"/>
            </a:schemeClr>
          </a:gs>
          <a:gs pos="74000">
            <a:schemeClr val="phClr">
              <a:tint val="94000"/>
              <a:shade val="94000"/>
              <a:satMod val="128000"/>
              <a:lumMod val="100000"/>
            </a:schemeClr>
          </a:gs>
          <a:gs pos="100000">
            <a:schemeClr val="phClr">
              <a:tint val="98000"/>
              <a:shade val="100000"/>
              <a:hueMod val="98000"/>
              <a:satMod val="100000"/>
              <a:lumMod val="74000"/>
            </a:schemeClr>
          </a:gs>
        </a:gsLst>
        <a:path path="circle">
          <a:fillToRect l="20000" t="-40000" r="20000" b="140000"/>
        </a:path>
      </a:gradFill>
      <a:blipFill rotWithShape="1">
        <a:blip xmlns:r="http://schemas.openxmlformats.org/officeDocument/2006/relationships" r:embed="rId1">
          <a:duotone>
            <a:schemeClr val="phClr">
              <a:tint val="96000"/>
              <a:satMod val="130000"/>
              <a:lumMod val="50000"/>
            </a:schemeClr>
            <a:schemeClr val="phClr">
              <a:tint val="96000"/>
              <a:satMod val="114000"/>
              <a:lumMod val="114000"/>
            </a:schemeClr>
          </a:duotone>
        </a:blip>
        <a:stretch/>
      </a:blipFill>
    </a:bgFillStyleLst>
  </a:fmtScheme>
</a:themeOverride>
</file>

<file path=ppt/theme/themeOverride2.xml><?xml version="1.0" encoding="utf-8"?>
<a:themeOverride xmlns:a="http://schemas.openxmlformats.org/drawingml/2006/main">
  <a:clrScheme name="Волна">
    <a:dk1>
      <a:sysClr val="windowText" lastClr="000000"/>
    </a:dk1>
    <a:lt1>
      <a:sysClr val="window" lastClr="FFFFFF"/>
    </a:lt1>
    <a:dk2>
      <a:srgbClr val="073E87"/>
    </a:dk2>
    <a:lt2>
      <a:srgbClr val="C6E7FC"/>
    </a:lt2>
    <a:accent1>
      <a:srgbClr val="31B6FD"/>
    </a:accent1>
    <a:accent2>
      <a:srgbClr val="4584D3"/>
    </a:accent2>
    <a:accent3>
      <a:srgbClr val="5BD078"/>
    </a:accent3>
    <a:accent4>
      <a:srgbClr val="A5D028"/>
    </a:accent4>
    <a:accent5>
      <a:srgbClr val="F5C040"/>
    </a:accent5>
    <a:accent6>
      <a:srgbClr val="05E0DB"/>
    </a:accent6>
    <a:hlink>
      <a:srgbClr val="0080FF"/>
    </a:hlink>
    <a:folHlink>
      <a:srgbClr val="5EAEFF"/>
    </a:folHlink>
  </a:clrScheme>
  <a:fontScheme name="Волна">
    <a:majorFont>
      <a:latin typeface="Candara"/>
      <a:ea typeface=""/>
      <a:cs typeface=""/>
      <a:font script="Jpan" typeface="HGP明朝E"/>
      <a:font script="Hang" typeface="HY그래픽M"/>
      <a:font script="Hans" typeface="华文新魏"/>
      <a:font script="Hant" typeface="標楷體"/>
      <a:font script="Arab" typeface="Arial"/>
      <a:font script="Hebr" typeface="Arial"/>
      <a:font script="Thai" typeface="Kodchiang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ndara"/>
      <a:ea typeface=""/>
      <a:cs typeface=""/>
      <a:font script="Jpan" typeface="HGP明朝E"/>
      <a:font script="Hang" typeface="HY그래픽M"/>
      <a:font script="Hans" typeface="华文楷体"/>
      <a:font script="Hant" typeface="標楷體"/>
      <a:font script="Arab" typeface="Arial"/>
      <a:font script="Hebr" typeface="Arial"/>
      <a:font script="Thai" typeface="Kodchiang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Волна">
    <a:fillStyleLst>
      <a:solidFill>
        <a:schemeClr val="phClr"/>
      </a:solidFill>
      <a:gradFill rotWithShape="1">
        <a:gsLst>
          <a:gs pos="0">
            <a:schemeClr val="phClr">
              <a:tint val="0"/>
            </a:schemeClr>
          </a:gs>
          <a:gs pos="44000">
            <a:schemeClr val="phClr">
              <a:tint val="60000"/>
              <a:satMod val="120000"/>
            </a:schemeClr>
          </a:gs>
          <a:gs pos="100000">
            <a:schemeClr val="phClr">
              <a:tint val="90000"/>
              <a:alpha val="100000"/>
              <a:lumMod val="90000"/>
            </a:schemeClr>
          </a:gs>
        </a:gsLst>
        <a:lin ang="5400000" scaled="0"/>
      </a:gradFill>
      <a:gradFill rotWithShape="1">
        <a:gsLst>
          <a:gs pos="0">
            <a:schemeClr val="phClr">
              <a:tint val="96000"/>
              <a:satMod val="120000"/>
              <a:lumMod val="120000"/>
            </a:schemeClr>
          </a:gs>
          <a:gs pos="100000">
            <a:schemeClr val="phClr">
              <a:shade val="89000"/>
              <a:lumMod val="90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lumMod val="80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prstMaterial="flat">
          <a:bevelT w="12700" h="12700"/>
        </a:sp3d>
      </a:effectStyle>
      <a:effectStyle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phClr">
              <a:shade val="25000"/>
              <a:satMod val="18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40000">
            <a:schemeClr val="phClr">
              <a:tint val="94000"/>
              <a:shade val="94000"/>
              <a:alpha val="100000"/>
              <a:satMod val="114000"/>
              <a:lumMod val="114000"/>
            </a:schemeClr>
          </a:gs>
          <a:gs pos="74000">
            <a:schemeClr val="phClr">
              <a:tint val="94000"/>
              <a:shade val="94000"/>
              <a:satMod val="128000"/>
              <a:lumMod val="100000"/>
            </a:schemeClr>
          </a:gs>
          <a:gs pos="100000">
            <a:schemeClr val="phClr">
              <a:tint val="98000"/>
              <a:shade val="100000"/>
              <a:hueMod val="98000"/>
              <a:satMod val="100000"/>
              <a:lumMod val="74000"/>
            </a:schemeClr>
          </a:gs>
        </a:gsLst>
        <a:path path="circle">
          <a:fillToRect l="20000" t="-40000" r="20000" b="140000"/>
        </a:path>
      </a:gradFill>
      <a:blipFill rotWithShape="1">
        <a:blip xmlns:r="http://schemas.openxmlformats.org/officeDocument/2006/relationships" r:embed="rId1">
          <a:duotone>
            <a:schemeClr val="phClr">
              <a:tint val="96000"/>
              <a:satMod val="130000"/>
              <a:lumMod val="50000"/>
            </a:schemeClr>
            <a:schemeClr val="phClr">
              <a:tint val="96000"/>
              <a:satMod val="114000"/>
              <a:lumMod val="114000"/>
            </a:schemeClr>
          </a:duotone>
        </a:blip>
        <a:stretch/>
      </a:blip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6292</TotalTime>
  <Words>3524</Words>
  <Application>Microsoft Office PowerPoint</Application>
  <PresentationFormat>Экран (4:3)</PresentationFormat>
  <Paragraphs>807</Paragraphs>
  <Slides>46</Slides>
  <Notes>41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46</vt:i4>
      </vt:variant>
    </vt:vector>
  </HeadingPairs>
  <TitlesOfParts>
    <vt:vector size="47" baseType="lpstr">
      <vt:lpstr>Волна</vt:lpstr>
      <vt:lpstr>Презентация PowerPoint</vt:lpstr>
      <vt:lpstr>ЗАДАЧИ НА 2018 ГОД</vt:lpstr>
      <vt:lpstr>БЮДЖЕТ</vt:lpstr>
      <vt:lpstr>БЮДЖЕТ</vt:lpstr>
      <vt:lpstr>БЮДЖЕТ</vt:lpstr>
      <vt:lpstr>БЮДЖЕТ</vt:lpstr>
      <vt:lpstr>БЮДЖЕТ</vt:lpstr>
      <vt:lpstr>Программа поэтапного совершенствования  системы оплаты труда</vt:lpstr>
      <vt:lpstr>Муниципальные программы</vt:lpstr>
      <vt:lpstr>Презентация PowerPoint</vt:lpstr>
      <vt:lpstr>Презентация PowerPoint</vt:lpstr>
      <vt:lpstr>Промышленное производство</vt:lpstr>
      <vt:lpstr>Малое предпринимательство</vt:lpstr>
      <vt:lpstr>Инвестиционная программа в сфере теплоснабжения млн. руб.</vt:lpstr>
      <vt:lpstr>Презентация PowerPoint</vt:lpstr>
      <vt:lpstr>Коммунальная инфраструктура</vt:lpstr>
      <vt:lpstr>Улучшение состояния жилищно-коммунального комплекса</vt:lpstr>
      <vt:lpstr>Капитальный ремонт МКД</vt:lpstr>
      <vt:lpstr>Жилищно-коммунальное хозяйство</vt:lpstr>
      <vt:lpstr>Жилищно-коммунальное хозяйство</vt:lpstr>
      <vt:lpstr>Жилищно-коммунальное хозяйство</vt:lpstr>
      <vt:lpstr>Улучшение жилищных условий населения МР «Печора»</vt:lpstr>
      <vt:lpstr>Дорожное хозяйство и транспорт</vt:lpstr>
      <vt:lpstr>Благоустройство</vt:lpstr>
      <vt:lpstr>Благоустройство</vt:lpstr>
      <vt:lpstr>Благоустройство</vt:lpstr>
      <vt:lpstr>Развитие образования</vt:lpstr>
      <vt:lpstr>Молодежная политика   </vt:lpstr>
      <vt:lpstr>Развитие культуры и туризма</vt:lpstr>
      <vt:lpstr>Развитие культуры и туризма</vt:lpstr>
      <vt:lpstr>Презентация PowerPoint</vt:lpstr>
      <vt:lpstr>Социальная политика   </vt:lpstr>
      <vt:lpstr>Здравоохранение</vt:lpstr>
      <vt:lpstr>Рынок труда</vt:lpstr>
      <vt:lpstr>Безопасность жизнедеятельности населения</vt:lpstr>
      <vt:lpstr>Народный бюджет</vt:lpstr>
      <vt:lpstr>Народный бюджет</vt:lpstr>
      <vt:lpstr>Народный бюджет</vt:lpstr>
      <vt:lpstr>Народный бюджет</vt:lpstr>
      <vt:lpstr>Поручения Главы Республики Коми,  данных в ходе рабочих поездок в МО МР «Печора»</vt:lpstr>
      <vt:lpstr>Общественно-значимые проблемы</vt:lpstr>
      <vt:lpstr>Положительные и отрицательные тенденции социально-экономического развития  МР «Печора»</vt:lpstr>
      <vt:lpstr>Положительные и отрицательные тенденции социально-экономического развития  МР «Печора»</vt:lpstr>
      <vt:lpstr>ЗАДАЧИ НА 2019 ГОД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Comp24</dc:creator>
  <cp:lastModifiedBy>Гамлий ОС</cp:lastModifiedBy>
  <cp:revision>670</cp:revision>
  <cp:lastPrinted>2014-03-13T11:13:53Z</cp:lastPrinted>
  <dcterms:created xsi:type="dcterms:W3CDTF">2013-01-17T08:47:59Z</dcterms:created>
  <dcterms:modified xsi:type="dcterms:W3CDTF">2019-05-06T13:31:49Z</dcterms:modified>
</cp:coreProperties>
</file>