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32"/>
  </p:notesMasterIdLst>
  <p:handoutMasterIdLst>
    <p:handoutMasterId r:id="rId33"/>
  </p:handoutMasterIdLst>
  <p:sldIdLst>
    <p:sldId id="274" r:id="rId3"/>
    <p:sldId id="289" r:id="rId4"/>
    <p:sldId id="314" r:id="rId5"/>
    <p:sldId id="315" r:id="rId6"/>
    <p:sldId id="316" r:id="rId7"/>
    <p:sldId id="317" r:id="rId8"/>
    <p:sldId id="318" r:id="rId9"/>
    <p:sldId id="319" r:id="rId10"/>
    <p:sldId id="356" r:id="rId11"/>
    <p:sldId id="362" r:id="rId12"/>
    <p:sldId id="363" r:id="rId13"/>
    <p:sldId id="364" r:id="rId14"/>
    <p:sldId id="365" r:id="rId15"/>
    <p:sldId id="333" r:id="rId16"/>
    <p:sldId id="334" r:id="rId17"/>
    <p:sldId id="335" r:id="rId18"/>
    <p:sldId id="336" r:id="rId19"/>
    <p:sldId id="337" r:id="rId20"/>
    <p:sldId id="357" r:id="rId21"/>
    <p:sldId id="358" r:id="rId22"/>
    <p:sldId id="359" r:id="rId23"/>
    <p:sldId id="360" r:id="rId24"/>
    <p:sldId id="338" r:id="rId25"/>
    <p:sldId id="355" r:id="rId26"/>
    <p:sldId id="361" r:id="rId27"/>
    <p:sldId id="352" r:id="rId28"/>
    <p:sldId id="347" r:id="rId29"/>
    <p:sldId id="353" r:id="rId30"/>
    <p:sldId id="292" r:id="rId31"/>
  </p:sldIdLst>
  <p:sldSz cx="19202400" cy="1080135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237"/>
    <a:srgbClr val="4C1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>
      <p:cViewPr varScale="1">
        <p:scale>
          <a:sx n="70" d="100"/>
          <a:sy n="70" d="100"/>
        </p:scale>
        <p:origin x="780" y="4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509" cy="494874"/>
          </a:xfrm>
          <a:prstGeom prst="rect">
            <a:avLst/>
          </a:prstGeom>
        </p:spPr>
        <p:txBody>
          <a:bodyPr vert="horz" lIns="60488" tIns="30244" rIns="60488" bIns="30244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668" y="0"/>
            <a:ext cx="2945509" cy="494874"/>
          </a:xfrm>
          <a:prstGeom prst="rect">
            <a:avLst/>
          </a:prstGeom>
        </p:spPr>
        <p:txBody>
          <a:bodyPr vert="horz" lIns="60488" tIns="30244" rIns="60488" bIns="30244" rtlCol="0"/>
          <a:lstStyle>
            <a:lvl1pPr algn="r">
              <a:defRPr sz="800"/>
            </a:lvl1pPr>
          </a:lstStyle>
          <a:p>
            <a:fld id="{42C1ECB9-9F3C-40C7-BAA9-D7D678B0B2B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9378"/>
            <a:ext cx="2945509" cy="494873"/>
          </a:xfrm>
          <a:prstGeom prst="rect">
            <a:avLst/>
          </a:prstGeom>
        </p:spPr>
        <p:txBody>
          <a:bodyPr vert="horz" lIns="60488" tIns="30244" rIns="60488" bIns="30244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668" y="9379378"/>
            <a:ext cx="2945509" cy="494873"/>
          </a:xfrm>
          <a:prstGeom prst="rect">
            <a:avLst/>
          </a:prstGeom>
        </p:spPr>
        <p:txBody>
          <a:bodyPr vert="horz" lIns="60488" tIns="30244" rIns="60488" bIns="30244" rtlCol="0" anchor="b"/>
          <a:lstStyle>
            <a:lvl1pPr algn="r">
              <a:defRPr sz="800"/>
            </a:lvl1pPr>
          </a:lstStyle>
          <a:p>
            <a:fld id="{1DED58BD-15AB-449B-96B9-8B1109D9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509" cy="494874"/>
          </a:xfrm>
          <a:prstGeom prst="rect">
            <a:avLst/>
          </a:prstGeom>
        </p:spPr>
        <p:txBody>
          <a:bodyPr vert="horz" lIns="60488" tIns="30244" rIns="60488" bIns="30244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668" y="0"/>
            <a:ext cx="2945509" cy="494874"/>
          </a:xfrm>
          <a:prstGeom prst="rect">
            <a:avLst/>
          </a:prstGeom>
        </p:spPr>
        <p:txBody>
          <a:bodyPr vert="horz" lIns="60488" tIns="30244" rIns="60488" bIns="30244" rtlCol="0"/>
          <a:lstStyle>
            <a:lvl1pPr algn="r">
              <a:defRPr sz="800"/>
            </a:lvl1pPr>
          </a:lstStyle>
          <a:p>
            <a:fld id="{56E36859-A2AC-429C-B98D-FC07E1C9E62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488" tIns="30244" rIns="60488" bIns="302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18" y="4751366"/>
            <a:ext cx="5438440" cy="3889329"/>
          </a:xfrm>
          <a:prstGeom prst="rect">
            <a:avLst/>
          </a:prstGeom>
        </p:spPr>
        <p:txBody>
          <a:bodyPr vert="horz" lIns="60488" tIns="30244" rIns="60488" bIns="3024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9378"/>
            <a:ext cx="2945509" cy="494873"/>
          </a:xfrm>
          <a:prstGeom prst="rect">
            <a:avLst/>
          </a:prstGeom>
        </p:spPr>
        <p:txBody>
          <a:bodyPr vert="horz" lIns="60488" tIns="30244" rIns="60488" bIns="30244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668" y="9379378"/>
            <a:ext cx="2945509" cy="494873"/>
          </a:xfrm>
          <a:prstGeom prst="rect">
            <a:avLst/>
          </a:prstGeom>
        </p:spPr>
        <p:txBody>
          <a:bodyPr vert="horz" lIns="60488" tIns="30244" rIns="60488" bIns="30244" rtlCol="0" anchor="b"/>
          <a:lstStyle>
            <a:lvl1pPr algn="r">
              <a:defRPr sz="800"/>
            </a:lvl1pPr>
          </a:lstStyle>
          <a:p>
            <a:fld id="{8E087188-0171-4160-8F6D-E10C0DF83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1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128713" y="1169988"/>
            <a:ext cx="5608638" cy="3155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61309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128713" y="1169988"/>
            <a:ext cx="5608638" cy="3155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16306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0180" y="3348419"/>
            <a:ext cx="16322040" cy="151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80360" y="6048757"/>
            <a:ext cx="134416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E724-FD25-48ED-A5B1-4D2978216E4C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BD41-34E6-45AD-ABA6-D9A1FF4B5350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0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53BF7-728A-4109-8B2A-9F5AA0296D7D}" type="datetime1">
              <a:rPr lang="en-US" smtClean="0"/>
              <a:t>3/17/2022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21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15800"/>
          </a:xfrm>
        </p:spPr>
        <p:txBody>
          <a:bodyPr lIns="0" tIns="0" rIns="0" bIns="0"/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484" y="2486757"/>
            <a:ext cx="17595429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8F103-0DA4-4809-AAD1-758708D9299E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15800"/>
          </a:xfrm>
        </p:spPr>
        <p:txBody>
          <a:bodyPr lIns="0" tIns="0" rIns="0" bIns="0"/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0122" y="2484311"/>
            <a:ext cx="83530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89239" y="2484311"/>
            <a:ext cx="83530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A3F5-3896-4F6C-AFB8-5C96A21152EA}" type="datetime1">
              <a:rPr lang="en-US" smtClean="0"/>
              <a:t>3/17/2022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9200707" cy="10800080"/>
          </a:xfrm>
          <a:custGeom>
            <a:avLst/>
            <a:gdLst/>
            <a:ahLst/>
            <a:cxnLst/>
            <a:rect l="l" t="t" r="r" b="b"/>
            <a:pathLst>
              <a:path w="14400530" h="10800080">
                <a:moveTo>
                  <a:pt x="0" y="10800003"/>
                </a:moveTo>
                <a:lnTo>
                  <a:pt x="14399996" y="10800003"/>
                </a:lnTo>
                <a:lnTo>
                  <a:pt x="14399996" y="0"/>
                </a:lnTo>
                <a:lnTo>
                  <a:pt x="0" y="0"/>
                </a:lnTo>
                <a:lnTo>
                  <a:pt x="0" y="10800003"/>
                </a:lnTo>
                <a:close/>
              </a:path>
            </a:pathLst>
          </a:custGeom>
          <a:solidFill>
            <a:srgbClr val="51231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3" y="8894"/>
            <a:ext cx="6322060" cy="4572000"/>
          </a:xfrm>
          <a:custGeom>
            <a:avLst/>
            <a:gdLst/>
            <a:ahLst/>
            <a:cxnLst/>
            <a:rect l="l" t="t" r="r" b="b"/>
            <a:pathLst>
              <a:path w="4741545" h="4572000">
                <a:moveTo>
                  <a:pt x="4741265" y="0"/>
                </a:moveTo>
                <a:lnTo>
                  <a:pt x="2705328" y="0"/>
                </a:lnTo>
                <a:lnTo>
                  <a:pt x="2704878" y="50800"/>
                </a:lnTo>
                <a:lnTo>
                  <a:pt x="2703532" y="88900"/>
                </a:lnTo>
                <a:lnTo>
                  <a:pt x="2701299" y="139700"/>
                </a:lnTo>
                <a:lnTo>
                  <a:pt x="2698187" y="190500"/>
                </a:lnTo>
                <a:lnTo>
                  <a:pt x="2694204" y="241300"/>
                </a:lnTo>
                <a:lnTo>
                  <a:pt x="2689357" y="279400"/>
                </a:lnTo>
                <a:lnTo>
                  <a:pt x="2683654" y="330200"/>
                </a:lnTo>
                <a:lnTo>
                  <a:pt x="2677104" y="381000"/>
                </a:lnTo>
                <a:lnTo>
                  <a:pt x="2669715" y="419100"/>
                </a:lnTo>
                <a:lnTo>
                  <a:pt x="2661493" y="469900"/>
                </a:lnTo>
                <a:lnTo>
                  <a:pt x="2652449" y="520700"/>
                </a:lnTo>
                <a:lnTo>
                  <a:pt x="2642588" y="558800"/>
                </a:lnTo>
                <a:lnTo>
                  <a:pt x="2631920" y="609600"/>
                </a:lnTo>
                <a:lnTo>
                  <a:pt x="2620452" y="647700"/>
                </a:lnTo>
                <a:lnTo>
                  <a:pt x="2608192" y="698500"/>
                </a:lnTo>
                <a:lnTo>
                  <a:pt x="2595148" y="736600"/>
                </a:lnTo>
                <a:lnTo>
                  <a:pt x="2581329" y="787400"/>
                </a:lnTo>
                <a:lnTo>
                  <a:pt x="2566741" y="825500"/>
                </a:lnTo>
                <a:lnTo>
                  <a:pt x="2551394" y="876300"/>
                </a:lnTo>
                <a:lnTo>
                  <a:pt x="2535294" y="914400"/>
                </a:lnTo>
                <a:lnTo>
                  <a:pt x="2518451" y="952500"/>
                </a:lnTo>
                <a:lnTo>
                  <a:pt x="2500871" y="1003300"/>
                </a:lnTo>
                <a:lnTo>
                  <a:pt x="2482563" y="1041400"/>
                </a:lnTo>
                <a:lnTo>
                  <a:pt x="2463535" y="1079500"/>
                </a:lnTo>
                <a:lnTo>
                  <a:pt x="2443795" y="1117600"/>
                </a:lnTo>
                <a:lnTo>
                  <a:pt x="2423350" y="1168400"/>
                </a:lnTo>
                <a:lnTo>
                  <a:pt x="2402209" y="1206500"/>
                </a:lnTo>
                <a:lnTo>
                  <a:pt x="2380380" y="1244600"/>
                </a:lnTo>
                <a:lnTo>
                  <a:pt x="2357870" y="1282700"/>
                </a:lnTo>
                <a:lnTo>
                  <a:pt x="2334687" y="1320800"/>
                </a:lnTo>
                <a:lnTo>
                  <a:pt x="2310841" y="1358900"/>
                </a:lnTo>
                <a:lnTo>
                  <a:pt x="2286337" y="1397000"/>
                </a:lnTo>
                <a:lnTo>
                  <a:pt x="2261186" y="1435100"/>
                </a:lnTo>
                <a:lnTo>
                  <a:pt x="2235393" y="1473200"/>
                </a:lnTo>
                <a:lnTo>
                  <a:pt x="2208968" y="1511300"/>
                </a:lnTo>
                <a:lnTo>
                  <a:pt x="2181918" y="1549400"/>
                </a:lnTo>
                <a:lnTo>
                  <a:pt x="2154251" y="1574800"/>
                </a:lnTo>
                <a:lnTo>
                  <a:pt x="2125976" y="1612900"/>
                </a:lnTo>
                <a:lnTo>
                  <a:pt x="2097099" y="1651000"/>
                </a:lnTo>
                <a:lnTo>
                  <a:pt x="2067630" y="1676400"/>
                </a:lnTo>
                <a:lnTo>
                  <a:pt x="2037576" y="1714500"/>
                </a:lnTo>
                <a:lnTo>
                  <a:pt x="2006945" y="1752600"/>
                </a:lnTo>
                <a:lnTo>
                  <a:pt x="1975744" y="1778000"/>
                </a:lnTo>
                <a:lnTo>
                  <a:pt x="1943983" y="1816100"/>
                </a:lnTo>
                <a:lnTo>
                  <a:pt x="1911669" y="1841500"/>
                </a:lnTo>
                <a:lnTo>
                  <a:pt x="1878809" y="1879600"/>
                </a:lnTo>
                <a:lnTo>
                  <a:pt x="1845412" y="1905000"/>
                </a:lnTo>
                <a:lnTo>
                  <a:pt x="1811486" y="1930400"/>
                </a:lnTo>
                <a:lnTo>
                  <a:pt x="1777039" y="1968500"/>
                </a:lnTo>
                <a:lnTo>
                  <a:pt x="1742079" y="1993900"/>
                </a:lnTo>
                <a:lnTo>
                  <a:pt x="1706613" y="2019300"/>
                </a:lnTo>
                <a:lnTo>
                  <a:pt x="1634196" y="2070100"/>
                </a:lnTo>
                <a:lnTo>
                  <a:pt x="1559854" y="2120900"/>
                </a:lnTo>
                <a:lnTo>
                  <a:pt x="1483650" y="2171700"/>
                </a:lnTo>
                <a:lnTo>
                  <a:pt x="1405647" y="2222500"/>
                </a:lnTo>
                <a:lnTo>
                  <a:pt x="1365990" y="2235200"/>
                </a:lnTo>
                <a:lnTo>
                  <a:pt x="1285409" y="2286000"/>
                </a:lnTo>
                <a:lnTo>
                  <a:pt x="1244499" y="2298700"/>
                </a:lnTo>
                <a:lnTo>
                  <a:pt x="1203187" y="2324100"/>
                </a:lnTo>
                <a:lnTo>
                  <a:pt x="1119390" y="2349500"/>
                </a:lnTo>
                <a:lnTo>
                  <a:pt x="1076920" y="2374900"/>
                </a:lnTo>
                <a:lnTo>
                  <a:pt x="947322" y="2413000"/>
                </a:lnTo>
                <a:lnTo>
                  <a:pt x="903420" y="2438400"/>
                </a:lnTo>
                <a:lnTo>
                  <a:pt x="814608" y="2463800"/>
                </a:lnTo>
                <a:lnTo>
                  <a:pt x="769715" y="2463800"/>
                </a:lnTo>
                <a:lnTo>
                  <a:pt x="633181" y="2501900"/>
                </a:lnTo>
                <a:lnTo>
                  <a:pt x="587077" y="2501900"/>
                </a:lnTo>
                <a:lnTo>
                  <a:pt x="540692" y="2514600"/>
                </a:lnTo>
                <a:lnTo>
                  <a:pt x="494031" y="2514600"/>
                </a:lnTo>
                <a:lnTo>
                  <a:pt x="447104" y="2527300"/>
                </a:lnTo>
                <a:lnTo>
                  <a:pt x="399919" y="2527300"/>
                </a:lnTo>
                <a:lnTo>
                  <a:pt x="352482" y="2540000"/>
                </a:lnTo>
                <a:lnTo>
                  <a:pt x="0" y="2540000"/>
                </a:lnTo>
                <a:lnTo>
                  <a:pt x="0" y="4572000"/>
                </a:lnTo>
                <a:lnTo>
                  <a:pt x="495793" y="4572000"/>
                </a:lnTo>
                <a:lnTo>
                  <a:pt x="543193" y="4559300"/>
                </a:lnTo>
                <a:lnTo>
                  <a:pt x="637582" y="4559300"/>
                </a:lnTo>
                <a:lnTo>
                  <a:pt x="684566" y="4546600"/>
                </a:lnTo>
                <a:lnTo>
                  <a:pt x="731407" y="4546600"/>
                </a:lnTo>
                <a:lnTo>
                  <a:pt x="778102" y="4533900"/>
                </a:lnTo>
                <a:lnTo>
                  <a:pt x="824649" y="4533900"/>
                </a:lnTo>
                <a:lnTo>
                  <a:pt x="871045" y="4521200"/>
                </a:lnTo>
                <a:lnTo>
                  <a:pt x="917288" y="4521200"/>
                </a:lnTo>
                <a:lnTo>
                  <a:pt x="1009304" y="4495800"/>
                </a:lnTo>
                <a:lnTo>
                  <a:pt x="1055073" y="4495800"/>
                </a:lnTo>
                <a:lnTo>
                  <a:pt x="1236495" y="4445000"/>
                </a:lnTo>
                <a:lnTo>
                  <a:pt x="1281424" y="4445000"/>
                </a:lnTo>
                <a:lnTo>
                  <a:pt x="1590894" y="4356100"/>
                </a:lnTo>
                <a:lnTo>
                  <a:pt x="1634355" y="4330700"/>
                </a:lnTo>
                <a:lnTo>
                  <a:pt x="1806228" y="4279900"/>
                </a:lnTo>
                <a:lnTo>
                  <a:pt x="1848691" y="4254500"/>
                </a:lnTo>
                <a:lnTo>
                  <a:pt x="1932995" y="4229100"/>
                </a:lnTo>
                <a:lnTo>
                  <a:pt x="1974831" y="4203700"/>
                </a:lnTo>
                <a:lnTo>
                  <a:pt x="2016453" y="4191000"/>
                </a:lnTo>
                <a:lnTo>
                  <a:pt x="2057858" y="4165600"/>
                </a:lnTo>
                <a:lnTo>
                  <a:pt x="2099045" y="4152900"/>
                </a:lnTo>
                <a:lnTo>
                  <a:pt x="2140009" y="4127500"/>
                </a:lnTo>
                <a:lnTo>
                  <a:pt x="2180750" y="4114800"/>
                </a:lnTo>
                <a:lnTo>
                  <a:pt x="2261551" y="4064000"/>
                </a:lnTo>
                <a:lnTo>
                  <a:pt x="2301606" y="4051300"/>
                </a:lnTo>
                <a:lnTo>
                  <a:pt x="2381013" y="4000500"/>
                </a:lnTo>
                <a:lnTo>
                  <a:pt x="2420360" y="3987800"/>
                </a:lnTo>
                <a:lnTo>
                  <a:pt x="2575313" y="3886200"/>
                </a:lnTo>
                <a:lnTo>
                  <a:pt x="2613431" y="3860800"/>
                </a:lnTo>
                <a:lnTo>
                  <a:pt x="2651296" y="3848100"/>
                </a:lnTo>
                <a:lnTo>
                  <a:pt x="2800176" y="3746500"/>
                </a:lnTo>
                <a:lnTo>
                  <a:pt x="2836739" y="3721100"/>
                </a:lnTo>
                <a:lnTo>
                  <a:pt x="2873034" y="3683000"/>
                </a:lnTo>
                <a:lnTo>
                  <a:pt x="2980289" y="3606800"/>
                </a:lnTo>
                <a:lnTo>
                  <a:pt x="3050410" y="3556000"/>
                </a:lnTo>
                <a:lnTo>
                  <a:pt x="3085047" y="3517900"/>
                </a:lnTo>
                <a:lnTo>
                  <a:pt x="3187242" y="3441700"/>
                </a:lnTo>
                <a:lnTo>
                  <a:pt x="3220726" y="3403600"/>
                </a:lnTo>
                <a:lnTo>
                  <a:pt x="3253916" y="3378200"/>
                </a:lnTo>
                <a:lnTo>
                  <a:pt x="3286809" y="3340100"/>
                </a:lnTo>
                <a:lnTo>
                  <a:pt x="3351693" y="3289300"/>
                </a:lnTo>
                <a:lnTo>
                  <a:pt x="3383681" y="3251200"/>
                </a:lnTo>
                <a:lnTo>
                  <a:pt x="3415361" y="3225800"/>
                </a:lnTo>
                <a:lnTo>
                  <a:pt x="3446732" y="3187700"/>
                </a:lnTo>
                <a:lnTo>
                  <a:pt x="3477792" y="3162300"/>
                </a:lnTo>
                <a:lnTo>
                  <a:pt x="3508538" y="3124200"/>
                </a:lnTo>
                <a:lnTo>
                  <a:pt x="3538967" y="3086100"/>
                </a:lnTo>
                <a:lnTo>
                  <a:pt x="3569078" y="3060700"/>
                </a:lnTo>
                <a:lnTo>
                  <a:pt x="3598867" y="3022600"/>
                </a:lnTo>
                <a:lnTo>
                  <a:pt x="3628332" y="2984500"/>
                </a:lnTo>
                <a:lnTo>
                  <a:pt x="3657471" y="2959100"/>
                </a:lnTo>
                <a:lnTo>
                  <a:pt x="3686282" y="2921000"/>
                </a:lnTo>
                <a:lnTo>
                  <a:pt x="3714761" y="2882900"/>
                </a:lnTo>
                <a:lnTo>
                  <a:pt x="3742907" y="2857500"/>
                </a:lnTo>
                <a:lnTo>
                  <a:pt x="3770717" y="2819400"/>
                </a:lnTo>
                <a:lnTo>
                  <a:pt x="3798189" y="2781300"/>
                </a:lnTo>
                <a:lnTo>
                  <a:pt x="3825319" y="2743200"/>
                </a:lnTo>
                <a:lnTo>
                  <a:pt x="3852107" y="2705100"/>
                </a:lnTo>
                <a:lnTo>
                  <a:pt x="3878549" y="2679700"/>
                </a:lnTo>
                <a:lnTo>
                  <a:pt x="3904643" y="2641600"/>
                </a:lnTo>
                <a:lnTo>
                  <a:pt x="3930386" y="2603500"/>
                </a:lnTo>
                <a:lnTo>
                  <a:pt x="3955776" y="2565400"/>
                </a:lnTo>
                <a:lnTo>
                  <a:pt x="3980811" y="2527300"/>
                </a:lnTo>
                <a:lnTo>
                  <a:pt x="4005487" y="2489200"/>
                </a:lnTo>
                <a:lnTo>
                  <a:pt x="4029804" y="2451100"/>
                </a:lnTo>
                <a:lnTo>
                  <a:pt x="4053758" y="2413000"/>
                </a:lnTo>
                <a:lnTo>
                  <a:pt x="4077346" y="2374900"/>
                </a:lnTo>
                <a:lnTo>
                  <a:pt x="4100567" y="2336800"/>
                </a:lnTo>
                <a:lnTo>
                  <a:pt x="4123418" y="2298700"/>
                </a:lnTo>
                <a:lnTo>
                  <a:pt x="4145896" y="2260600"/>
                </a:lnTo>
                <a:lnTo>
                  <a:pt x="4168000" y="2222500"/>
                </a:lnTo>
                <a:lnTo>
                  <a:pt x="4189726" y="2184400"/>
                </a:lnTo>
                <a:lnTo>
                  <a:pt x="4211072" y="2133600"/>
                </a:lnTo>
                <a:lnTo>
                  <a:pt x="4232036" y="2095500"/>
                </a:lnTo>
                <a:lnTo>
                  <a:pt x="4252615" y="2057400"/>
                </a:lnTo>
                <a:lnTo>
                  <a:pt x="4272808" y="2019300"/>
                </a:lnTo>
                <a:lnTo>
                  <a:pt x="4292610" y="1981200"/>
                </a:lnTo>
                <a:lnTo>
                  <a:pt x="4312021" y="1930400"/>
                </a:lnTo>
                <a:lnTo>
                  <a:pt x="4331037" y="1892300"/>
                </a:lnTo>
                <a:lnTo>
                  <a:pt x="4349656" y="1854200"/>
                </a:lnTo>
                <a:lnTo>
                  <a:pt x="4367876" y="1816100"/>
                </a:lnTo>
                <a:lnTo>
                  <a:pt x="4385695" y="1765300"/>
                </a:lnTo>
                <a:lnTo>
                  <a:pt x="4403109" y="1727200"/>
                </a:lnTo>
                <a:lnTo>
                  <a:pt x="4420116" y="1689100"/>
                </a:lnTo>
                <a:lnTo>
                  <a:pt x="4436715" y="1638300"/>
                </a:lnTo>
                <a:lnTo>
                  <a:pt x="4452901" y="1600200"/>
                </a:lnTo>
                <a:lnTo>
                  <a:pt x="4468674" y="1562100"/>
                </a:lnTo>
                <a:lnTo>
                  <a:pt x="4484031" y="1511300"/>
                </a:lnTo>
                <a:lnTo>
                  <a:pt x="4498969" y="1473200"/>
                </a:lnTo>
                <a:lnTo>
                  <a:pt x="4513485" y="1422400"/>
                </a:lnTo>
                <a:lnTo>
                  <a:pt x="4527578" y="1384300"/>
                </a:lnTo>
                <a:lnTo>
                  <a:pt x="4541245" y="1346200"/>
                </a:lnTo>
                <a:lnTo>
                  <a:pt x="4554483" y="1295400"/>
                </a:lnTo>
                <a:lnTo>
                  <a:pt x="4567290" y="1257300"/>
                </a:lnTo>
                <a:lnTo>
                  <a:pt x="4579664" y="1206500"/>
                </a:lnTo>
                <a:lnTo>
                  <a:pt x="4591602" y="1168400"/>
                </a:lnTo>
                <a:lnTo>
                  <a:pt x="4603102" y="1117600"/>
                </a:lnTo>
                <a:lnTo>
                  <a:pt x="4614161" y="1079500"/>
                </a:lnTo>
                <a:lnTo>
                  <a:pt x="4624776" y="1028700"/>
                </a:lnTo>
                <a:lnTo>
                  <a:pt x="4634946" y="977900"/>
                </a:lnTo>
                <a:lnTo>
                  <a:pt x="4644668" y="939800"/>
                </a:lnTo>
                <a:lnTo>
                  <a:pt x="4653940" y="889000"/>
                </a:lnTo>
                <a:lnTo>
                  <a:pt x="4662759" y="850900"/>
                </a:lnTo>
                <a:lnTo>
                  <a:pt x="4671122" y="800100"/>
                </a:lnTo>
                <a:lnTo>
                  <a:pt x="4679027" y="749300"/>
                </a:lnTo>
                <a:lnTo>
                  <a:pt x="4686473" y="711200"/>
                </a:lnTo>
                <a:lnTo>
                  <a:pt x="4693455" y="660400"/>
                </a:lnTo>
                <a:lnTo>
                  <a:pt x="4699972" y="609600"/>
                </a:lnTo>
                <a:lnTo>
                  <a:pt x="4706022" y="571500"/>
                </a:lnTo>
                <a:lnTo>
                  <a:pt x="4711602" y="520700"/>
                </a:lnTo>
                <a:lnTo>
                  <a:pt x="4716710" y="469900"/>
                </a:lnTo>
                <a:lnTo>
                  <a:pt x="4721342" y="431800"/>
                </a:lnTo>
                <a:lnTo>
                  <a:pt x="4725498" y="381000"/>
                </a:lnTo>
                <a:lnTo>
                  <a:pt x="4729173" y="330200"/>
                </a:lnTo>
                <a:lnTo>
                  <a:pt x="4732367" y="279400"/>
                </a:lnTo>
                <a:lnTo>
                  <a:pt x="4735075" y="241300"/>
                </a:lnTo>
                <a:lnTo>
                  <a:pt x="4737297" y="190500"/>
                </a:lnTo>
                <a:lnTo>
                  <a:pt x="4739030" y="139700"/>
                </a:lnTo>
                <a:lnTo>
                  <a:pt x="4740270" y="88900"/>
                </a:lnTo>
                <a:lnTo>
                  <a:pt x="4741016" y="50800"/>
                </a:lnTo>
                <a:lnTo>
                  <a:pt x="4741265" y="0"/>
                </a:lnTo>
                <a:close/>
              </a:path>
            </a:pathLst>
          </a:custGeom>
          <a:solidFill>
            <a:srgbClr val="67392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15800"/>
          </a:xfrm>
        </p:spPr>
        <p:txBody>
          <a:bodyPr lIns="0" tIns="0" rIns="0" bIns="0"/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D0AF-738A-42EA-8473-BF005A851EFB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5" y="0"/>
            <a:ext cx="10055995" cy="6884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5154143" y="8041604"/>
            <a:ext cx="4046220" cy="2758440"/>
          </a:xfrm>
          <a:custGeom>
            <a:avLst/>
            <a:gdLst/>
            <a:ahLst/>
            <a:cxnLst/>
            <a:rect l="l" t="t" r="r" b="b"/>
            <a:pathLst>
              <a:path w="3034665" h="2758440">
                <a:moveTo>
                  <a:pt x="2452433" y="0"/>
                </a:moveTo>
                <a:lnTo>
                  <a:pt x="2404171" y="465"/>
                </a:lnTo>
                <a:lnTo>
                  <a:pt x="2356135" y="1855"/>
                </a:lnTo>
                <a:lnTo>
                  <a:pt x="2308335" y="4163"/>
                </a:lnTo>
                <a:lnTo>
                  <a:pt x="2260778" y="7378"/>
                </a:lnTo>
                <a:lnTo>
                  <a:pt x="2213474" y="11493"/>
                </a:lnTo>
                <a:lnTo>
                  <a:pt x="2166430" y="16499"/>
                </a:lnTo>
                <a:lnTo>
                  <a:pt x="2119655" y="22387"/>
                </a:lnTo>
                <a:lnTo>
                  <a:pt x="2073158" y="29150"/>
                </a:lnTo>
                <a:lnTo>
                  <a:pt x="2026947" y="36778"/>
                </a:lnTo>
                <a:lnTo>
                  <a:pt x="1981030" y="45263"/>
                </a:lnTo>
                <a:lnTo>
                  <a:pt x="1935418" y="54596"/>
                </a:lnTo>
                <a:lnTo>
                  <a:pt x="1890116" y="64770"/>
                </a:lnTo>
                <a:lnTo>
                  <a:pt x="1845135" y="75775"/>
                </a:lnTo>
                <a:lnTo>
                  <a:pt x="1800483" y="87603"/>
                </a:lnTo>
                <a:lnTo>
                  <a:pt x="1756168" y="100245"/>
                </a:lnTo>
                <a:lnTo>
                  <a:pt x="1712199" y="113693"/>
                </a:lnTo>
                <a:lnTo>
                  <a:pt x="1668585" y="127939"/>
                </a:lnTo>
                <a:lnTo>
                  <a:pt x="1625333" y="142973"/>
                </a:lnTo>
                <a:lnTo>
                  <a:pt x="1582453" y="158788"/>
                </a:lnTo>
                <a:lnTo>
                  <a:pt x="1539952" y="175374"/>
                </a:lnTo>
                <a:lnTo>
                  <a:pt x="1497840" y="192724"/>
                </a:lnTo>
                <a:lnTo>
                  <a:pt x="1456125" y="210828"/>
                </a:lnTo>
                <a:lnTo>
                  <a:pt x="1414816" y="229679"/>
                </a:lnTo>
                <a:lnTo>
                  <a:pt x="1373920" y="249268"/>
                </a:lnTo>
                <a:lnTo>
                  <a:pt x="1333447" y="269585"/>
                </a:lnTo>
                <a:lnTo>
                  <a:pt x="1293405" y="290624"/>
                </a:lnTo>
                <a:lnTo>
                  <a:pt x="1253803" y="312374"/>
                </a:lnTo>
                <a:lnTo>
                  <a:pt x="1214648" y="334828"/>
                </a:lnTo>
                <a:lnTo>
                  <a:pt x="1175950" y="357978"/>
                </a:lnTo>
                <a:lnTo>
                  <a:pt x="1137718" y="381814"/>
                </a:lnTo>
                <a:lnTo>
                  <a:pt x="1099959" y="406328"/>
                </a:lnTo>
                <a:lnTo>
                  <a:pt x="1062682" y="431511"/>
                </a:lnTo>
                <a:lnTo>
                  <a:pt x="1025895" y="457356"/>
                </a:lnTo>
                <a:lnTo>
                  <a:pt x="989608" y="483853"/>
                </a:lnTo>
                <a:lnTo>
                  <a:pt x="953829" y="510995"/>
                </a:lnTo>
                <a:lnTo>
                  <a:pt x="918566" y="538771"/>
                </a:lnTo>
                <a:lnTo>
                  <a:pt x="883828" y="567175"/>
                </a:lnTo>
                <a:lnTo>
                  <a:pt x="849623" y="596197"/>
                </a:lnTo>
                <a:lnTo>
                  <a:pt x="815959" y="625829"/>
                </a:lnTo>
                <a:lnTo>
                  <a:pt x="782846" y="656063"/>
                </a:lnTo>
                <a:lnTo>
                  <a:pt x="750292" y="686890"/>
                </a:lnTo>
                <a:lnTo>
                  <a:pt x="718305" y="718300"/>
                </a:lnTo>
                <a:lnTo>
                  <a:pt x="686894" y="750287"/>
                </a:lnTo>
                <a:lnTo>
                  <a:pt x="656068" y="782841"/>
                </a:lnTo>
                <a:lnTo>
                  <a:pt x="625834" y="815954"/>
                </a:lnTo>
                <a:lnTo>
                  <a:pt x="596202" y="849617"/>
                </a:lnTo>
                <a:lnTo>
                  <a:pt x="567179" y="883822"/>
                </a:lnTo>
                <a:lnTo>
                  <a:pt x="538775" y="918561"/>
                </a:lnTo>
                <a:lnTo>
                  <a:pt x="510998" y="953824"/>
                </a:lnTo>
                <a:lnTo>
                  <a:pt x="483857" y="989603"/>
                </a:lnTo>
                <a:lnTo>
                  <a:pt x="457360" y="1025890"/>
                </a:lnTo>
                <a:lnTo>
                  <a:pt x="431515" y="1062676"/>
                </a:lnTo>
                <a:lnTo>
                  <a:pt x="406331" y="1099953"/>
                </a:lnTo>
                <a:lnTo>
                  <a:pt x="381817" y="1137712"/>
                </a:lnTo>
                <a:lnTo>
                  <a:pt x="357981" y="1175945"/>
                </a:lnTo>
                <a:lnTo>
                  <a:pt x="334831" y="1214643"/>
                </a:lnTo>
                <a:lnTo>
                  <a:pt x="312377" y="1253797"/>
                </a:lnTo>
                <a:lnTo>
                  <a:pt x="290626" y="1293399"/>
                </a:lnTo>
                <a:lnTo>
                  <a:pt x="269588" y="1333441"/>
                </a:lnTo>
                <a:lnTo>
                  <a:pt x="249270" y="1373915"/>
                </a:lnTo>
                <a:lnTo>
                  <a:pt x="229681" y="1414810"/>
                </a:lnTo>
                <a:lnTo>
                  <a:pt x="210830" y="1456120"/>
                </a:lnTo>
                <a:lnTo>
                  <a:pt x="192726" y="1497835"/>
                </a:lnTo>
                <a:lnTo>
                  <a:pt x="175376" y="1539947"/>
                </a:lnTo>
                <a:lnTo>
                  <a:pt x="158789" y="1582448"/>
                </a:lnTo>
                <a:lnTo>
                  <a:pt x="142974" y="1625328"/>
                </a:lnTo>
                <a:lnTo>
                  <a:pt x="127940" y="1668580"/>
                </a:lnTo>
                <a:lnTo>
                  <a:pt x="113694" y="1712195"/>
                </a:lnTo>
                <a:lnTo>
                  <a:pt x="100246" y="1756164"/>
                </a:lnTo>
                <a:lnTo>
                  <a:pt x="87604" y="1800479"/>
                </a:lnTo>
                <a:lnTo>
                  <a:pt x="75776" y="1845131"/>
                </a:lnTo>
                <a:lnTo>
                  <a:pt x="64771" y="1890112"/>
                </a:lnTo>
                <a:lnTo>
                  <a:pt x="54597" y="1935414"/>
                </a:lnTo>
                <a:lnTo>
                  <a:pt x="45263" y="1981027"/>
                </a:lnTo>
                <a:lnTo>
                  <a:pt x="36778" y="2026943"/>
                </a:lnTo>
                <a:lnTo>
                  <a:pt x="29150" y="2073155"/>
                </a:lnTo>
                <a:lnTo>
                  <a:pt x="22388" y="2119652"/>
                </a:lnTo>
                <a:lnTo>
                  <a:pt x="16499" y="2166427"/>
                </a:lnTo>
                <a:lnTo>
                  <a:pt x="11493" y="2213472"/>
                </a:lnTo>
                <a:lnTo>
                  <a:pt x="7378" y="2260777"/>
                </a:lnTo>
                <a:lnTo>
                  <a:pt x="4163" y="2308334"/>
                </a:lnTo>
                <a:lnTo>
                  <a:pt x="1855" y="2356135"/>
                </a:lnTo>
                <a:lnTo>
                  <a:pt x="461" y="2404601"/>
                </a:lnTo>
                <a:lnTo>
                  <a:pt x="0" y="2452433"/>
                </a:lnTo>
                <a:lnTo>
                  <a:pt x="465" y="2500696"/>
                </a:lnTo>
                <a:lnTo>
                  <a:pt x="1855" y="2548732"/>
                </a:lnTo>
                <a:lnTo>
                  <a:pt x="4163" y="2596533"/>
                </a:lnTo>
                <a:lnTo>
                  <a:pt x="7378" y="2644091"/>
                </a:lnTo>
                <a:lnTo>
                  <a:pt x="11493" y="2691396"/>
                </a:lnTo>
                <a:lnTo>
                  <a:pt x="16499" y="2738441"/>
                </a:lnTo>
                <a:lnTo>
                  <a:pt x="19011" y="2758399"/>
                </a:lnTo>
                <a:lnTo>
                  <a:pt x="3034389" y="69574"/>
                </a:lnTo>
                <a:lnTo>
                  <a:pt x="2969452" y="54596"/>
                </a:lnTo>
                <a:lnTo>
                  <a:pt x="2923839" y="45263"/>
                </a:lnTo>
                <a:lnTo>
                  <a:pt x="2877923" y="36778"/>
                </a:lnTo>
                <a:lnTo>
                  <a:pt x="2831711" y="29150"/>
                </a:lnTo>
                <a:lnTo>
                  <a:pt x="2785214" y="22387"/>
                </a:lnTo>
                <a:lnTo>
                  <a:pt x="2738439" y="16499"/>
                </a:lnTo>
                <a:lnTo>
                  <a:pt x="2691394" y="11493"/>
                </a:lnTo>
                <a:lnTo>
                  <a:pt x="2644089" y="7378"/>
                </a:lnTo>
                <a:lnTo>
                  <a:pt x="2596532" y="4163"/>
                </a:lnTo>
                <a:lnTo>
                  <a:pt x="2548731" y="1855"/>
                </a:lnTo>
                <a:lnTo>
                  <a:pt x="2500695" y="465"/>
                </a:lnTo>
                <a:lnTo>
                  <a:pt x="2452433" y="0"/>
                </a:lnTo>
                <a:close/>
              </a:path>
              <a:path w="3034665" h="2758440">
                <a:moveTo>
                  <a:pt x="2452433" y="1089964"/>
                </a:moveTo>
                <a:lnTo>
                  <a:pt x="2404601" y="1090788"/>
                </a:lnTo>
                <a:lnTo>
                  <a:pt x="2357182" y="1093242"/>
                </a:lnTo>
                <a:lnTo>
                  <a:pt x="2310205" y="1097299"/>
                </a:lnTo>
                <a:lnTo>
                  <a:pt x="2263696" y="1102931"/>
                </a:lnTo>
                <a:lnTo>
                  <a:pt x="2217682" y="1110112"/>
                </a:lnTo>
                <a:lnTo>
                  <a:pt x="2172190" y="1118815"/>
                </a:lnTo>
                <a:lnTo>
                  <a:pt x="2127247" y="1129012"/>
                </a:lnTo>
                <a:lnTo>
                  <a:pt x="2082880" y="1140678"/>
                </a:lnTo>
                <a:lnTo>
                  <a:pt x="2039116" y="1153784"/>
                </a:lnTo>
                <a:lnTo>
                  <a:pt x="1995983" y="1168303"/>
                </a:lnTo>
                <a:lnTo>
                  <a:pt x="1953507" y="1184210"/>
                </a:lnTo>
                <a:lnTo>
                  <a:pt x="1911714" y="1201476"/>
                </a:lnTo>
                <a:lnTo>
                  <a:pt x="1870634" y="1220074"/>
                </a:lnTo>
                <a:lnTo>
                  <a:pt x="1830291" y="1239979"/>
                </a:lnTo>
                <a:lnTo>
                  <a:pt x="1790713" y="1261161"/>
                </a:lnTo>
                <a:lnTo>
                  <a:pt x="1751928" y="1283596"/>
                </a:lnTo>
                <a:lnTo>
                  <a:pt x="1713963" y="1307255"/>
                </a:lnTo>
                <a:lnTo>
                  <a:pt x="1676843" y="1332111"/>
                </a:lnTo>
                <a:lnTo>
                  <a:pt x="1640597" y="1358138"/>
                </a:lnTo>
                <a:lnTo>
                  <a:pt x="1605251" y="1385309"/>
                </a:lnTo>
                <a:lnTo>
                  <a:pt x="1570832" y="1413596"/>
                </a:lnTo>
                <a:lnTo>
                  <a:pt x="1537368" y="1442972"/>
                </a:lnTo>
                <a:lnTo>
                  <a:pt x="1504885" y="1473411"/>
                </a:lnTo>
                <a:lnTo>
                  <a:pt x="1473411" y="1504885"/>
                </a:lnTo>
                <a:lnTo>
                  <a:pt x="1442972" y="1537368"/>
                </a:lnTo>
                <a:lnTo>
                  <a:pt x="1413596" y="1570832"/>
                </a:lnTo>
                <a:lnTo>
                  <a:pt x="1385309" y="1605251"/>
                </a:lnTo>
                <a:lnTo>
                  <a:pt x="1358138" y="1640597"/>
                </a:lnTo>
                <a:lnTo>
                  <a:pt x="1332111" y="1676843"/>
                </a:lnTo>
                <a:lnTo>
                  <a:pt x="1307255" y="1713963"/>
                </a:lnTo>
                <a:lnTo>
                  <a:pt x="1283596" y="1751928"/>
                </a:lnTo>
                <a:lnTo>
                  <a:pt x="1261161" y="1790713"/>
                </a:lnTo>
                <a:lnTo>
                  <a:pt x="1239979" y="1830291"/>
                </a:lnTo>
                <a:lnTo>
                  <a:pt x="1220074" y="1870634"/>
                </a:lnTo>
                <a:lnTo>
                  <a:pt x="1201476" y="1911714"/>
                </a:lnTo>
                <a:lnTo>
                  <a:pt x="1184210" y="1953507"/>
                </a:lnTo>
                <a:lnTo>
                  <a:pt x="1168303" y="1995983"/>
                </a:lnTo>
                <a:lnTo>
                  <a:pt x="1153784" y="2039116"/>
                </a:lnTo>
                <a:lnTo>
                  <a:pt x="1140678" y="2082880"/>
                </a:lnTo>
                <a:lnTo>
                  <a:pt x="1129012" y="2127247"/>
                </a:lnTo>
                <a:lnTo>
                  <a:pt x="1118815" y="2172190"/>
                </a:lnTo>
                <a:lnTo>
                  <a:pt x="1110112" y="2217682"/>
                </a:lnTo>
                <a:lnTo>
                  <a:pt x="1102931" y="2263696"/>
                </a:lnTo>
                <a:lnTo>
                  <a:pt x="1097299" y="2310205"/>
                </a:lnTo>
                <a:lnTo>
                  <a:pt x="1093242" y="2357182"/>
                </a:lnTo>
                <a:lnTo>
                  <a:pt x="1090788" y="2404601"/>
                </a:lnTo>
                <a:lnTo>
                  <a:pt x="1089964" y="2452433"/>
                </a:lnTo>
                <a:lnTo>
                  <a:pt x="1090788" y="2500265"/>
                </a:lnTo>
                <a:lnTo>
                  <a:pt x="1093242" y="2547684"/>
                </a:lnTo>
                <a:lnTo>
                  <a:pt x="1097299" y="2594661"/>
                </a:lnTo>
                <a:lnTo>
                  <a:pt x="1102931" y="2641170"/>
                </a:lnTo>
                <a:lnTo>
                  <a:pt x="1110112" y="2687184"/>
                </a:lnTo>
                <a:lnTo>
                  <a:pt x="1118815" y="2732676"/>
                </a:lnTo>
                <a:lnTo>
                  <a:pt x="1124651" y="2758399"/>
                </a:lnTo>
                <a:lnTo>
                  <a:pt x="3034389" y="2758399"/>
                </a:lnTo>
                <a:lnTo>
                  <a:pt x="3034389" y="1220152"/>
                </a:lnTo>
                <a:lnTo>
                  <a:pt x="2993152" y="1201476"/>
                </a:lnTo>
                <a:lnTo>
                  <a:pt x="2951359" y="1184210"/>
                </a:lnTo>
                <a:lnTo>
                  <a:pt x="2908883" y="1168303"/>
                </a:lnTo>
                <a:lnTo>
                  <a:pt x="2865750" y="1153784"/>
                </a:lnTo>
                <a:lnTo>
                  <a:pt x="2821986" y="1140678"/>
                </a:lnTo>
                <a:lnTo>
                  <a:pt x="2777619" y="1129012"/>
                </a:lnTo>
                <a:lnTo>
                  <a:pt x="2732676" y="1118815"/>
                </a:lnTo>
                <a:lnTo>
                  <a:pt x="2687184" y="1110112"/>
                </a:lnTo>
                <a:lnTo>
                  <a:pt x="2641170" y="1102931"/>
                </a:lnTo>
                <a:lnTo>
                  <a:pt x="2594661" y="1097299"/>
                </a:lnTo>
                <a:lnTo>
                  <a:pt x="2547684" y="1093242"/>
                </a:lnTo>
                <a:lnTo>
                  <a:pt x="2500265" y="1090788"/>
                </a:lnTo>
                <a:lnTo>
                  <a:pt x="2452433" y="1089964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95E0-8B15-418C-8D97-E2A827F4FE50}" type="datetime1">
              <a:rPr lang="en-US" smtClean="0"/>
              <a:t>3/17/2022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80" y="3355420"/>
            <a:ext cx="16322040" cy="151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0360" y="6120765"/>
            <a:ext cx="13441680" cy="3385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60120" y="10045261"/>
            <a:ext cx="4416552" cy="276999"/>
          </a:xfrm>
        </p:spPr>
        <p:txBody>
          <a:bodyPr/>
          <a:lstStyle/>
          <a:p>
            <a:fld id="{A0B36986-6EA8-4B57-B580-2409AF991B09}" type="datetime1">
              <a:rPr lang="en-US" smtClean="0"/>
              <a:t>3/17/2022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28816" y="10045261"/>
            <a:ext cx="614476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825728" y="10045261"/>
            <a:ext cx="4416552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6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0180" y="3348419"/>
            <a:ext cx="16322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80360" y="6048756"/>
            <a:ext cx="13441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9C71-5FDD-4C72-89E4-610FF81A88C9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31D9-1E5D-4744-ADAB-6B135556DF6E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46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0121" y="2484311"/>
            <a:ext cx="8353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89237" y="2484311"/>
            <a:ext cx="8353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FF8FD-2423-4076-B532-DCFAD149CDCB}" type="datetime1">
              <a:rPr lang="en-US" smtClean="0"/>
              <a:t>3/17/2022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34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612278" y="7175630"/>
            <a:ext cx="4588087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2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484" y="2486757"/>
            <a:ext cx="1759542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28816" y="10045261"/>
            <a:ext cx="6144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60120" y="10045261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2C2B-C761-49F4-A71B-A4035659BC16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25728" y="10045261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0120" y="432054"/>
            <a:ext cx="1728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0120" y="2484311"/>
            <a:ext cx="1728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28816" y="10045256"/>
            <a:ext cx="6144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60120" y="10045256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D6E5-6256-461D-8AD2-80160E7395C7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25728" y="10045256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58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53522">
        <a:defRPr>
          <a:latin typeface="+mn-lt"/>
          <a:ea typeface="+mn-ea"/>
          <a:cs typeface="+mn-cs"/>
        </a:defRPr>
      </a:lvl2pPr>
      <a:lvl3pPr marL="1307043">
        <a:defRPr>
          <a:latin typeface="+mn-lt"/>
          <a:ea typeface="+mn-ea"/>
          <a:cs typeface="+mn-cs"/>
        </a:defRPr>
      </a:lvl3pPr>
      <a:lvl4pPr marL="1960565">
        <a:defRPr>
          <a:latin typeface="+mn-lt"/>
          <a:ea typeface="+mn-ea"/>
          <a:cs typeface="+mn-cs"/>
        </a:defRPr>
      </a:lvl4pPr>
      <a:lvl5pPr marL="2614087">
        <a:defRPr>
          <a:latin typeface="+mn-lt"/>
          <a:ea typeface="+mn-ea"/>
          <a:cs typeface="+mn-cs"/>
        </a:defRPr>
      </a:lvl5pPr>
      <a:lvl6pPr marL="3267608">
        <a:defRPr>
          <a:latin typeface="+mn-lt"/>
          <a:ea typeface="+mn-ea"/>
          <a:cs typeface="+mn-cs"/>
        </a:defRPr>
      </a:lvl6pPr>
      <a:lvl7pPr marL="3921130">
        <a:defRPr>
          <a:latin typeface="+mn-lt"/>
          <a:ea typeface="+mn-ea"/>
          <a:cs typeface="+mn-cs"/>
        </a:defRPr>
      </a:lvl7pPr>
      <a:lvl8pPr marL="4574652">
        <a:defRPr>
          <a:latin typeface="+mn-lt"/>
          <a:ea typeface="+mn-ea"/>
          <a:cs typeface="+mn-cs"/>
        </a:defRPr>
      </a:lvl8pPr>
      <a:lvl9pPr marL="52281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53522">
        <a:defRPr>
          <a:latin typeface="+mn-lt"/>
          <a:ea typeface="+mn-ea"/>
          <a:cs typeface="+mn-cs"/>
        </a:defRPr>
      </a:lvl2pPr>
      <a:lvl3pPr marL="1307043">
        <a:defRPr>
          <a:latin typeface="+mn-lt"/>
          <a:ea typeface="+mn-ea"/>
          <a:cs typeface="+mn-cs"/>
        </a:defRPr>
      </a:lvl3pPr>
      <a:lvl4pPr marL="1960565">
        <a:defRPr>
          <a:latin typeface="+mn-lt"/>
          <a:ea typeface="+mn-ea"/>
          <a:cs typeface="+mn-cs"/>
        </a:defRPr>
      </a:lvl4pPr>
      <a:lvl5pPr marL="2614087">
        <a:defRPr>
          <a:latin typeface="+mn-lt"/>
          <a:ea typeface="+mn-ea"/>
          <a:cs typeface="+mn-cs"/>
        </a:defRPr>
      </a:lvl5pPr>
      <a:lvl6pPr marL="3267608">
        <a:defRPr>
          <a:latin typeface="+mn-lt"/>
          <a:ea typeface="+mn-ea"/>
          <a:cs typeface="+mn-cs"/>
        </a:defRPr>
      </a:lvl6pPr>
      <a:lvl7pPr marL="3921130">
        <a:defRPr>
          <a:latin typeface="+mn-lt"/>
          <a:ea typeface="+mn-ea"/>
          <a:cs typeface="+mn-cs"/>
        </a:defRPr>
      </a:lvl7pPr>
      <a:lvl8pPr marL="4574652">
        <a:defRPr>
          <a:latin typeface="+mn-lt"/>
          <a:ea typeface="+mn-ea"/>
          <a:cs typeface="+mn-cs"/>
        </a:defRPr>
      </a:lvl8pPr>
      <a:lvl9pPr marL="522817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.a.kosha@mydocuments11.ru" TargetMode="Externa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.a.kosha@mydocuments11.ru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11.&#1088;&#1092;/events/" TargetMode="External"/><Relationship Id="rId2" Type="http://schemas.openxmlformats.org/officeDocument/2006/relationships/hyperlink" Target="mailto:p.v.kravtsova@minek.rkomi.ru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vk.com/mbrkomi?w=app6819359_-18123623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documents/document-order-of-service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11.&#1088;&#1092;/news/%D0%A1%D1%82%D0%B0%D1%80%D1%82-%D0%BF%D1%80%D0%B8%D0%B5%D0%BC%D0%B0-%D0%B7%D0%B0%D1%8F%D0%B2%D0%BE%D0%BA-%D0%BD%D0%B0-%D0%BC%D0%B0%D1%80%D0%BA%D0%B5%D1%82%D0%B8%D0%BD%D0%B3%D0%BE%D0%B2%D1%8B%D0%B5-%D1%83%D1%81%D0%BB%D1%83%D0%B3%D0%B8" TargetMode="External"/><Relationship Id="rId2" Type="http://schemas.openxmlformats.org/officeDocument/2006/relationships/hyperlink" Target="mailto:p.v.kravtsova@minek.rkomi.ru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documents/document-order-of-service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documents/document-order-of-service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documents/document-order-of-service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documents/document-order-of-service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11.&#1088;&#1092;/%D0%9A%D0%BE%D0%B2%D0%BE%D1%80%D0%BA%D0%B8%D0%BD%D0%B3" TargetMode="External"/><Relationship Id="rId2" Type="http://schemas.openxmlformats.org/officeDocument/2006/relationships/hyperlink" Target="mailto:m.p.chizh@minek.rkomi.ru" TargetMode="Externa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11.&#1088;&#1092;/events/" TargetMode="External"/><Relationship Id="rId2" Type="http://schemas.openxmlformats.org/officeDocument/2006/relationships/hyperlink" Target="mailto:y.v.shatunova@minek.rkomi.ru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vk.com/mbrkomi?w=app6819359_-18123623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&#1062;&#1056;&#1055;/&#1062;&#1048;&#1057;&#1057;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om.rkomi.ru/" TargetMode="Externa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om.rkomi.ru/" TargetMode="Externa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om.rkomi.ru/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png"/><Relationship Id="rId7" Type="http://schemas.openxmlformats.org/officeDocument/2006/relationships/hyperlink" Target="https://vk.com/mbrkom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lck.ru/YVS9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11.&#1088;&#1092;/the-microcredit-company/about-the-company" TargetMode="Externa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10388930" y="-686631"/>
            <a:ext cx="8950988" cy="8915658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696524" y="8429892"/>
            <a:ext cx="6900820" cy="6505659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12730176" y="9624148"/>
            <a:ext cx="3331725" cy="3534098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9754525" y="-1529986"/>
            <a:ext cx="2497381" cy="26482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5457" y="448702"/>
            <a:ext cx="1095225" cy="31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52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526584" y="448702"/>
            <a:ext cx="4752473" cy="1005742"/>
            <a:chOff x="958645" y="338545"/>
            <a:chExt cx="4988478" cy="9382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45" y="338545"/>
              <a:ext cx="857250" cy="9382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29172" y="499837"/>
              <a:ext cx="3917951" cy="61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ЭКОНОМИЧЕСКОГО РАЗВИТИЯ РОССИЙСКОЙ ФЕДЕРАЦИИ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629969" y="4105275"/>
            <a:ext cx="13942462" cy="459143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sp>
        <p:nvSpPr>
          <p:cNvPr id="9" name="Прямоугольник 8"/>
          <p:cNvSpPr/>
          <p:nvPr/>
        </p:nvSpPr>
        <p:spPr>
          <a:xfrm>
            <a:off x="2985657" y="4680354"/>
            <a:ext cx="13231086" cy="3288873"/>
          </a:xfrm>
          <a:prstGeom prst="rect">
            <a:avLst/>
          </a:prstGeom>
        </p:spPr>
        <p:txBody>
          <a:bodyPr wrap="square" lIns="126260" tIns="63131" rIns="126260" bIns="63131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 поддержке малого и среднего бизнеса, </a:t>
            </a:r>
            <a:r>
              <a:rPr lang="ru-RU" sz="48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самозанятых</a:t>
            </a:r>
            <a:r>
              <a:rPr lang="ru-RU" sz="4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граждан в Республике Коми, в том числе в условиях ухудшения экономической ситуации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432189" y="367122"/>
            <a:ext cx="2066391" cy="75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grpSp>
        <p:nvGrpSpPr>
          <p:cNvPr id="7" name="Группа 6"/>
          <p:cNvGrpSpPr/>
          <p:nvPr/>
        </p:nvGrpSpPr>
        <p:grpSpPr>
          <a:xfrm>
            <a:off x="5486400" y="554327"/>
            <a:ext cx="4713385" cy="1048441"/>
            <a:chOff x="2431969" y="1655914"/>
            <a:chExt cx="4713385" cy="1048441"/>
          </a:xfrm>
        </p:grpSpPr>
        <p:pic>
          <p:nvPicPr>
            <p:cNvPr id="16387" name="Picture 3" descr="C:\Users\User\Desktop\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1969" y="1655914"/>
              <a:ext cx="777604" cy="900117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412760" y="1725626"/>
              <a:ext cx="373259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</a:t>
              </a:r>
              <a:r>
                <a:rPr lang="ru-RU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ЭКОНОМИЧЕСКОГО РАЗВИТИЯ И ПРОМЫШЛЕННОСТИ</a:t>
              </a:r>
              <a:endPara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РЕСПУБЛИКИ КОМИ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59" y="448702"/>
            <a:ext cx="2606566" cy="10636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061" y="357696"/>
            <a:ext cx="2351448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72431" y="9972675"/>
            <a:ext cx="2401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/>
              <a:t>17.03.2022</a:t>
            </a:r>
            <a:endParaRPr lang="ru-RU" sz="2000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184734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«Лизинговая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8456" y="1845250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>
                <a:solidFill>
                  <a:srgbClr val="4C1913"/>
                </a:solidFill>
                <a:ea typeface="+mj-ea"/>
                <a:cs typeface="Trebuchet MS"/>
              </a:rPr>
              <a:t>ПРОГРАММА «БИЗНЕС-ИНВЕСТ»</a:t>
            </a:r>
          </a:p>
        </p:txBody>
      </p:sp>
      <p:sp>
        <p:nvSpPr>
          <p:cNvPr id="21" name="object 24"/>
          <p:cNvSpPr txBox="1"/>
          <p:nvPr/>
        </p:nvSpPr>
        <p:spPr>
          <a:xfrm>
            <a:off x="2023427" y="2962275"/>
            <a:ext cx="16566745" cy="58913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Получатели 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субъекты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МСП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, срок деятельности которых с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даты регистрации превышает 9 месяцев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Условия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получения поддержки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регистрация и осуществление деятельности на территории Республики Коми;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отсутствие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просроченной задолженности по налогам, сборам и иным обязательным платежам, превышающей 50 000 рублей; неприменение процедуры несостоятельности (банкротства)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; отсутствие нарушение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платежной дисциплины сроком более 90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Стоимость предмета лизинга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 100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000 рублей до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25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000 000 рублей на срок до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5 лет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Минимальный размер авансового платежа 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</a:t>
            </a: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10% до 30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%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 стоимости предмета лизинга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Процентная ставка 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от ключевой ставки Банка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России с понижающим коэффициентом 0,87 до ключевой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ставки Банка России, увеличенной на коэффициент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1,25 (годовых)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Срок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рассмотрения заявки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до 12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рабочих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Контакты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ответственного лица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Воротников Александр Павлович, ведущий специалист, </a:t>
            </a:r>
            <a:r>
              <a:rPr lang="en-US" sz="2400" i="1" dirty="0">
                <a:solidFill>
                  <a:srgbClr val="C0504D">
                    <a:lumMod val="50000"/>
                  </a:srgbClr>
                </a:solidFill>
              </a:rPr>
              <a:t>adeliyd@mail.ru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, </a:t>
            </a:r>
            <a:br>
              <a:rPr lang="ru-RU" sz="2400" i="1" dirty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8 (904) 221-90-29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Информация о поддержке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-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сайт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6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1999543" y="1190952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«Лизинговая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7" y="1942605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cs typeface="Trebuchet MS"/>
              </a:rPr>
              <a:t>ПРОГРАММА </a:t>
            </a:r>
            <a:r>
              <a:rPr lang="ru-RU" sz="4000" b="1" spc="-175" dirty="0">
                <a:solidFill>
                  <a:srgbClr val="4C1913"/>
                </a:solidFill>
                <a:cs typeface="Trebuchet MS"/>
              </a:rPr>
              <a:t>«</a:t>
            </a:r>
            <a:r>
              <a:rPr lang="ru-RU" sz="4000" b="1" spc="-175" dirty="0" smtClean="0">
                <a:solidFill>
                  <a:srgbClr val="4C1913"/>
                </a:solidFill>
                <a:cs typeface="Trebuchet MS"/>
              </a:rPr>
              <a:t>МОНОГОРОД»</a:t>
            </a:r>
            <a:endParaRPr lang="ru-RU" sz="4000" b="1" spc="-175" dirty="0">
              <a:solidFill>
                <a:srgbClr val="4C1913"/>
              </a:solidFill>
              <a:cs typeface="Trebuchet MS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1999543" y="2962275"/>
            <a:ext cx="16566745" cy="58913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Получатели 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субъекты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МСП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, срок деятельности которых с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даты регистрации превышает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9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Условия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получения поддержки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регистрация и осуществление деятельности на территории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моногородов Республики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Коми;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отсутствие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просроченной задолженности по налогам, сборам и иным обязательным платежам, превышающей 50 000 рублей; неприменение процедуры несостоятельности (банкротства)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; отсутствие нарушение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платежной дисциплины сроком более 90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Стоимость предмета лизинга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 100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000 рублей до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25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000 000 рублей на срок до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5 лет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Минимальный размер авансового платежа 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10 % от стоимости предмета лизинга для отечественного оборудования,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/>
            </a:r>
            <a:b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15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%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для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зарубежного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оборудования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Процентная ставка 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1/2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ключевой ставки Банка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России (годовых)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Срок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рассмотрения заявки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до 12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рабочих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Контакты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ответственного лица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Воротников Александр Павлович,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ведущий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специалист, </a:t>
            </a:r>
            <a:r>
              <a:rPr lang="en-US" sz="2400" i="1" dirty="0">
                <a:solidFill>
                  <a:srgbClr val="C0504D">
                    <a:lumMod val="50000"/>
                  </a:srgbClr>
                </a:solidFill>
              </a:rPr>
              <a:t>adeliyd@mail.ru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/>
            </a:r>
            <a:b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8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(904) 221-90-29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сайт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4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016310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</a:t>
            </a: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«Лизинговая 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7" y="1895186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ПРОГРАММА «ПРИОРИТЕТ»</a:t>
            </a:r>
            <a:endParaRPr lang="ru-RU" sz="4000" b="1" spc="-175" dirty="0">
              <a:solidFill>
                <a:srgbClr val="4C1913"/>
              </a:solidFill>
              <a:ea typeface="+mj-ea"/>
              <a:cs typeface="Trebuchet MS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40487" y="2991732"/>
            <a:ext cx="16566745" cy="66300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субъекты МСП, осуществляющие виды деятельности из разделов ОКВЭД 2 «Сельское, лесное хозяйство, рыболовство и рыбоводство» и «Обрабатывающие производства»,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срок деятельности которых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даты регистрации превышает 9 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Коми;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отсутствие просроченной задолженности по налогам, сборам и иным обязательным платежам, превышающей 50 000 рублей;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неприменение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процедуры несостоятельности (банкротства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); отсутствие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нарушений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платежной дисциплины сроком более 90 дней.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Стоимость предмета лизинга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100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000 рублей до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000 000 рублей на срок до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5 лет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Минимальный размер авансового платежа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10 %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от стоимости предмета лизинга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для отечественного оборудования,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15 % для зарубежного оборудования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ключевая ставка Банка России (годовых)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до 12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рабочих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Воротников Александр Павлович, ведущий специалист,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adeliyd@mail.ru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 (904) 221-90-29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сайт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5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016310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</a:t>
            </a: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«Лизинговая 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7" y="1895186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ПРОГРАММА «АРКТИЧЕСКИЙ»</a:t>
            </a:r>
            <a:endParaRPr lang="ru-RU" sz="4000" b="1" spc="-175" dirty="0">
              <a:solidFill>
                <a:srgbClr val="4C1913"/>
              </a:solidFill>
              <a:ea typeface="+mj-ea"/>
              <a:cs typeface="Trebuchet MS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40487" y="2991732"/>
            <a:ext cx="16566745" cy="552202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срок деятельности которых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даты регистрации превышает 9 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Арктической зоны Российской Федерации в Республике Коми;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отсутствие просроченной задолженности по налогам, сборам и иным обязательным платежам, превышающей 50 000 рублей;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неприменение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процедуры несостоятельности (банкротства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); отсутствие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нарушений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платежной дисциплины сроком более 90 дней.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Стоимость предмета лизинга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100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000 рублей до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000 000 рублей на срок до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5 лет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Минимальный размер авансового платежа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10 %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от стоимости предмета лизинга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ключевая ставка Банка России (годовых)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до 12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рабочих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Воротников Александр Павлович, ведущий специалист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adeliyd@mail.ru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 (904) 221-90-29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сайт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6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1334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МФЦ для бизнеса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8" y="1895475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>
                <a:solidFill>
                  <a:srgbClr val="4C1913"/>
                </a:solidFill>
                <a:ea typeface="+mj-ea"/>
                <a:cs typeface="Trebuchet MS"/>
              </a:rPr>
              <a:t>КОМПЛЕКСНАЯ УСЛУГА «ОТКРЫТИЕ СВОЕГО ДЕЛА»</a:t>
            </a:r>
          </a:p>
        </p:txBody>
      </p:sp>
      <p:sp>
        <p:nvSpPr>
          <p:cNvPr id="21" name="object 24"/>
          <p:cNvSpPr txBox="1"/>
          <p:nvPr/>
        </p:nvSpPr>
        <p:spPr>
          <a:xfrm>
            <a:off x="2023427" y="2809875"/>
            <a:ext cx="16566745" cy="635302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Получатели услуги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физические лица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поддержки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подача заявления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Виды услуг: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государственная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ЮЛ, ФЛ в качестве ИП 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КФХ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одбор ОКВЭД (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ИП,ЮЛ,Самозанятый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роект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устава (ЮЛ)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подбор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франшизы (для дальнейшего её приобретения)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омощь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регистрации в приложении «мой налог»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ткрытие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расчетного счета в одном из банков-партнеров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(ПАО Сбербанк, ВТБ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Банк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ПАО, АО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«Райффайзенбанк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»,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Россельхозбанк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Коша Татьяна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Александровна, заведующий сектором</a:t>
            </a:r>
            <a:r>
              <a:rPr lang="ru-RU" sz="2400" i="1" u="sng" dirty="0" smtClean="0"/>
              <a:t>, </a:t>
            </a:r>
            <a:r>
              <a:rPr lang="ru-RU" sz="2400" i="1" u="sng" dirty="0" smtClean="0">
                <a:hlinkClick r:id="rId3"/>
              </a:rPr>
              <a:t>t.a.kosha@mydocuments11.ru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8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(8212) 301-501 доб.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550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http://www.mydocuments11.ru/pages/mfts_dlya_biznesa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0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0572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МФЦ для бизнеса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31310" y="1785116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УСЛУГА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АО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КОРПОРАЦИЯ МСП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«ОТКРЫТИЕ СВОЕГО ДЕЛА»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31310" y="2733675"/>
            <a:ext cx="16566745" cy="635302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субъекты МСП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Условия получения поддержки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подача заявления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Виды услуг: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егистрация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портале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Бизнес-Навигатора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получение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информации о тренингах, предоставляемых АО «Корпорация МСП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предоставление информации об организациях поддержки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субъектов МСП, о мерах и условиях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предоставление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информации об объемах и номенклатуре закупок конкретных и отдельных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заказчиков в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соответствии с Федеральным законом №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223-ФЗ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предоставление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информации об имуществе, включенном в перечни государственного и муниципального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имущества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. сектором  Коша Татьяна Александровна,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t.a.kosha@mydocuments11.ru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8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(8212) 301-501 доб.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550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сайт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http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://www.mydocuments11.ru/pages/mfts_dlya_biznesa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5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2007356" y="2865644"/>
            <a:ext cx="16280643" cy="669157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МСП,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физические лица</a:t>
            </a:r>
          </a:p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Условия получения поддержки </a:t>
            </a:r>
            <a:r>
              <a:rPr lang="ru-RU" sz="2400" i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запись на обучение, участие бесплатно</a:t>
            </a:r>
          </a:p>
          <a:p>
            <a:pPr marL="12064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 поддержки: </a:t>
            </a:r>
          </a:p>
          <a:p>
            <a:pPr marL="354964" marR="7261" indent="-342900" defTabSz="914371"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«Антикризисные»</a:t>
            </a:r>
          </a:p>
          <a:p>
            <a:pPr marR="7261"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тренинг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«Маркетинг и продажи в кризис. Новые возможности для бизнеса» (г. Сыктывкар) (участники: действующие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R="7261"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обучающая программа для самозанятых граждан «Фабрика. Самозанятые» (онлайн) (участники: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R="7261"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тренинг «Участие в государственных закупках» (г. Воркута, 30.03.2022) (участники: физические лица, СМСП,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354964" marR="7261" indent="-342900" defTabSz="914371"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Программа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обучения «Основы предпринимательской деятельности» (онлайн) (участники: физические лица, начинающие СМСП)</a:t>
            </a:r>
          </a:p>
          <a:p>
            <a:pPr marL="354964" marR="7261" indent="-342900" defTabSz="914371"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Тренинг «Генерация бизнес-идеи» (г. Воркута, 28.03.2022) ( участники: физические лица)</a:t>
            </a:r>
          </a:p>
          <a:p>
            <a:pPr marL="12065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Контактное лицо: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Кравцова Полина Владимировна, руководитель Центра поддержки предпринимательства, </a:t>
            </a:r>
            <a:r>
              <a:rPr lang="en-US" sz="2400" i="1" dirty="0">
                <a:hlinkClick r:id="rId2"/>
              </a:rPr>
              <a:t>p.v.kravtsova@minek.rkomi.ru</a:t>
            </a:r>
            <a:r>
              <a:rPr lang="ru-RU" sz="2400" i="1" dirty="0"/>
              <a:t>, </a:t>
            </a:r>
            <a:r>
              <a:rPr lang="en-US" sz="2400" i="1" dirty="0"/>
              <a:t> </a:t>
            </a:r>
            <a:r>
              <a:rPr lang="ru-RU" sz="2400" i="1" dirty="0"/>
              <a:t>8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(8212) 446025 (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доб.220)</a:t>
            </a:r>
          </a:p>
          <a:p>
            <a:pPr marL="12065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мойбизнес11.рф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ВКонтакте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«Мой бизнес Коми»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54965" marR="7261" indent="-342900" defTabSz="914371">
              <a:spcBef>
                <a:spcPts val="1200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endParaRPr lang="ru-RU" sz="2400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45036" y="1946814"/>
            <a:ext cx="19202397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ПРОГРАММЫ</a:t>
            </a:r>
            <a:r>
              <a:rPr lang="ru-RU" sz="4000" spc="-175" dirty="0" smtClean="0">
                <a:solidFill>
                  <a:srgbClr val="EF5237"/>
                </a:solidFill>
                <a:latin typeface="Trebuchet MS" panose="020B0603020202020204" pitchFamily="34" charset="0"/>
              </a:rPr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ОБУЧЕНИЯ НА МАРТ-АПРЕЛЬ 2022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210800" y="2918589"/>
            <a:ext cx="8077199" cy="1076449"/>
          </a:xfrm>
          <a:prstGeom prst="rect">
            <a:avLst/>
          </a:prstGeom>
        </p:spPr>
        <p:txBody>
          <a:bodyPr wrap="square" lIns="144018" tIns="72009" rIns="144018" bIns="72009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spc="-150" dirty="0">
              <a:solidFill>
                <a:srgbClr val="231F20"/>
              </a:solidFill>
              <a:latin typeface="Trebuchet MS" panose="020B0603020202020204" pitchFamily="34" charset="0"/>
              <a:cs typeface="Arial"/>
            </a:endParaRPr>
          </a:p>
          <a:p>
            <a:pPr marL="354953" marR="7261" indent="-342889" defTabSz="914371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endParaRPr lang="ru-RU" sz="24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2023427" y="11334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01818" y="1756796"/>
            <a:ext cx="20321071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СТАНДАРТИЗАЦИЯ, СЕРТИФИКАЦИЯ, РАЗРЕШЕНИЯ, ПАТЕНТОВАНИЕ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6DFD1-E781-41DB-B371-A0A1752CBDB3}"/>
              </a:ext>
            </a:extLst>
          </p:cNvPr>
          <p:cNvSpPr txBox="1"/>
          <p:nvPr/>
        </p:nvSpPr>
        <p:spPr>
          <a:xfrm>
            <a:off x="2001818" y="2476168"/>
            <a:ext cx="17163246" cy="8640058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поддержки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субъекты МСП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 поддержки: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частичная/полная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компенсация затрат, связанных с обязательным подтверждением соответствия продукции, в форме организации оказания услуг по получению (продлению) сертификата о соответствии и (или) принятия декларации 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 соответствии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частичная/полная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компенсация затрат, связанных с сертификацией (при наличии соответствующей квалификации) СМСП по системе менеджмента качества в соответствии с международными стандартами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частичная/полная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компенсация затрат, связанных с патентованием продукции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бесплатно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в рамках деятельности Центра поддержки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предпринимательства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частично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платно – в рамках деятельности Центра кластерного развития (20% от стоимости услуги),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Центра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инжиниринга (10% от стоимости услуги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 -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Медведкова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Валерия Юрьевна, специалист Центра поддержки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предпринимательства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v.y.medvedkova@minek.rkomi.ru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 446025 (доб.208)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400" b="1" spc="-150" dirty="0">
              <a:solidFill>
                <a:schemeClr val="accent2">
                  <a:lumMod val="50000"/>
                </a:schemeClr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400" b="1" spc="-150" dirty="0">
              <a:solidFill>
                <a:srgbClr val="4C1913"/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400" dirty="0"/>
          </a:p>
        </p:txBody>
      </p:sp>
      <p:sp>
        <p:nvSpPr>
          <p:cNvPr id="8" name="object 23"/>
          <p:cNvSpPr txBox="1">
            <a:spLocks/>
          </p:cNvSpPr>
          <p:nvPr/>
        </p:nvSpPr>
        <p:spPr>
          <a:xfrm>
            <a:off x="2023427" y="11334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7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12788" y="1614679"/>
            <a:ext cx="20321071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МАРКЕТИНГОВЫЕ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УСЛУГИ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6DFD1-E781-41DB-B371-A0A1752CBDB3}"/>
              </a:ext>
            </a:extLst>
          </p:cNvPr>
          <p:cNvSpPr txBox="1"/>
          <p:nvPr/>
        </p:nvSpPr>
        <p:spPr>
          <a:xfrm>
            <a:off x="2023428" y="2349700"/>
            <a:ext cx="17037212" cy="8393836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поддержки: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МСП,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участники территориального кластера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Виды маркетинговых услуг: </a:t>
            </a: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создание одностраничного сайта/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лендинга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реклама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фото, видео</a:t>
            </a: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маркетинговые исследования</a:t>
            </a: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pos-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материалы</a:t>
            </a: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контент-менеджмент</a:t>
            </a: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разработка фирменного стиля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бесплатно/частично платно (бесплатно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в рамках деятельности Центра поддержки предпринимательства, частично платно – в рамках деятельности Центра кластерного развития (10% от стоимости услуги)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</a:t>
            </a: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 лица </a:t>
            </a:r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- 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Кравцова Полина Владимировна, руководитель Центра поддержки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предпринимательства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p.v.kravtsova@minek.rkomi.ru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 , 8(8212) 446025 (доб.220)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мойбизнес11.рф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400" b="1" spc="-150" dirty="0">
              <a:solidFill>
                <a:schemeClr val="accent2">
                  <a:lumMod val="50000"/>
                </a:schemeClr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400" b="1" spc="-150" dirty="0">
              <a:solidFill>
                <a:srgbClr val="4C1913"/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400" dirty="0"/>
          </a:p>
        </p:txBody>
      </p:sp>
      <p:sp>
        <p:nvSpPr>
          <p:cNvPr id="8" name="object 23"/>
          <p:cNvSpPr txBox="1">
            <a:spLocks/>
          </p:cNvSpPr>
          <p:nvPr/>
        </p:nvSpPr>
        <p:spPr>
          <a:xfrm>
            <a:off x="2023428" y="97110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8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1579430" y="1985136"/>
            <a:ext cx="16205981" cy="124392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СОДЕЙСТВИЕ В ПОИСКЕ И ПОДБОРЕ ИНОСТРАННОГО ПОКУПАТЕЛЯ В СТРАНАХ АЗИИ, АРАБСКОГО МИРА,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КИТАЯ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1579430" y="1249918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6DFD1-E781-41DB-B371-A0A1752CBDB3}"/>
              </a:ext>
            </a:extLst>
          </p:cNvPr>
          <p:cNvSpPr txBox="1"/>
          <p:nvPr/>
        </p:nvSpPr>
        <p:spPr>
          <a:xfrm>
            <a:off x="1579430" y="3432854"/>
            <a:ext cx="16500442" cy="7039619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поддержки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МСП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 поддержки: 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 формирование коммерческого предложения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создание сайта на иностранном языке</a:t>
            </a: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перевод презентационных материалов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поиск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подбор потенциальных иностранных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покупателей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бесплатно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60 рабочих дней с момента заключения соглашения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лица: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Подорова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Виолетта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Игоревна, руководитель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Центра поддержки экспорта, v.i.podorova@minek.rkomi.ru, Телефон: 8 (8212) 44-60-25, доб. 219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200" b="1" spc="-150" dirty="0">
              <a:solidFill>
                <a:schemeClr val="accent2">
                  <a:lumMod val="50000"/>
                </a:schemeClr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200" b="1" spc="-150" dirty="0">
              <a:solidFill>
                <a:srgbClr val="4C1913"/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0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10388930" y="-686631"/>
            <a:ext cx="8950988" cy="8915658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696524" y="8429892"/>
            <a:ext cx="6900820" cy="6505659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12730176" y="9624148"/>
            <a:ext cx="3331725" cy="3534098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9754525" y="-1529986"/>
            <a:ext cx="2497381" cy="26482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5457" y="448702"/>
            <a:ext cx="1095225" cy="31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52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24400" y="4440809"/>
            <a:ext cx="13385456" cy="2034000"/>
            <a:chOff x="2629969" y="4439824"/>
            <a:chExt cx="13385456" cy="2034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629969" y="4439824"/>
              <a:ext cx="10778890" cy="2034000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6260" tIns="63131" rIns="126260" bIns="63131" rtlCol="0" anchor="ctr"/>
            <a:lstStyle/>
            <a:p>
              <a:pPr algn="ctr"/>
              <a:endParaRPr lang="ru-RU" sz="2835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86975" y="4584857"/>
              <a:ext cx="12828450" cy="1708184"/>
            </a:xfrm>
            <a:prstGeom prst="rect">
              <a:avLst/>
            </a:prstGeom>
          </p:spPr>
          <p:txBody>
            <a:bodyPr wrap="square" lIns="126260" tIns="63131" rIns="126260" bIns="63131">
              <a:spAutoFit/>
            </a:bodyPr>
            <a:lstStyle/>
            <a:p>
              <a:pPr lvl="0">
                <a:lnSpc>
                  <a:spcPct val="107000"/>
                </a:lnSpc>
                <a:defRPr/>
              </a:pPr>
              <a:r>
                <a:rPr lang="ru-RU" sz="4800" b="1" dirty="0">
                  <a:solidFill>
                    <a:schemeClr val="bg1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Меры по </a:t>
              </a:r>
              <a:r>
                <a:rPr lang="ru-RU" sz="48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поддержке субъектов </a:t>
              </a:r>
            </a:p>
            <a:p>
              <a:pPr lvl="0">
                <a:lnSpc>
                  <a:spcPct val="107000"/>
                </a:lnSpc>
                <a:defRPr/>
              </a:pPr>
              <a:r>
                <a:rPr lang="ru-RU" sz="48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МСП Республики </a:t>
              </a:r>
              <a:r>
                <a:rPr lang="ru-RU" sz="4800" b="1" dirty="0">
                  <a:solidFill>
                    <a:schemeClr val="bg1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Коми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432189" y="367122"/>
            <a:ext cx="2066391" cy="75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13" y="4440809"/>
            <a:ext cx="1873846" cy="2172864"/>
          </a:xfrm>
          <a:prstGeom prst="rect">
            <a:avLst/>
          </a:prstGeom>
        </p:spPr>
      </p:pic>
      <p:grpSp>
        <p:nvGrpSpPr>
          <p:cNvPr id="12" name="Группа 10"/>
          <p:cNvGrpSpPr/>
          <p:nvPr/>
        </p:nvGrpSpPr>
        <p:grpSpPr>
          <a:xfrm>
            <a:off x="526584" y="448702"/>
            <a:ext cx="4752473" cy="1005742"/>
            <a:chOff x="958645" y="338545"/>
            <a:chExt cx="4988478" cy="9382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45" y="338545"/>
              <a:ext cx="857250" cy="9382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29172" y="499837"/>
              <a:ext cx="3917951" cy="61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ЭКОНОМИЧЕСКОГО РАЗВИТИЯ РОССИЙСКОЙ ФЕДЕРАЦИИ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86400" y="554327"/>
            <a:ext cx="4713385" cy="1021704"/>
            <a:chOff x="2431969" y="1655914"/>
            <a:chExt cx="4713385" cy="1021704"/>
          </a:xfrm>
        </p:grpSpPr>
        <p:pic>
          <p:nvPicPr>
            <p:cNvPr id="17" name="Picture 3" descr="C:\Users\User\Desktop\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1969" y="1655914"/>
              <a:ext cx="777604" cy="90011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3412760" y="1725626"/>
              <a:ext cx="3732594" cy="95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ЭКОНОМИЧЕСКОГО РАЗВИТИЯ И ПРОМЫШЛЕННОСТИ</a:t>
              </a:r>
            </a:p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РЕСПУБЛИКИ КОМИ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59" y="448702"/>
            <a:ext cx="2606566" cy="10636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061" y="357696"/>
            <a:ext cx="2351448" cy="1143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41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1579430" y="2074527"/>
            <a:ext cx="16205981" cy="124392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УЧАСТИЯ В ВЫСТАВОЧНО-ЯРМАРОЧНОМ МЕРОПРИЯТИИ НА ТЕРРИТОРИИ РОССИЙСКОЙ ФЕДЕРАЦИИ И ЗА ЕЕ ПРЕДЕЛАМИ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1579430" y="1249918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6DFD1-E781-41DB-B371-A0A1752CBDB3}"/>
              </a:ext>
            </a:extLst>
          </p:cNvPr>
          <p:cNvSpPr txBox="1"/>
          <p:nvPr/>
        </p:nvSpPr>
        <p:spPr>
          <a:xfrm>
            <a:off x="1579430" y="3674854"/>
            <a:ext cx="17163246" cy="7039619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поддержки: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МСП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 поддержки: 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 аренда выставочных площадей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застройка и сопровождение коллективного или индивидуального стенда</a:t>
            </a: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организация доставки выставочных образцов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 подготовка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сувенирной продукции, презентационных материалов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поиск и подбор потенциальных иностранных покупателей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бесплатно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 позднее чем за 2 месяца до даты проведения выставки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Белякова Елена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Дмитриевна, специалист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Центра поддержки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экспорта, e.d.belyakova@minek.rkomi.ru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 44-60-25, доб.303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b="1" spc="-1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endParaRPr lang="ru-RU" sz="22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0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1579430" y="2074527"/>
            <a:ext cx="16205981" cy="124392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СОДЕЙСТВИЕ В РАЗМЕЩЕНИИ НА МЕЖДУНАРОДНОЙ ЭЛЕКТРОННОЙ ТОРГОВОЙ ПЛОЩАДКЕ – ALIBABA, EUROPAGES, FORDAQ.COM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1579430" y="1249918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6DFD1-E781-41DB-B371-A0A1752CBDB3}"/>
              </a:ext>
            </a:extLst>
          </p:cNvPr>
          <p:cNvSpPr txBox="1"/>
          <p:nvPr/>
        </p:nvSpPr>
        <p:spPr>
          <a:xfrm>
            <a:off x="1558958" y="3340652"/>
            <a:ext cx="17163246" cy="6947286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поддержки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МСП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 поддержки: 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подбор международной электронной торговой площадки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•регистрация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(или) продвижение субъекта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 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международной электронной торговой площадке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содействие в приведении продукции и производственного процесса в соответствие с требованиями, необходимыми для экспорта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товаров</a:t>
            </a:r>
          </a:p>
          <a:p>
            <a:pPr>
              <a:spcBef>
                <a:spcPts val="1200"/>
              </a:spcBef>
            </a:pPr>
            <a:r>
              <a:rPr lang="ru-RU" sz="2400" dirty="0"/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адаптация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перевод информации, указанной на упаковке товара, других материалах, включая съемку продукта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бесплатно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60 рабочих дней с момента заключения соглашения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Кынева Александра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Владимировна, заместитель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руководителя Центра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экспорта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 a.v.kyneva@minek.rkomi.ru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 44-60-25, доб. 214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b="1" spc="-1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endParaRPr lang="ru-RU" sz="22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1579430" y="2074527"/>
            <a:ext cx="16205981" cy="124392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СТАНДАРТИЗАЦИЯ, СЕРТИФИКАЦИЯ, НЕОБХОДИМЫЕ РАЗРЕШЕНИЯ ПРИ ЭКСПОРТЕ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1579430" y="1249918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6DFD1-E781-41DB-B371-A0A1752CBDB3}"/>
              </a:ext>
            </a:extLst>
          </p:cNvPr>
          <p:cNvSpPr txBox="1"/>
          <p:nvPr/>
        </p:nvSpPr>
        <p:spPr>
          <a:xfrm>
            <a:off x="1447800" y="3351574"/>
            <a:ext cx="17163246" cy="6054734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поддержки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МСП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поддержки: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наличие заключенного экспортного контракта,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для выполнения которого требуется приведение продукции и (или) производственного процесса в соответствие с требованиями, предъявляемыми на внешних рынках для экспорта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условиях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софинансирования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(расходы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ЦПЭ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 более 80 %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затрат,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 более 1 млн. рублей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субъекта МСП)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от 2 недель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Кынева Александра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Владимировна, заместитель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руководителя Центра поддержки экспорта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 a.v.kyneva@minek.rkomi.ru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 44-60-25, доб. 214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200" b="1" spc="-1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pPr>
              <a:spcBef>
                <a:spcPts val="1200"/>
              </a:spcBef>
            </a:pPr>
            <a:endParaRPr lang="ru-RU" sz="22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49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2023426" y="2738261"/>
            <a:ext cx="16797973" cy="80827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rgbClr val="4C1913"/>
                </a:solidFill>
                <a:cs typeface="Arial"/>
              </a:rPr>
              <a:t>Получатели поддержки: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МСП,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физические лица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Условия </a:t>
            </a:r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получения </a:t>
            </a: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поддержки субъектами МСП: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посещение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коворкинга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- 100 руб./час за 1 человека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печать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документов - 3 руб./лист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услуги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переговорной комнаты - 100 руб./30 мин за 1 человека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Абонементы: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день – 500 руб. (для социальных и начинающих предпринимателей – 300 руб.)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месяц – 5000 руб. (для социальных и начинающих предпринимателей – 3000 руб.)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Условия получения поддержки </a:t>
            </a:r>
            <a:r>
              <a:rPr lang="ru-RU" sz="2400" b="1" spc="-150" dirty="0" err="1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самозанятыми</a:t>
            </a: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: 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Бесплатно, подтверждение регистрации физического лица в качестве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самозанятого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на сайте ФНС России (проверка ИНН)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Вид поддержки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рабочие места, обеспеченные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интернетом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оказания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в день обращения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Чиж Максим Петрович, главный специалист общего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отдела,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m.p.chizh@minek.rkomi.ru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(8212) 446025 (доб.400)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нформация о поддержке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 сайт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23427" y="1897845"/>
            <a:ext cx="16041728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КОВОРКИНГ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2023427" y="11334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2054134" y="2803364"/>
            <a:ext cx="16280642" cy="76149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субъекты МСП</a:t>
            </a:r>
          </a:p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Условия получения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наличие субъекта МСП в едином реестре субъектов МСП, соответствие 1 из категорий</a:t>
            </a:r>
          </a:p>
          <a:p>
            <a:pPr marR="726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Категория 1 - трудоустройство социально – незащищенных категорий населения</a:t>
            </a:r>
          </a:p>
          <a:p>
            <a:pPr marR="726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Категория 2 - реализация товаров и услуг социально – незащищенных категорий населения</a:t>
            </a:r>
          </a:p>
          <a:p>
            <a:pPr marR="726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Категория 3 - производство товаров и услуг для социально-незащищенных категорий населения</a:t>
            </a:r>
          </a:p>
          <a:p>
            <a:pPr marR="726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Категория 4 - деятельность, направленная на достижение общественно полезных целей и решение социальных проблем</a:t>
            </a:r>
          </a:p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Вид поддержки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включение сведений об отнесении субъекта МСП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 социальному предприятию в единый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реестр субъектов МСП</a:t>
            </a:r>
          </a:p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Срок оказания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в течении 30 дней со дня подачи заявления</a:t>
            </a:r>
          </a:p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Контакты ответственного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лица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Шатунова Юлия Викторовна, руководитель Центра инноваций социальной сферы,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y.v.shatunova@minek.rkomi.ru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(8212)44-60-25 (доб.216)</a:t>
            </a:r>
          </a:p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- Порядок признания СМСП социальным предприятием регламентирован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Приказом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Министерства экономического развития Российской Федерации №773 от 29.11.2019,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мойбизнес11.рф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ВКонтакте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«Мой бизнес Коми»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spc="-150" dirty="0">
              <a:cs typeface="Arial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23427" y="1947324"/>
            <a:ext cx="19202397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ПОЛУЧЕНИЕ СТАТУСА СОЦИАЛЬНОГО ПРЕДПРИЯТИЯ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F0D892EC-CA00-4BC7-99F3-C3262CCAB952}"/>
              </a:ext>
            </a:extLst>
          </p:cNvPr>
          <p:cNvSpPr txBox="1"/>
          <p:nvPr/>
        </p:nvSpPr>
        <p:spPr>
          <a:xfrm>
            <a:off x="6172200" y="9439275"/>
            <a:ext cx="13653911" cy="75148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</a:br>
            <a:endParaRPr lang="ru-RU" sz="2400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8" name="object 23"/>
          <p:cNvSpPr txBox="1">
            <a:spLocks/>
          </p:cNvSpPr>
          <p:nvPr/>
        </p:nvSpPr>
        <p:spPr>
          <a:xfrm>
            <a:off x="2023427" y="1133475"/>
            <a:ext cx="19083973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Министерство</a:t>
            </a:r>
            <a:r>
              <a:rPr lang="ru-RU" sz="3600" spc="-175" dirty="0" smtClean="0">
                <a:solidFill>
                  <a:srgbClr val="EF5237"/>
                </a:solidFill>
                <a:latin typeface="+mn-lt"/>
              </a:rPr>
              <a:t> экономического развития и промышленности Республики Коми</a:t>
            </a:r>
            <a:endParaRPr lang="ru-RU" sz="36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24</a:t>
            </a:fld>
            <a:endParaRPr lang="ru-RU"/>
          </a:p>
        </p:txBody>
      </p:sp>
      <p:sp>
        <p:nvSpPr>
          <p:cNvPr id="10" name="object 24">
            <a:extLst>
              <a:ext uri="{FF2B5EF4-FFF2-40B4-BE49-F238E27FC236}">
                <a16:creationId xmlns:a16="http://schemas.microsoft.com/office/drawing/2014/main" id="{F0D892EC-CA00-4BC7-99F3-C3262CCAB952}"/>
              </a:ext>
            </a:extLst>
          </p:cNvPr>
          <p:cNvSpPr txBox="1"/>
          <p:nvPr/>
        </p:nvSpPr>
        <p:spPr>
          <a:xfrm>
            <a:off x="6324600" y="9591675"/>
            <a:ext cx="13653911" cy="75148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</a:br>
            <a:endParaRPr lang="ru-RU" sz="2400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016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2046173" y="2851069"/>
            <a:ext cx="16280642" cy="672235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субъекты МСП, имеющие статус социального предприятия</a:t>
            </a:r>
          </a:p>
          <a:p>
            <a:pPr marL="12064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Условия получения: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прохождение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акселерационных образовательных программ на базе Центра «Мой бизнес»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обеспечение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условий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софинансирования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- не менее 50%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стоимости социального проекта</a:t>
            </a:r>
          </a:p>
          <a:p>
            <a:pPr lvl="0"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Размер поддержки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зависит от территории ведения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бизнеса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от 100 тыс. до 500 тыс. рублей – на территории Республики Коми;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до 1 млн рублей – на Арктических территориях Республики Коми (г. Воркута, г. Инта, г. Усинск,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Усть-Цилемский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район)</a:t>
            </a:r>
          </a:p>
          <a:p>
            <a:pPr marL="12064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рассмотрения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сроки, установленные Министерством</a:t>
            </a:r>
          </a:p>
          <a:p>
            <a:pPr marL="12064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Маликова Светлана Юрьевна, главный эксперт отдела развития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инфраструктуры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поддержки предпринимательства, тел. 8(8212)255-367</a:t>
            </a:r>
          </a:p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https://мойбизнес11.рф/ЦРП/ЦИСС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приложение 2.15 к постановлению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Правительства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Республики Коми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31.10.2019 №521</a:t>
            </a:r>
          </a:p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spc="-150" dirty="0">
              <a:cs typeface="Arial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23427" y="1947324"/>
            <a:ext cx="14435773" cy="62132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ГРАНТЫ В ФОРМЕ СУБСИДИЙ СОЦИАЛЬНЫМ ПРЕДПРИЯТИЯМ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25</a:t>
            </a:fld>
            <a:endParaRPr lang="ru-RU"/>
          </a:p>
        </p:txBody>
      </p:sp>
      <p:sp>
        <p:nvSpPr>
          <p:cNvPr id="10" name="object 23"/>
          <p:cNvSpPr txBox="1">
            <a:spLocks/>
          </p:cNvSpPr>
          <p:nvPr/>
        </p:nvSpPr>
        <p:spPr>
          <a:xfrm>
            <a:off x="2023427" y="1194993"/>
            <a:ext cx="20285084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Министерство экономического развития и промышленности Республики Коми</a:t>
            </a:r>
          </a:p>
        </p:txBody>
      </p:sp>
    </p:spTree>
    <p:extLst>
      <p:ext uri="{BB962C8B-B14F-4D97-AF65-F5344CB8AC3E}">
        <p14:creationId xmlns:p14="http://schemas.microsoft.com/office/powerpoint/2010/main" val="2771233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1778758" y="2064063"/>
            <a:ext cx="16322684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СУБСИДИИ СУБЪЕКТАМ МСП В УСЛОВИЯХ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COVID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19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1778758" y="1202167"/>
            <a:ext cx="20285084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Министерство экономического развития и промышленности Республики Коми</a:t>
            </a:r>
          </a:p>
        </p:txBody>
      </p:sp>
      <p:sp>
        <p:nvSpPr>
          <p:cNvPr id="10" name="object 24"/>
          <p:cNvSpPr txBox="1"/>
          <p:nvPr/>
        </p:nvSpPr>
        <p:spPr>
          <a:xfrm>
            <a:off x="1763973" y="3038475"/>
            <a:ext cx="16205981" cy="626068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убъекты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МСП с основным видом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ОКВЭДом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59.14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(кинотеатры) 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93.2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(детские игровые комнаты, детские развлекательные центры)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оответствие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требованиям 209-ФЗ,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регистрация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осуществление деятельности в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РК, задолженность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 уплате налогов и сборов не превышает 30 000 рублей,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являются получателями средств из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регионального бюджета 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аналогичные цели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затраты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понесенные в период действия ограничений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 2022 году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 каждый месяц ограничений: </a:t>
            </a:r>
            <a:r>
              <a:rPr lang="ru-RU" sz="2400" b="1" i="1" dirty="0">
                <a:solidFill>
                  <a:srgbClr val="EF5237"/>
                </a:solidFill>
              </a:rPr>
              <a:t>13 890 * 1,869 * кол-во работников + расходы по аренде </a:t>
            </a:r>
            <a:r>
              <a:rPr lang="ru-RU" sz="2400" b="1" i="1" dirty="0" smtClean="0">
                <a:solidFill>
                  <a:srgbClr val="EF5237"/>
                </a:solidFill>
              </a:rPr>
              <a:t/>
            </a:r>
            <a:br>
              <a:rPr lang="ru-RU" sz="2400" b="1" i="1" dirty="0" smtClean="0">
                <a:solidFill>
                  <a:srgbClr val="EF5237"/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(по аренде не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более 320 000 рублей для городских округов;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более 70 000 рублей для муниципальных районов)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в сроки, установленные Министерством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Романюк Екатерина Михайловна, ведущий эксперт отдела государственной поддержки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предпринимательства, e.m.romanyuk@minek.rkomi.ru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255-341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сайт Министерства экономического развития и промышленности Республики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Коми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разделе «Деятельность. Предпринимательство»</a:t>
            </a:r>
          </a:p>
          <a:p>
            <a:pPr>
              <a:spcBef>
                <a:spcPts val="1200"/>
              </a:spcBef>
            </a:pP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87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1778757" y="2153327"/>
            <a:ext cx="16322684" cy="185948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СУБСИДИИ НА ВОЗМЕЩЕНИЕ ЧАСТИ ЗАТРАТ ПО ПРИВЛЕЧЕНИЮ ГАРАНТИЙ И ПОРУЧИТЕЛЬСТВ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АО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«ГАРАНТИЙНЫЙ ФОНД РЕСПУБЛИКИ КОМИ» </a:t>
            </a: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1778757" y="1221706"/>
            <a:ext cx="20285084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Министерство </a:t>
            </a: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экономического 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развития и промышленности Республики </a:t>
            </a: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Коми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1778757" y="4013176"/>
            <a:ext cx="15899643" cy="5583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убъекты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МСП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граждане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оответствие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требованиям 209-ФЗ,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регистрация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осуществление деятельности в РК,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задолженность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 уплате налогов и сборов не превышает 3000 рублей,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отсутствие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просроченной задолженности перед РК,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наличие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договора о предоставлении поручительства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РГО, отсутствие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неисполненных обязательств/просроченной задолженности по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микрозаймам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отсутствие задолженности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 кредитам под поручительства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РГО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являются получателями средств из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регионального бюджета 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аналогичные цели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субсидии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80% (не более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100 000 рублей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текущем году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Прием заявок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до 1 ноября текущего финансового года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Шиханова Галина Викторовна, главный эксперт отдела государственной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поддержки предпринимательства,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g.v.shihanova@minek.rkomi.ru, (8212)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255-393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о поддержке - </a:t>
            </a:r>
            <a:r>
              <a:rPr lang="ru-RU" sz="2400" i="1" dirty="0" smtClean="0">
                <a:hlinkClick r:id="rId2"/>
              </a:rPr>
              <a:t>сайт </a:t>
            </a:r>
            <a:r>
              <a:rPr lang="ru-RU" sz="2400" i="1" dirty="0">
                <a:hlinkClick r:id="rId2"/>
              </a:rPr>
              <a:t>Министерства экономического развития и промышленности </a:t>
            </a:r>
            <a:r>
              <a:rPr lang="ru-RU" sz="2400" i="1" dirty="0" smtClean="0">
                <a:hlinkClick r:id="rId2"/>
              </a:rPr>
              <a:t/>
            </a:r>
            <a:br>
              <a:rPr lang="ru-RU" sz="2400" i="1" dirty="0" smtClean="0">
                <a:hlinkClick r:id="rId2"/>
              </a:rPr>
            </a:br>
            <a:r>
              <a:rPr lang="ru-RU" sz="2400" i="1" dirty="0" smtClean="0">
                <a:hlinkClick r:id="rId2"/>
              </a:rPr>
              <a:t>Республики </a:t>
            </a:r>
            <a:r>
              <a:rPr lang="ru-RU" sz="2400" i="1" dirty="0">
                <a:hlinkClick r:id="rId2"/>
              </a:rPr>
              <a:t>Коми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в разделе «Деятельность. Предпринимательство»</a:t>
            </a:r>
          </a:p>
          <a:p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0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1778757" y="1937746"/>
            <a:ext cx="16322684" cy="185948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СУБСИДИИ НА ПРОВЕДЕНИЕ ОЦЕНКИ И СТРАХОВАНИЯ ИМУЩЕСТВА, ПЕРЕДАВАЕМОГО В ЗАЛОГ ПО ДОГОВОРАМ ЗАЙМА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АО «МИКРОКРЕДИТНАЯ КОМПАНИЯ РЕСПУБЛИКИ КОМИ»</a:t>
            </a: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1778757" y="1066789"/>
            <a:ext cx="20285084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Министерство экономического развития и промышленности 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Республики Коми</a:t>
            </a:r>
          </a:p>
        </p:txBody>
      </p:sp>
      <p:sp>
        <p:nvSpPr>
          <p:cNvPr id="10" name="object 24"/>
          <p:cNvSpPr txBox="1"/>
          <p:nvPr/>
        </p:nvSpPr>
        <p:spPr>
          <a:xfrm>
            <a:off x="1837108" y="3883678"/>
            <a:ext cx="16205981" cy="57374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убъекты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МСП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граждане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оответствие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требованиям 209-ФЗ,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регистрация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осуществление деятельности в РК,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задолженность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 уплате налогов и сборов не превышает 3000 рублей,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отсутствие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просроченной задолженности перед РК,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наличие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договора займа с МФО,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отсутствие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неисполненных обязательств/просроченной задолженности по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микрозаймам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являются получателями средств из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регионального бюджета 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аналогичные цели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90% (по оценке имущества  - от осуществленных расходов, но не более 6 тысяч рублей; по страхованию имущества - от осуществленных расходов, но не более 70 тысяч рублей)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Прием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заявок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до 1 ноября текущего финансового года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Шиханова Галина Викторовна, главный эксперт отдела государственной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поддержки предпринимательства, g.v.shihanova@minek.rkomi.ru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(8212)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255-393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о поддержке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Министерства экономического развития и промышленности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Республики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Коми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в разделе «Деятельность. Предпринимательство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6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95571" y="1839481"/>
            <a:ext cx="8534399" cy="482889"/>
          </a:xfrm>
          <a:prstGeom prst="rect">
            <a:avLst/>
          </a:prstGeom>
        </p:spPr>
        <p:txBody>
          <a:bodyPr vert="horz" wrap="square" lIns="0" tIns="15431" rIns="0" bIns="0" rtlCol="0">
            <a:spAutoFit/>
          </a:bodyPr>
          <a:lstStyle/>
          <a:p>
            <a:pPr marL="18153" marR="229640" lvl="0" indent="0" defTabSz="1307043" rtl="0" eaLnBrk="1" fontAlgn="auto" latinLnBrk="0" hangingPunct="1">
              <a:lnSpc>
                <a:spcPct val="100699"/>
              </a:lnSpc>
              <a:spcBef>
                <a:spcPts val="1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75" normalizeH="0" baseline="0" noProof="0" dirty="0" smtClean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/>
              </a:rPr>
              <a:t>ГОРЯЧИЕ </a:t>
            </a:r>
            <a:r>
              <a:rPr kumimoji="0" lang="ru-RU" sz="3200" b="1" i="0" u="none" strike="noStrike" kern="1200" cap="none" spc="-175" normalizeH="0" baseline="0" noProof="0" dirty="0" smtClean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/>
              </a:rPr>
              <a:t>ЛИНИИ для предпринимателей</a:t>
            </a:r>
            <a:endParaRPr kumimoji="0" lang="ru-RU" sz="3200" b="1" i="0" u="none" strike="noStrike" kern="1200" cap="none" spc="-175" normalizeH="0" baseline="0" noProof="0" dirty="0" smtClean="0">
              <a:ln>
                <a:noFill/>
              </a:ln>
              <a:solidFill>
                <a:srgbClr val="EF523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2709" y="1378346"/>
            <a:ext cx="3355752" cy="2234323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lvl="0" indent="0" algn="just" defTabSz="1307043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75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ВСЯ  ПОМОЩЬ ー ОНЛАЙН</a:t>
            </a:r>
          </a:p>
        </p:txBody>
      </p:sp>
      <p:sp>
        <p:nvSpPr>
          <p:cNvPr id="5" name="object 5"/>
          <p:cNvSpPr/>
          <p:nvPr/>
        </p:nvSpPr>
        <p:spPr>
          <a:xfrm>
            <a:off x="1654698" y="3853861"/>
            <a:ext cx="4430367" cy="3218744"/>
          </a:xfrm>
          <a:prstGeom prst="rect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307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414217" y="2642588"/>
            <a:ext cx="11788183" cy="3067884"/>
            <a:chOff x="7082375" y="2642588"/>
            <a:chExt cx="14346079" cy="3067884"/>
          </a:xfrm>
        </p:grpSpPr>
        <p:sp>
          <p:nvSpPr>
            <p:cNvPr id="7" name="object 7"/>
            <p:cNvSpPr txBox="1"/>
            <p:nvPr/>
          </p:nvSpPr>
          <p:spPr>
            <a:xfrm>
              <a:off x="7174395" y="2642588"/>
              <a:ext cx="14254059" cy="3067884"/>
            </a:xfrm>
            <a:prstGeom prst="rect">
              <a:avLst/>
            </a:prstGeom>
          </p:spPr>
          <p:txBody>
            <a:bodyPr vert="horz" wrap="square" lIns="0" tIns="18154" rIns="0" bIns="0" rtlCol="0">
              <a:spAutoFit/>
            </a:bodyPr>
            <a:lstStyle/>
            <a:p>
              <a:pPr marL="18153" marR="7261" lvl="0" defTabSz="1307043">
                <a:defRPr/>
              </a:pPr>
              <a:r>
                <a:rPr lang="ru-RU" sz="2800" b="1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Министерство экономического развития и промышленности</a:t>
              </a:r>
              <a:br>
                <a:rPr lang="ru-RU" sz="2800" b="1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</a:br>
              <a:r>
                <a:rPr lang="ru-RU" sz="2800" b="1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Республики Коми</a:t>
              </a:r>
              <a:endParaRPr lang="ru-RU" sz="2800" b="1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L="18153" marR="7261" lvl="0" defTabSz="1307043">
                <a:spcBef>
                  <a:spcPts val="1658"/>
                </a:spcBef>
                <a:defRPr/>
              </a:pPr>
              <a:endParaRPr lang="ru-RU" sz="2800" b="1" dirty="0">
                <a:solidFill>
                  <a:srgbClr val="EF5237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defTabSz="1307043">
                <a:defRPr/>
              </a:pP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условиях ухудшения экономической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ситуации предприятия могут сообщить </a:t>
              </a: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о рисках, связанных:</a:t>
              </a:r>
            </a:p>
            <a:p>
              <a:pPr marR="7261" lvl="0" defTabSz="1307043">
                <a:defRPr/>
              </a:pPr>
              <a:r>
                <a:rPr lang="ru-RU" sz="2000" b="1" spc="-150" dirty="0">
                  <a:solidFill>
                    <a:srgbClr val="231F2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∙ </a:t>
              </a: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с экспортной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деятельностью</a:t>
              </a:r>
              <a:endParaRPr lang="ru-RU" sz="20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defRPr/>
              </a:pP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∙ с выстраиванием транспортно-логистических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цепочек</a:t>
              </a:r>
              <a:endParaRPr lang="ru-RU" sz="20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defRPr/>
              </a:pP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∙ с обеспечением трудовыми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ресурсами</a:t>
              </a:r>
              <a:endParaRPr lang="ru-RU" sz="20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defRPr/>
              </a:pP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∙ с ограничением поставок материалов и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оборудования</a:t>
              </a:r>
              <a:endParaRPr lang="ru-RU" sz="20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22"/>
            <p:cNvSpPr txBox="1">
              <a:spLocks/>
            </p:cNvSpPr>
            <p:nvPr/>
          </p:nvSpPr>
          <p:spPr>
            <a:xfrm>
              <a:off x="7082375" y="3588442"/>
              <a:ext cx="9476791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>
              <a:lvl1pPr>
                <a:defRPr sz="9850" b="1" i="0">
                  <a:solidFill>
                    <a:srgbClr val="4C1913"/>
                  </a:solidFill>
                  <a:latin typeface="Trebuchet MS"/>
                  <a:ea typeface="+mj-ea"/>
                  <a:cs typeface="Trebuchet MS"/>
                </a:defRPr>
              </a:lvl1pPr>
            </a:lstStyle>
            <a:p>
              <a:pPr marL="972000" lvl="0">
                <a:spcBef>
                  <a:spcPts val="90"/>
                </a:spcBef>
                <a:defRPr/>
              </a:pPr>
              <a:r>
                <a:rPr lang="ru-RU" sz="2400" kern="0" spc="-150" dirty="0">
                  <a:solidFill>
                    <a:srgbClr val="EF5237"/>
                  </a:solidFill>
                </a:rPr>
                <a:t>8 (8212) 255 467, </a:t>
              </a:r>
              <a:r>
                <a:rPr lang="en-US" sz="2400" kern="0" spc="-150" dirty="0">
                  <a:solidFill>
                    <a:srgbClr val="EF5237"/>
                  </a:solidFill>
                </a:rPr>
                <a:t>business@minek.rkomi.ru</a:t>
              </a:r>
              <a:endParaRPr kumimoji="0" lang="ru-RU" sz="2400" b="1" i="0" u="none" strike="noStrike" kern="0" cap="none" spc="-150" normalizeH="0" baseline="0" noProof="0" dirty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700" y="8209749"/>
            <a:ext cx="737454" cy="7407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2778" t="2825" r="2265" b="9222"/>
          <a:stretch/>
        </p:blipFill>
        <p:spPr>
          <a:xfrm>
            <a:off x="1672356" y="9115282"/>
            <a:ext cx="753035" cy="762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397586" y="5864945"/>
            <a:ext cx="9573845" cy="1864991"/>
            <a:chOff x="7088729" y="6447220"/>
            <a:chExt cx="9476791" cy="1864991"/>
          </a:xfrm>
        </p:grpSpPr>
        <p:sp>
          <p:nvSpPr>
            <p:cNvPr id="25" name="object 7"/>
            <p:cNvSpPr txBox="1"/>
            <p:nvPr/>
          </p:nvSpPr>
          <p:spPr>
            <a:xfrm>
              <a:off x="7180038" y="6447220"/>
              <a:ext cx="8856612" cy="1864991"/>
            </a:xfrm>
            <a:prstGeom prst="rect">
              <a:avLst/>
            </a:prstGeom>
          </p:spPr>
          <p:txBody>
            <a:bodyPr vert="horz" wrap="square" lIns="0" tIns="18154" rIns="0" bIns="0" rtlCol="0">
              <a:spAutoFit/>
            </a:bodyPr>
            <a:lstStyle/>
            <a:p>
              <a:pPr marR="7261" lvl="0" defTabSz="1307043">
                <a:lnSpc>
                  <a:spcPct val="150000"/>
                </a:lnSpc>
                <a:defRPr/>
              </a:pPr>
              <a:r>
                <a:rPr lang="ru-RU" sz="2800" b="1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«Мой бизнес» Коми</a:t>
              </a:r>
            </a:p>
            <a:p>
              <a:pPr marR="7261" lvl="0" defTabSz="1307043">
                <a:defRPr/>
              </a:pPr>
              <a:endParaRPr lang="ru-RU" sz="28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spcBef>
                  <a:spcPts val="1200"/>
                </a:spcBef>
                <a:defRPr/>
              </a:pP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Для субъектов малого и среднего предпринимательства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по вопросам ведения деятельности в </a:t>
              </a: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условиях ухудшения экономической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ситуации</a:t>
              </a:r>
              <a:endParaRPr lang="ru-RU" sz="2000" b="1" spc="-150" dirty="0">
                <a:solidFill>
                  <a:srgbClr val="231F20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bject 22"/>
            <p:cNvSpPr txBox="1">
              <a:spLocks/>
            </p:cNvSpPr>
            <p:nvPr/>
          </p:nvSpPr>
          <p:spPr>
            <a:xfrm>
              <a:off x="7088729" y="7189278"/>
              <a:ext cx="9476791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>
              <a:lvl1pPr>
                <a:defRPr sz="9850" b="1" i="0">
                  <a:solidFill>
                    <a:srgbClr val="4C1913"/>
                  </a:solidFill>
                  <a:latin typeface="Trebuchet MS"/>
                  <a:ea typeface="+mj-ea"/>
                  <a:cs typeface="Trebuchet MS"/>
                </a:defRPr>
              </a:lvl1pPr>
            </a:lstStyle>
            <a:p>
              <a:pPr marL="972000" lvl="0">
                <a:spcBef>
                  <a:spcPts val="90"/>
                </a:spcBef>
                <a:defRPr/>
              </a:pPr>
              <a:r>
                <a:rPr lang="ru-RU" sz="2400" kern="0" spc="-150" dirty="0">
                  <a:solidFill>
                    <a:srgbClr val="EF5237"/>
                  </a:solidFill>
                </a:rPr>
                <a:t>8 (800) 301-59-59 (ежедневно с 9 до 18)</a:t>
              </a:r>
              <a:endParaRPr kumimoji="0" lang="ru-RU" sz="2400" b="1" i="0" u="none" strike="noStrike" kern="0" cap="none" spc="-150" normalizeH="0" baseline="0" noProof="0" dirty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5"/>
            <p:cNvSpPr/>
            <p:nvPr/>
          </p:nvSpPr>
          <p:spPr>
            <a:xfrm>
              <a:off x="7457035" y="7173926"/>
              <a:ext cx="422083" cy="411577"/>
            </a:xfrm>
            <a:custGeom>
              <a:avLst/>
              <a:gdLst/>
              <a:ahLst/>
              <a:cxnLst/>
              <a:rect l="l" t="t" r="r" b="b"/>
              <a:pathLst>
                <a:path w="1323339" h="1323339">
                  <a:moveTo>
                    <a:pt x="214138" y="0"/>
                  </a:moveTo>
                  <a:lnTo>
                    <a:pt x="77327" y="77097"/>
                  </a:lnTo>
                  <a:lnTo>
                    <a:pt x="37155" y="112513"/>
                  </a:lnTo>
                  <a:lnTo>
                    <a:pt x="13014" y="160320"/>
                  </a:lnTo>
                  <a:lnTo>
                    <a:pt x="4303" y="201461"/>
                  </a:lnTo>
                  <a:lnTo>
                    <a:pt x="0" y="251968"/>
                  </a:lnTo>
                  <a:lnTo>
                    <a:pt x="353" y="280764"/>
                  </a:lnTo>
                  <a:lnTo>
                    <a:pt x="7775" y="345506"/>
                  </a:lnTo>
                  <a:lnTo>
                    <a:pt x="26422" y="419862"/>
                  </a:lnTo>
                  <a:lnTo>
                    <a:pt x="40808" y="460676"/>
                  </a:lnTo>
                  <a:lnTo>
                    <a:pt x="59022" y="503932"/>
                  </a:lnTo>
                  <a:lnTo>
                    <a:pt x="81406" y="549641"/>
                  </a:lnTo>
                  <a:lnTo>
                    <a:pt x="108301" y="597816"/>
                  </a:lnTo>
                  <a:lnTo>
                    <a:pt x="140048" y="648470"/>
                  </a:lnTo>
                  <a:lnTo>
                    <a:pt x="176987" y="701614"/>
                  </a:lnTo>
                  <a:lnTo>
                    <a:pt x="219460" y="757262"/>
                  </a:lnTo>
                  <a:lnTo>
                    <a:pt x="267806" y="815426"/>
                  </a:lnTo>
                  <a:lnTo>
                    <a:pt x="322368" y="876118"/>
                  </a:lnTo>
                  <a:lnTo>
                    <a:pt x="383486" y="939351"/>
                  </a:lnTo>
                  <a:lnTo>
                    <a:pt x="446718" y="1000467"/>
                  </a:lnTo>
                  <a:lnTo>
                    <a:pt x="507410" y="1055026"/>
                  </a:lnTo>
                  <a:lnTo>
                    <a:pt x="565572" y="1103371"/>
                  </a:lnTo>
                  <a:lnTo>
                    <a:pt x="621219" y="1145841"/>
                  </a:lnTo>
                  <a:lnTo>
                    <a:pt x="674362" y="1182778"/>
                  </a:lnTo>
                  <a:lnTo>
                    <a:pt x="725014" y="1214523"/>
                  </a:lnTo>
                  <a:lnTo>
                    <a:pt x="773188" y="1241416"/>
                  </a:lnTo>
                  <a:lnTo>
                    <a:pt x="818895" y="1263798"/>
                  </a:lnTo>
                  <a:lnTo>
                    <a:pt x="862149" y="1282011"/>
                  </a:lnTo>
                  <a:lnTo>
                    <a:pt x="902961" y="1296394"/>
                  </a:lnTo>
                  <a:lnTo>
                    <a:pt x="941345" y="1307289"/>
                  </a:lnTo>
                  <a:lnTo>
                    <a:pt x="1010878" y="1319979"/>
                  </a:lnTo>
                  <a:lnTo>
                    <a:pt x="1070846" y="1322807"/>
                  </a:lnTo>
                  <a:lnTo>
                    <a:pt x="1097275" y="1321375"/>
                  </a:lnTo>
                  <a:lnTo>
                    <a:pt x="1143085" y="1314523"/>
                  </a:lnTo>
                  <a:lnTo>
                    <a:pt x="1187650" y="1299941"/>
                  </a:lnTo>
                  <a:lnTo>
                    <a:pt x="1229842" y="1267343"/>
                  </a:lnTo>
                  <a:lnTo>
                    <a:pt x="1315247" y="1129584"/>
                  </a:lnTo>
                  <a:lnTo>
                    <a:pt x="1322812" y="1108673"/>
                  </a:lnTo>
                  <a:lnTo>
                    <a:pt x="1322065" y="1087179"/>
                  </a:lnTo>
                  <a:lnTo>
                    <a:pt x="1313534" y="1067437"/>
                  </a:lnTo>
                  <a:lnTo>
                    <a:pt x="1297746" y="1051784"/>
                  </a:lnTo>
                  <a:lnTo>
                    <a:pt x="1227844" y="1005186"/>
                  </a:lnTo>
                  <a:lnTo>
                    <a:pt x="808396" y="1005186"/>
                  </a:lnTo>
                  <a:lnTo>
                    <a:pt x="788882" y="998596"/>
                  </a:lnTo>
                  <a:lnTo>
                    <a:pt x="737898" y="970208"/>
                  </a:lnTo>
                  <a:lnTo>
                    <a:pt x="672486" y="926433"/>
                  </a:lnTo>
                  <a:lnTo>
                    <a:pt x="631388" y="893696"/>
                  </a:lnTo>
                  <a:lnTo>
                    <a:pt x="583107" y="851016"/>
                  </a:lnTo>
                  <a:lnTo>
                    <a:pt x="526450" y="796362"/>
                  </a:lnTo>
                  <a:lnTo>
                    <a:pt x="471851" y="739647"/>
                  </a:lnTo>
                  <a:lnTo>
                    <a:pt x="429193" y="691343"/>
                  </a:lnTo>
                  <a:lnTo>
                    <a:pt x="396453" y="650247"/>
                  </a:lnTo>
                  <a:lnTo>
                    <a:pt x="371608" y="615158"/>
                  </a:lnTo>
                  <a:lnTo>
                    <a:pt x="337511" y="558200"/>
                  </a:lnTo>
                  <a:lnTo>
                    <a:pt x="317620" y="514408"/>
                  </a:lnTo>
                  <a:lnTo>
                    <a:pt x="318222" y="494408"/>
                  </a:lnTo>
                  <a:lnTo>
                    <a:pt x="325627" y="475820"/>
                  </a:lnTo>
                  <a:lnTo>
                    <a:pt x="339442" y="460535"/>
                  </a:lnTo>
                  <a:lnTo>
                    <a:pt x="443201" y="379827"/>
                  </a:lnTo>
                  <a:lnTo>
                    <a:pt x="457587" y="363406"/>
                  </a:lnTo>
                  <a:lnTo>
                    <a:pt x="464726" y="343507"/>
                  </a:lnTo>
                  <a:lnTo>
                    <a:pt x="464252" y="322372"/>
                  </a:lnTo>
                  <a:lnTo>
                    <a:pt x="455799" y="302243"/>
                  </a:lnTo>
                  <a:lnTo>
                    <a:pt x="271027" y="25065"/>
                  </a:lnTo>
                  <a:lnTo>
                    <a:pt x="255374" y="9277"/>
                  </a:lnTo>
                  <a:lnTo>
                    <a:pt x="235632" y="746"/>
                  </a:lnTo>
                  <a:lnTo>
                    <a:pt x="214138" y="0"/>
                  </a:lnTo>
                  <a:close/>
                </a:path>
                <a:path w="1323339" h="1323339">
                  <a:moveTo>
                    <a:pt x="979305" y="858085"/>
                  </a:moveTo>
                  <a:lnTo>
                    <a:pt x="959405" y="865224"/>
                  </a:lnTo>
                  <a:lnTo>
                    <a:pt x="942984" y="879610"/>
                  </a:lnTo>
                  <a:lnTo>
                    <a:pt x="862263" y="983369"/>
                  </a:lnTo>
                  <a:lnTo>
                    <a:pt x="846979" y="997182"/>
                  </a:lnTo>
                  <a:lnTo>
                    <a:pt x="828392" y="1004584"/>
                  </a:lnTo>
                  <a:lnTo>
                    <a:pt x="808396" y="1005186"/>
                  </a:lnTo>
                  <a:lnTo>
                    <a:pt x="1227844" y="1005186"/>
                  </a:lnTo>
                  <a:lnTo>
                    <a:pt x="1020568" y="867012"/>
                  </a:lnTo>
                  <a:lnTo>
                    <a:pt x="1000440" y="858559"/>
                  </a:lnTo>
                  <a:lnTo>
                    <a:pt x="979305" y="858085"/>
                  </a:lnTo>
                  <a:close/>
                </a:path>
              </a:pathLst>
            </a:custGeom>
            <a:solidFill>
              <a:srgbClr val="EF523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470280" y="7919814"/>
            <a:ext cx="8757357" cy="2357433"/>
            <a:chOff x="7180036" y="6447220"/>
            <a:chExt cx="10701880" cy="2357433"/>
          </a:xfrm>
        </p:grpSpPr>
        <p:sp>
          <p:nvSpPr>
            <p:cNvPr id="29" name="object 7"/>
            <p:cNvSpPr txBox="1"/>
            <p:nvPr/>
          </p:nvSpPr>
          <p:spPr>
            <a:xfrm>
              <a:off x="7180036" y="6447220"/>
              <a:ext cx="10701880" cy="2357433"/>
            </a:xfrm>
            <a:prstGeom prst="rect">
              <a:avLst/>
            </a:prstGeom>
          </p:spPr>
          <p:txBody>
            <a:bodyPr vert="horz" wrap="square" lIns="0" tIns="18154" rIns="0" bIns="0" rtlCol="0">
              <a:spAutoFit/>
            </a:bodyPr>
            <a:lstStyle/>
            <a:p>
              <a:pPr marL="18153" marR="7261" lvl="0" defTabSz="1307043">
                <a:lnSpc>
                  <a:spcPct val="150000"/>
                </a:lnSpc>
                <a:spcBef>
                  <a:spcPts val="1658"/>
                </a:spcBef>
                <a:defRPr/>
              </a:pPr>
              <a:r>
                <a:rPr lang="ru-RU" sz="2800" b="1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Минтранс </a:t>
              </a:r>
              <a:r>
                <a:rPr lang="ru-RU" sz="2800" b="1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России</a:t>
              </a:r>
              <a:endParaRPr lang="ru-RU" sz="2800" b="1" dirty="0">
                <a:solidFill>
                  <a:srgbClr val="EF5237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defRPr/>
              </a:pPr>
              <a:endParaRPr lang="ru-RU" sz="20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spcBef>
                  <a:spcPts val="1200"/>
                </a:spcBef>
                <a:defRPr/>
              </a:pP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Для заказчиков грузоперевозок, а также логистических компаний в случае возникновения проблемных вопросов, связанных с осуществлением международных грузовых перевозок между Россией и зарубежными государствами</a:t>
              </a:r>
              <a:endParaRPr lang="ru-RU" sz="2000" b="1" spc="-150" dirty="0">
                <a:solidFill>
                  <a:srgbClr val="231F20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bject 22"/>
            <p:cNvSpPr txBox="1">
              <a:spLocks/>
            </p:cNvSpPr>
            <p:nvPr/>
          </p:nvSpPr>
          <p:spPr>
            <a:xfrm>
              <a:off x="7252785" y="7113737"/>
              <a:ext cx="9476791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>
              <a:lvl1pPr>
                <a:defRPr sz="9850" b="1" i="0">
                  <a:solidFill>
                    <a:srgbClr val="4C1913"/>
                  </a:solidFill>
                  <a:latin typeface="Trebuchet MS"/>
                  <a:ea typeface="+mj-ea"/>
                  <a:cs typeface="Trebuchet MS"/>
                </a:defRPr>
              </a:lvl1pPr>
            </a:lstStyle>
            <a:p>
              <a:pPr marL="972000" lvl="0">
                <a:spcBef>
                  <a:spcPts val="90"/>
                </a:spcBef>
                <a:defRPr/>
              </a:pPr>
              <a:r>
                <a:rPr lang="ru-RU" sz="2400" kern="0" spc="-150" dirty="0">
                  <a:solidFill>
                    <a:srgbClr val="EF5237"/>
                  </a:solidFill>
                </a:rPr>
                <a:t> 8 (499) 495-00-11 (с 8 до 20), </a:t>
              </a:r>
              <a:r>
                <a:rPr lang="en-US" sz="2400" kern="0" spc="-150" dirty="0">
                  <a:solidFill>
                    <a:srgbClr val="EF5237"/>
                  </a:solidFill>
                </a:rPr>
                <a:t>gruz@sicmt.ru</a:t>
              </a:r>
              <a:endParaRPr kumimoji="0" lang="ru-RU" sz="2400" b="1" i="0" u="none" strike="noStrike" kern="0" cap="none" spc="-150" normalizeH="0" baseline="0" noProof="0" dirty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object 25"/>
          <p:cNvSpPr/>
          <p:nvPr/>
        </p:nvSpPr>
        <p:spPr>
          <a:xfrm>
            <a:off x="7698955" y="3561776"/>
            <a:ext cx="426406" cy="411577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214138" y="0"/>
                </a:moveTo>
                <a:lnTo>
                  <a:pt x="77327" y="77097"/>
                </a:lnTo>
                <a:lnTo>
                  <a:pt x="37155" y="112513"/>
                </a:lnTo>
                <a:lnTo>
                  <a:pt x="13014" y="160320"/>
                </a:lnTo>
                <a:lnTo>
                  <a:pt x="4303" y="201461"/>
                </a:lnTo>
                <a:lnTo>
                  <a:pt x="0" y="251968"/>
                </a:lnTo>
                <a:lnTo>
                  <a:pt x="353" y="280764"/>
                </a:lnTo>
                <a:lnTo>
                  <a:pt x="7775" y="345506"/>
                </a:lnTo>
                <a:lnTo>
                  <a:pt x="26422" y="419862"/>
                </a:lnTo>
                <a:lnTo>
                  <a:pt x="40808" y="460676"/>
                </a:lnTo>
                <a:lnTo>
                  <a:pt x="59022" y="503932"/>
                </a:lnTo>
                <a:lnTo>
                  <a:pt x="81406" y="549641"/>
                </a:lnTo>
                <a:lnTo>
                  <a:pt x="108301" y="597816"/>
                </a:lnTo>
                <a:lnTo>
                  <a:pt x="140048" y="648470"/>
                </a:lnTo>
                <a:lnTo>
                  <a:pt x="176987" y="701614"/>
                </a:lnTo>
                <a:lnTo>
                  <a:pt x="219460" y="757262"/>
                </a:lnTo>
                <a:lnTo>
                  <a:pt x="267806" y="815426"/>
                </a:lnTo>
                <a:lnTo>
                  <a:pt x="322368" y="876118"/>
                </a:lnTo>
                <a:lnTo>
                  <a:pt x="383486" y="939351"/>
                </a:lnTo>
                <a:lnTo>
                  <a:pt x="446718" y="1000467"/>
                </a:lnTo>
                <a:lnTo>
                  <a:pt x="507410" y="1055026"/>
                </a:lnTo>
                <a:lnTo>
                  <a:pt x="565572" y="1103371"/>
                </a:lnTo>
                <a:lnTo>
                  <a:pt x="621219" y="1145841"/>
                </a:lnTo>
                <a:lnTo>
                  <a:pt x="674362" y="1182778"/>
                </a:lnTo>
                <a:lnTo>
                  <a:pt x="725014" y="1214523"/>
                </a:lnTo>
                <a:lnTo>
                  <a:pt x="773188" y="1241416"/>
                </a:lnTo>
                <a:lnTo>
                  <a:pt x="818895" y="1263798"/>
                </a:lnTo>
                <a:lnTo>
                  <a:pt x="862149" y="1282011"/>
                </a:lnTo>
                <a:lnTo>
                  <a:pt x="902961" y="1296394"/>
                </a:lnTo>
                <a:lnTo>
                  <a:pt x="941345" y="1307289"/>
                </a:lnTo>
                <a:lnTo>
                  <a:pt x="1010878" y="1319979"/>
                </a:lnTo>
                <a:lnTo>
                  <a:pt x="1070846" y="1322807"/>
                </a:lnTo>
                <a:lnTo>
                  <a:pt x="1097275" y="1321375"/>
                </a:lnTo>
                <a:lnTo>
                  <a:pt x="1143085" y="1314523"/>
                </a:lnTo>
                <a:lnTo>
                  <a:pt x="1187650" y="1299941"/>
                </a:lnTo>
                <a:lnTo>
                  <a:pt x="1229842" y="1267343"/>
                </a:lnTo>
                <a:lnTo>
                  <a:pt x="1315247" y="1129584"/>
                </a:lnTo>
                <a:lnTo>
                  <a:pt x="1322812" y="1108673"/>
                </a:lnTo>
                <a:lnTo>
                  <a:pt x="1322065" y="1087179"/>
                </a:lnTo>
                <a:lnTo>
                  <a:pt x="1313534" y="1067437"/>
                </a:lnTo>
                <a:lnTo>
                  <a:pt x="1297746" y="1051784"/>
                </a:lnTo>
                <a:lnTo>
                  <a:pt x="1227844" y="1005186"/>
                </a:lnTo>
                <a:lnTo>
                  <a:pt x="808396" y="1005186"/>
                </a:lnTo>
                <a:lnTo>
                  <a:pt x="788882" y="998596"/>
                </a:lnTo>
                <a:lnTo>
                  <a:pt x="737898" y="970208"/>
                </a:lnTo>
                <a:lnTo>
                  <a:pt x="672486" y="926433"/>
                </a:lnTo>
                <a:lnTo>
                  <a:pt x="631388" y="893696"/>
                </a:lnTo>
                <a:lnTo>
                  <a:pt x="583107" y="851016"/>
                </a:lnTo>
                <a:lnTo>
                  <a:pt x="526450" y="796362"/>
                </a:lnTo>
                <a:lnTo>
                  <a:pt x="471851" y="739647"/>
                </a:lnTo>
                <a:lnTo>
                  <a:pt x="429193" y="691343"/>
                </a:lnTo>
                <a:lnTo>
                  <a:pt x="396453" y="650247"/>
                </a:lnTo>
                <a:lnTo>
                  <a:pt x="371608" y="615158"/>
                </a:lnTo>
                <a:lnTo>
                  <a:pt x="337511" y="558200"/>
                </a:lnTo>
                <a:lnTo>
                  <a:pt x="317620" y="514408"/>
                </a:lnTo>
                <a:lnTo>
                  <a:pt x="318222" y="494408"/>
                </a:lnTo>
                <a:lnTo>
                  <a:pt x="325627" y="475820"/>
                </a:lnTo>
                <a:lnTo>
                  <a:pt x="339442" y="460535"/>
                </a:lnTo>
                <a:lnTo>
                  <a:pt x="443201" y="379827"/>
                </a:lnTo>
                <a:lnTo>
                  <a:pt x="457587" y="363406"/>
                </a:lnTo>
                <a:lnTo>
                  <a:pt x="464726" y="343507"/>
                </a:lnTo>
                <a:lnTo>
                  <a:pt x="464252" y="322372"/>
                </a:lnTo>
                <a:lnTo>
                  <a:pt x="455799" y="302243"/>
                </a:lnTo>
                <a:lnTo>
                  <a:pt x="271027" y="25065"/>
                </a:lnTo>
                <a:lnTo>
                  <a:pt x="255374" y="9277"/>
                </a:lnTo>
                <a:lnTo>
                  <a:pt x="235632" y="746"/>
                </a:lnTo>
                <a:lnTo>
                  <a:pt x="214138" y="0"/>
                </a:lnTo>
                <a:close/>
              </a:path>
              <a:path w="1323339" h="1323339">
                <a:moveTo>
                  <a:pt x="979305" y="858085"/>
                </a:moveTo>
                <a:lnTo>
                  <a:pt x="959405" y="865224"/>
                </a:lnTo>
                <a:lnTo>
                  <a:pt x="942984" y="879610"/>
                </a:lnTo>
                <a:lnTo>
                  <a:pt x="862263" y="983369"/>
                </a:lnTo>
                <a:lnTo>
                  <a:pt x="846979" y="997182"/>
                </a:lnTo>
                <a:lnTo>
                  <a:pt x="828392" y="1004584"/>
                </a:lnTo>
                <a:lnTo>
                  <a:pt x="808396" y="1005186"/>
                </a:lnTo>
                <a:lnTo>
                  <a:pt x="1227844" y="1005186"/>
                </a:lnTo>
                <a:lnTo>
                  <a:pt x="1020568" y="867012"/>
                </a:lnTo>
                <a:lnTo>
                  <a:pt x="1000440" y="858559"/>
                </a:lnTo>
                <a:lnTo>
                  <a:pt x="979305" y="858085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25"/>
          <p:cNvSpPr/>
          <p:nvPr/>
        </p:nvSpPr>
        <p:spPr>
          <a:xfrm>
            <a:off x="7756986" y="8566462"/>
            <a:ext cx="426406" cy="411577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214138" y="0"/>
                </a:moveTo>
                <a:lnTo>
                  <a:pt x="77327" y="77097"/>
                </a:lnTo>
                <a:lnTo>
                  <a:pt x="37155" y="112513"/>
                </a:lnTo>
                <a:lnTo>
                  <a:pt x="13014" y="160320"/>
                </a:lnTo>
                <a:lnTo>
                  <a:pt x="4303" y="201461"/>
                </a:lnTo>
                <a:lnTo>
                  <a:pt x="0" y="251968"/>
                </a:lnTo>
                <a:lnTo>
                  <a:pt x="353" y="280764"/>
                </a:lnTo>
                <a:lnTo>
                  <a:pt x="7775" y="345506"/>
                </a:lnTo>
                <a:lnTo>
                  <a:pt x="26422" y="419862"/>
                </a:lnTo>
                <a:lnTo>
                  <a:pt x="40808" y="460676"/>
                </a:lnTo>
                <a:lnTo>
                  <a:pt x="59022" y="503932"/>
                </a:lnTo>
                <a:lnTo>
                  <a:pt x="81406" y="549641"/>
                </a:lnTo>
                <a:lnTo>
                  <a:pt x="108301" y="597816"/>
                </a:lnTo>
                <a:lnTo>
                  <a:pt x="140048" y="648470"/>
                </a:lnTo>
                <a:lnTo>
                  <a:pt x="176987" y="701614"/>
                </a:lnTo>
                <a:lnTo>
                  <a:pt x="219460" y="757262"/>
                </a:lnTo>
                <a:lnTo>
                  <a:pt x="267806" y="815426"/>
                </a:lnTo>
                <a:lnTo>
                  <a:pt x="322368" y="876118"/>
                </a:lnTo>
                <a:lnTo>
                  <a:pt x="383486" y="939351"/>
                </a:lnTo>
                <a:lnTo>
                  <a:pt x="446718" y="1000467"/>
                </a:lnTo>
                <a:lnTo>
                  <a:pt x="507410" y="1055026"/>
                </a:lnTo>
                <a:lnTo>
                  <a:pt x="565572" y="1103371"/>
                </a:lnTo>
                <a:lnTo>
                  <a:pt x="621219" y="1145841"/>
                </a:lnTo>
                <a:lnTo>
                  <a:pt x="674362" y="1182778"/>
                </a:lnTo>
                <a:lnTo>
                  <a:pt x="725014" y="1214523"/>
                </a:lnTo>
                <a:lnTo>
                  <a:pt x="773188" y="1241416"/>
                </a:lnTo>
                <a:lnTo>
                  <a:pt x="818895" y="1263798"/>
                </a:lnTo>
                <a:lnTo>
                  <a:pt x="862149" y="1282011"/>
                </a:lnTo>
                <a:lnTo>
                  <a:pt x="902961" y="1296394"/>
                </a:lnTo>
                <a:lnTo>
                  <a:pt x="941345" y="1307289"/>
                </a:lnTo>
                <a:lnTo>
                  <a:pt x="1010878" y="1319979"/>
                </a:lnTo>
                <a:lnTo>
                  <a:pt x="1070846" y="1322807"/>
                </a:lnTo>
                <a:lnTo>
                  <a:pt x="1097275" y="1321375"/>
                </a:lnTo>
                <a:lnTo>
                  <a:pt x="1143085" y="1314523"/>
                </a:lnTo>
                <a:lnTo>
                  <a:pt x="1187650" y="1299941"/>
                </a:lnTo>
                <a:lnTo>
                  <a:pt x="1229842" y="1267343"/>
                </a:lnTo>
                <a:lnTo>
                  <a:pt x="1315247" y="1129584"/>
                </a:lnTo>
                <a:lnTo>
                  <a:pt x="1322812" y="1108673"/>
                </a:lnTo>
                <a:lnTo>
                  <a:pt x="1322065" y="1087179"/>
                </a:lnTo>
                <a:lnTo>
                  <a:pt x="1313534" y="1067437"/>
                </a:lnTo>
                <a:lnTo>
                  <a:pt x="1297746" y="1051784"/>
                </a:lnTo>
                <a:lnTo>
                  <a:pt x="1227844" y="1005186"/>
                </a:lnTo>
                <a:lnTo>
                  <a:pt x="808396" y="1005186"/>
                </a:lnTo>
                <a:lnTo>
                  <a:pt x="788882" y="998596"/>
                </a:lnTo>
                <a:lnTo>
                  <a:pt x="737898" y="970208"/>
                </a:lnTo>
                <a:lnTo>
                  <a:pt x="672486" y="926433"/>
                </a:lnTo>
                <a:lnTo>
                  <a:pt x="631388" y="893696"/>
                </a:lnTo>
                <a:lnTo>
                  <a:pt x="583107" y="851016"/>
                </a:lnTo>
                <a:lnTo>
                  <a:pt x="526450" y="796362"/>
                </a:lnTo>
                <a:lnTo>
                  <a:pt x="471851" y="739647"/>
                </a:lnTo>
                <a:lnTo>
                  <a:pt x="429193" y="691343"/>
                </a:lnTo>
                <a:lnTo>
                  <a:pt x="396453" y="650247"/>
                </a:lnTo>
                <a:lnTo>
                  <a:pt x="371608" y="615158"/>
                </a:lnTo>
                <a:lnTo>
                  <a:pt x="337511" y="558200"/>
                </a:lnTo>
                <a:lnTo>
                  <a:pt x="317620" y="514408"/>
                </a:lnTo>
                <a:lnTo>
                  <a:pt x="318222" y="494408"/>
                </a:lnTo>
                <a:lnTo>
                  <a:pt x="325627" y="475820"/>
                </a:lnTo>
                <a:lnTo>
                  <a:pt x="339442" y="460535"/>
                </a:lnTo>
                <a:lnTo>
                  <a:pt x="443201" y="379827"/>
                </a:lnTo>
                <a:lnTo>
                  <a:pt x="457587" y="363406"/>
                </a:lnTo>
                <a:lnTo>
                  <a:pt x="464726" y="343507"/>
                </a:lnTo>
                <a:lnTo>
                  <a:pt x="464252" y="322372"/>
                </a:lnTo>
                <a:lnTo>
                  <a:pt x="455799" y="302243"/>
                </a:lnTo>
                <a:lnTo>
                  <a:pt x="271027" y="25065"/>
                </a:lnTo>
                <a:lnTo>
                  <a:pt x="255374" y="9277"/>
                </a:lnTo>
                <a:lnTo>
                  <a:pt x="235632" y="746"/>
                </a:lnTo>
                <a:lnTo>
                  <a:pt x="214138" y="0"/>
                </a:lnTo>
                <a:close/>
              </a:path>
              <a:path w="1323339" h="1323339">
                <a:moveTo>
                  <a:pt x="979305" y="858085"/>
                </a:moveTo>
                <a:lnTo>
                  <a:pt x="959405" y="865224"/>
                </a:lnTo>
                <a:lnTo>
                  <a:pt x="942984" y="879610"/>
                </a:lnTo>
                <a:lnTo>
                  <a:pt x="862263" y="983369"/>
                </a:lnTo>
                <a:lnTo>
                  <a:pt x="846979" y="997182"/>
                </a:lnTo>
                <a:lnTo>
                  <a:pt x="828392" y="1004584"/>
                </a:lnTo>
                <a:lnTo>
                  <a:pt x="808396" y="1005186"/>
                </a:lnTo>
                <a:lnTo>
                  <a:pt x="1227844" y="1005186"/>
                </a:lnTo>
                <a:lnTo>
                  <a:pt x="1020568" y="867012"/>
                </a:lnTo>
                <a:lnTo>
                  <a:pt x="1000440" y="858559"/>
                </a:lnTo>
                <a:lnTo>
                  <a:pt x="979305" y="858085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25" y="161990"/>
            <a:ext cx="2423849" cy="1143000"/>
          </a:xfrm>
          <a:prstGeom prst="rect">
            <a:avLst/>
          </a:prstGeom>
        </p:spPr>
      </p:pic>
      <p:sp>
        <p:nvSpPr>
          <p:cNvPr id="42" name="object 2"/>
          <p:cNvSpPr txBox="1"/>
          <p:nvPr/>
        </p:nvSpPr>
        <p:spPr>
          <a:xfrm>
            <a:off x="2773361" y="9254837"/>
            <a:ext cx="8534399" cy="482889"/>
          </a:xfrm>
          <a:prstGeom prst="rect">
            <a:avLst/>
          </a:prstGeom>
        </p:spPr>
        <p:txBody>
          <a:bodyPr vert="horz" wrap="square" lIns="0" tIns="15431" rIns="0" bIns="0" rtlCol="0">
            <a:spAutoFit/>
          </a:bodyPr>
          <a:lstStyle/>
          <a:p>
            <a:pPr marL="18153" marR="229640" lvl="0" indent="0" algn="l" defTabSz="1307043" rtl="0" eaLnBrk="1" fontAlgn="auto" latinLnBrk="0" hangingPunct="1">
              <a:lnSpc>
                <a:spcPct val="100699"/>
              </a:lnSpc>
              <a:spcBef>
                <a:spcPts val="1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75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/>
                <a:hlinkClick r:id="rId6"/>
              </a:rPr>
              <a:t>Мойбизнес11.рф</a:t>
            </a:r>
            <a:endParaRPr kumimoji="0" sz="3200" b="1" i="0" u="none" strike="noStrike" kern="1200" cap="none" spc="-175" normalizeH="0" baseline="0" noProof="0" dirty="0">
              <a:ln>
                <a:noFill/>
              </a:ln>
              <a:solidFill>
                <a:srgbClr val="4C1913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rebuchet MS"/>
            </a:endParaRPr>
          </a:p>
        </p:txBody>
      </p:sp>
      <p:sp>
        <p:nvSpPr>
          <p:cNvPr id="43" name="object 2"/>
          <p:cNvSpPr txBox="1"/>
          <p:nvPr/>
        </p:nvSpPr>
        <p:spPr>
          <a:xfrm>
            <a:off x="2823989" y="8338677"/>
            <a:ext cx="8534399" cy="482889"/>
          </a:xfrm>
          <a:prstGeom prst="rect">
            <a:avLst/>
          </a:prstGeom>
        </p:spPr>
        <p:txBody>
          <a:bodyPr vert="horz" wrap="square" lIns="0" tIns="15431" rIns="0" bIns="0" rtlCol="0">
            <a:spAutoFit/>
          </a:bodyPr>
          <a:lstStyle/>
          <a:p>
            <a:pPr marL="18153" marR="229640" lvl="0" defTabSz="1307043">
              <a:lnSpc>
                <a:spcPct val="100699"/>
              </a:lnSpc>
              <a:spcBef>
                <a:spcPts val="121"/>
              </a:spcBef>
              <a:defRPr/>
            </a:pPr>
            <a:r>
              <a:rPr lang="en-US" sz="3200" b="1" spc="-175" dirty="0">
                <a:solidFill>
                  <a:srgbClr val="4C1913"/>
                </a:solidFill>
                <a:latin typeface="Trebuchet MS" panose="020B0603020202020204" pitchFamily="34" charset="0"/>
                <a:cs typeface="Trebuchet MS"/>
                <a:hlinkClick r:id="rId7"/>
              </a:rPr>
              <a:t>vk.com/</a:t>
            </a:r>
            <a:r>
              <a:rPr lang="en-US" sz="3200" b="1" spc="-175" dirty="0" err="1">
                <a:solidFill>
                  <a:srgbClr val="4C1913"/>
                </a:solidFill>
                <a:latin typeface="Trebuchet MS" panose="020B0603020202020204" pitchFamily="34" charset="0"/>
                <a:cs typeface="Trebuchet MS"/>
                <a:hlinkClick r:id="rId7"/>
              </a:rPr>
              <a:t>mbrkomi</a:t>
            </a:r>
            <a:endParaRPr kumimoji="0" sz="3200" b="1" i="0" u="none" strike="noStrike" kern="1200" cap="none" spc="-175" normalizeH="0" baseline="0" noProof="0" dirty="0">
              <a:ln>
                <a:noFill/>
              </a:ln>
              <a:solidFill>
                <a:srgbClr val="4C1913"/>
              </a:solidFill>
              <a:effectLst/>
              <a:uLnTx/>
              <a:uFillTx/>
              <a:latin typeface="Trebuchet MS" panose="020B0603020202020204" pitchFamily="34" charset="0"/>
              <a:cs typeface="Trebuchet M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186971" y="334972"/>
            <a:ext cx="4713385" cy="1048441"/>
            <a:chOff x="2431969" y="1655914"/>
            <a:chExt cx="4713385" cy="1048441"/>
          </a:xfrm>
        </p:grpSpPr>
        <p:pic>
          <p:nvPicPr>
            <p:cNvPr id="31" name="Picture 3" descr="C:\Users\User\Desktop\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1969" y="1655914"/>
              <a:ext cx="777604" cy="900117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3412760" y="1725626"/>
              <a:ext cx="373259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</a:t>
              </a:r>
              <a:r>
                <a:rPr lang="ru-RU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ЭКОНОМИЧЕСКОГО РАЗВИТИЯ И ПРОМЫШЛЕННОСТИ</a:t>
              </a:r>
              <a:endPara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РЕСПУБЛИКИ КОМИ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255456"/>
            <a:ext cx="2606566" cy="1063696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1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1334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«Микрокредитная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8" y="1895475"/>
            <a:ext cx="16205981" cy="633884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>
            <a:defPPr>
              <a:defRPr lang="ru-RU"/>
            </a:defPPr>
            <a:lvl1pPr marL="18153" marR="7261" algn="just" defTabSz="1307043">
              <a:spcBef>
                <a:spcPts val="143"/>
              </a:spcBef>
              <a:defRPr sz="4800" b="1" spc="-175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 sz="4000" dirty="0" smtClean="0">
                <a:latin typeface="+mn-lt"/>
              </a:rPr>
              <a:t>МИКРОЗАЙМ ПО ПРОГРАММЕ «АНТИКРИЗИС»</a:t>
            </a:r>
            <a:endParaRPr lang="ru-RU" sz="4000" dirty="0">
              <a:latin typeface="+mn-lt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26056" y="2886075"/>
            <a:ext cx="16205981" cy="58913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Коми, с даты регистрации которых до даты обращения за получением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прошло не менее 1 месяца,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 неприменение процедуры несостоятельности (банкротства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Целевое использование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-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ополнение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оборотных средств, проведение текущих расходов, в том числе проведение расчетов по заработной плате, по налогам и иным обязательным платежам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микрозаймы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в размере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от 50 000 рублей до 1 000 000 рублей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срок до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24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1 % годовых в первый год и 9,5 % годовых во второй год (4,75%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для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субъектов МСП, зарегистрированных и осуществляющих деятельность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в моногородах, а также для социальных предприятий)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–1 рабочий день с даты ее регистрации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203)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7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6" y="1166184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«Микрокредитная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6" y="1974197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>
            <a:defPPr>
              <a:defRPr lang="ru-RU"/>
            </a:defPPr>
            <a:lvl1pPr marL="18153" marR="7261" defTabSz="1307043">
              <a:spcBef>
                <a:spcPts val="143"/>
              </a:spcBef>
              <a:buClr>
                <a:srgbClr val="EF5237"/>
              </a:buClr>
              <a:tabLst>
                <a:tab pos="347969" algn="l"/>
                <a:tab pos="349239" algn="l"/>
              </a:tabLst>
              <a:defRPr sz="4000" b="1" spc="-175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 dirty="0" smtClean="0">
                <a:latin typeface="+mn-lt"/>
              </a:rPr>
              <a:t>МИКРОЗАЙМ ПО ПРОГРАММЕ «ФОТ 0,1»</a:t>
            </a:r>
            <a:endParaRPr lang="ru-RU" dirty="0">
              <a:latin typeface="+mn-lt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23426" y="3038475"/>
            <a:ext cx="16566745" cy="626068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МСП, деятельность которых входит в перечень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отраслей экономики, требующих поддержки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Коми, с даты регистрации которых до даты обращения за получением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прошло не менее 1 месяца, неприменение процедуры несостоятельности (банкротства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Целевое использование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выплату заработной платы (не менее 50% от суммы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), на уплату налогов, страховых взносов, арендных платежей, коммунальных расходов, текущих платежей по банковским кредитам и лизингу, приобретение сырья, материалов, приобретение других оборотных средств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50 000 рублей до 1 000 000 рублей на срок до 24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0,1 % годовых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–1 рабочий день с даты ее регистрации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203)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мойбизнес11.рф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7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6" y="1241674"/>
            <a:ext cx="15731173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3600" spc="-175" dirty="0">
                <a:solidFill>
                  <a:srgbClr val="EF5237"/>
                </a:solidFill>
                <a:latin typeface="Trebuchet MS" panose="020B0603020202020204" pitchFamily="34" charset="0"/>
              </a:rPr>
              <a:t>АО «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Микрокредитная</a:t>
            </a:r>
            <a:r>
              <a:rPr lang="ru-RU" sz="3600" spc="-175" dirty="0">
                <a:solidFill>
                  <a:srgbClr val="EF5237"/>
                </a:solidFill>
                <a:latin typeface="Trebuchet MS" panose="020B0603020202020204" pitchFamily="34" charset="0"/>
              </a:rPr>
              <a:t>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6" y="2227561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МИКРОЗАЙМ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spc="-175" dirty="0">
                <a:solidFill>
                  <a:srgbClr val="4C1913"/>
                </a:solidFill>
                <a:ea typeface="+mj-ea"/>
                <a:cs typeface="Trebuchet MS"/>
              </a:rPr>
              <a:t>ПО ПРОГРАММЕ «БИЗНЕС-ИНВЕСТ»</a:t>
            </a:r>
          </a:p>
        </p:txBody>
      </p:sp>
      <p:sp>
        <p:nvSpPr>
          <p:cNvPr id="21" name="object 24"/>
          <p:cNvSpPr txBox="1"/>
          <p:nvPr/>
        </p:nvSpPr>
        <p:spPr>
          <a:xfrm>
            <a:off x="2023426" y="3276540"/>
            <a:ext cx="16566745" cy="69993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Коми, с даты регистрации которых до даты обращения за получением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прошло не менее 12 месяцев; отсутствие просроченной задолженности по налогам, сборам и иным обязательным платежам, превышающей 50 000 рублей; отсутствие задолженности перед персоналом, срок невыплаты которой составляет более 3 месяцев; отсутствие просроченной задолженности по кредитным  договорам, договорам займа перед кредитными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некредитными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финансовыми организациями; неприменение процедуры несостоятельности (банкротства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Целевое использование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приобретение основных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средств,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строительство, капитальный ремонт, реконструкция и/или модернизация нежилых помещений, зданий, сооружений и других объектов основных средств, используемых для предпринимательской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деятельности,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либо приобретение оборудования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50 000 рублей до 5 000 000 рублей на срок до 36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годовых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7 рабочих дней с даты ее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регистрации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203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6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6" y="1233398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«Микрокредитная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6" y="2159972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>
                <a:solidFill>
                  <a:srgbClr val="4C1913"/>
                </a:solidFill>
                <a:ea typeface="+mj-ea"/>
                <a:cs typeface="Trebuchet MS"/>
              </a:rPr>
              <a:t>МИКРОЗАЙМ</a:t>
            </a: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 ПО ПРОГРАММЕ «САМОЗАНЯТЫЙ»</a:t>
            </a:r>
            <a:endParaRPr lang="ru-RU" sz="4000" b="1" spc="-175" dirty="0">
              <a:solidFill>
                <a:srgbClr val="4C1913"/>
              </a:solidFill>
              <a:ea typeface="+mj-ea"/>
              <a:cs typeface="Trebuchet MS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23426" y="3243176"/>
            <a:ext cx="16566745" cy="61067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физические лица, не являющиеся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ИП,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применяющие специальный налоговый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режим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«Налог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профессиональный доход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Коми, с даты регистрации которых до даты обращения за получением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прошло не менее 1 месяца; отсутствие просроченной задолженности по налогам, сборам и иным обязательным платежам, превышающей 50 000 рублей; отсутствие задолженности перед персоналом, срок невыплаты которой составляет более 3 месяцев; отсутствие просроченной задолженности по кредитным  договорам, договорам займа перед кредитными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некредитными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финансовыми организациями; неприменение процедуры несостоятельности (банкротства).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50 000 рублей до 500 000 рублей на срок до 36 месяцев.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% годовых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7 рабочих дней с даты ее регистрации.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203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3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016310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«Микрокредитная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7" y="1895186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МИКРОЗАЙМ ПО ПРОГРАММЕ «СТАРТ»</a:t>
            </a:r>
            <a:endParaRPr lang="ru-RU" sz="4000" b="1" spc="-175" dirty="0">
              <a:solidFill>
                <a:srgbClr val="4C1913"/>
              </a:solidFill>
              <a:ea typeface="+mj-ea"/>
              <a:cs typeface="Trebuchet MS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40487" y="2991732"/>
            <a:ext cx="16566745" cy="57374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срок деятельности которых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даты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регистрации не превышает 12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Коми, с даты регистрации которых до даты обращения за получением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прошло не менее 1 месяца; отсутствие просроченной задолженности по налогам, сборам и иным обязательным платежам, превышающей 50 000 рублей; отсутствие задолженности перед персоналом, срок невыплаты которой составляет более 3 месяцев; отсутствие просроченной задолженности по кредитным  договорам, договорам займа перед кредитными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некредитными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финансовыми организациями; неприменение процедуры несостоятельности (банкротства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Размер 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50 000 рублей до 5 000 000 рублей на срок до 36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Процентная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ставка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3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годовых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7 рабочих дней с даты ее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регистрации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203)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о поддержке - сайт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1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2023427" y="1743075"/>
            <a:ext cx="13216574" cy="633884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</a:pPr>
            <a:r>
              <a:rPr lang="ru-RU" sz="40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«</a:t>
            </a: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КРЕДИТНЫЕ</a:t>
            </a:r>
            <a:r>
              <a:rPr lang="ru-RU" sz="40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 КАНИКУЛЫ»</a:t>
            </a:r>
            <a:endParaRPr lang="ru-RU" sz="4000" b="1" spc="-175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33937" y="903229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«Микрокредитная компания Республики Коми»</a:t>
            </a:r>
          </a:p>
        </p:txBody>
      </p:sp>
      <p:sp>
        <p:nvSpPr>
          <p:cNvPr id="21" name="object 24"/>
          <p:cNvSpPr txBox="1"/>
          <p:nvPr/>
        </p:nvSpPr>
        <p:spPr>
          <a:xfrm>
            <a:off x="2033937" y="2691227"/>
            <a:ext cx="16566745" cy="57374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Получатели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заключившие с АО «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Микрокредитная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компания Республики Коми» договор займа в срок не позднее 1 марта 2022 года, включенные в Перечень, утвержденный Правительством Российской Федерации от 10 марта 2022 г. N 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337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направление в адрес Общества требования о об изменении условий договора займа, </a:t>
            </a: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предусматривающее приостановление исполнения заемщиком своих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обязательств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Вид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реструктуризация действующих договоров займа путем изменения графика платежей за счет предоставления отсрочки по возврату основного долга и процентов на срок не более 6 месяцев (по требованию заемщика); путем снижения размера платежей на срок не более 6 месяцев (по требованию заемщика – индивидуального предпринимателя); прекращение начисления неустойки в течение предоставленных льготного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периода)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оказания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5 дней с даты его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регистрации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203)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63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1778758" y="2180462"/>
            <a:ext cx="16322684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ПОРУЧИТЕЛЬСТВО</a:t>
            </a:r>
            <a:r>
              <a:rPr lang="ru-RU" sz="40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 ДЛЯ ОБЕСПЕЧЕНИЯ ФИНАНСОВЫХ ОБЯЗАТЕЛЬСТВ</a:t>
            </a:r>
            <a:endParaRPr lang="ru-RU" sz="4000" b="1" spc="-175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1807661" y="1262026"/>
            <a:ext cx="20285084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Trebuchet MS" panose="020B0603020202020204" pitchFamily="34" charset="0"/>
              </a:rPr>
              <a:t>АО «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Гарантийный</a:t>
            </a:r>
            <a:r>
              <a:rPr lang="ru-RU" sz="4000" spc="-175" dirty="0">
                <a:solidFill>
                  <a:srgbClr val="EF5237"/>
                </a:solidFill>
                <a:latin typeface="Trebuchet MS" panose="020B0603020202020204" pitchFamily="34" charset="0"/>
              </a:rPr>
              <a:t> фонд Республики Коми»</a:t>
            </a:r>
          </a:p>
        </p:txBody>
      </p:sp>
      <p:sp>
        <p:nvSpPr>
          <p:cNvPr id="9" name="object 24"/>
          <p:cNvSpPr txBox="1"/>
          <p:nvPr/>
        </p:nvSpPr>
        <p:spPr>
          <a:xfrm>
            <a:off x="1825246" y="3137496"/>
            <a:ext cx="16566745" cy="46294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МСП,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-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поручительство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предоставляется по кредитным договорам, договорам займа и банковским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гарантиям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срок до 3 лет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 более 70% от суммы предоставляемого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кредита (максимальный размер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поручительства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1 заемщика 25 млн.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руб.)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вознаграждения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 поручительство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0,5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годовых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до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5 дней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Медведева Ирина Павловна, старший специалист по финансовому анализу, economist.garantfond@gmail.com, 8 (8212)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40-10-70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5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97A7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97A7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3848</TotalTime>
  <Words>4126</Words>
  <Application>Microsoft Office PowerPoint</Application>
  <PresentationFormat>Произвольный</PresentationFormat>
  <Paragraphs>347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Roboto Medium</vt:lpstr>
      <vt:lpstr>Times New Roman</vt:lpstr>
      <vt:lpstr>Trebuchet MS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поддержки_РК</dc:title>
  <dc:creator>Поздеева Татьяна Григорьевна</dc:creator>
  <cp:lastModifiedBy>Киракосян Нарине Овсеповна</cp:lastModifiedBy>
  <cp:revision>296</cp:revision>
  <cp:lastPrinted>2020-05-21T11:29:04Z</cp:lastPrinted>
  <dcterms:created xsi:type="dcterms:W3CDTF">2020-03-31T08:15:30Z</dcterms:created>
  <dcterms:modified xsi:type="dcterms:W3CDTF">2022-03-17T15:50:08Z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2020-03-31T00:00:00Z</vt:filetime>
  </property>
</Properties>
</file>