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858000" cy="9906000" type="A4"/>
  <p:notesSz cx="6858000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530" y="-3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2080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9041892"/>
            <a:ext cx="2409444" cy="864108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9149994"/>
            <a:ext cx="2286000" cy="756285"/>
          </a:xfrm>
          <a:custGeom>
            <a:avLst/>
            <a:gdLst/>
            <a:ahLst/>
            <a:cxnLst/>
            <a:rect l="l" t="t" r="r" b="b"/>
            <a:pathLst>
              <a:path w="2286000" h="756284">
                <a:moveTo>
                  <a:pt x="2285619" y="0"/>
                </a:moveTo>
                <a:lnTo>
                  <a:pt x="0" y="0"/>
                </a:lnTo>
                <a:lnTo>
                  <a:pt x="0" y="756005"/>
                </a:lnTo>
                <a:lnTo>
                  <a:pt x="2285619" y="756005"/>
                </a:lnTo>
                <a:lnTo>
                  <a:pt x="2285619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448555" y="9041892"/>
            <a:ext cx="2409443" cy="864108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4572380" y="9149994"/>
            <a:ext cx="2286000" cy="756285"/>
          </a:xfrm>
          <a:custGeom>
            <a:avLst/>
            <a:gdLst/>
            <a:ahLst/>
            <a:cxnLst/>
            <a:rect l="l" t="t" r="r" b="b"/>
            <a:pathLst>
              <a:path w="2286000" h="756284">
                <a:moveTo>
                  <a:pt x="2285619" y="0"/>
                </a:moveTo>
                <a:lnTo>
                  <a:pt x="0" y="0"/>
                </a:lnTo>
                <a:lnTo>
                  <a:pt x="0" y="756005"/>
                </a:lnTo>
                <a:lnTo>
                  <a:pt x="2285619" y="756005"/>
                </a:lnTo>
                <a:lnTo>
                  <a:pt x="2285619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0"/>
            <a:ext cx="6858000" cy="1532635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2785745" y="308483"/>
            <a:ext cx="1152525" cy="0"/>
          </a:xfrm>
          <a:custGeom>
            <a:avLst/>
            <a:gdLst/>
            <a:ahLst/>
            <a:cxnLst/>
            <a:rect l="l" t="t" r="r" b="b"/>
            <a:pathLst>
              <a:path w="1152525">
                <a:moveTo>
                  <a:pt x="0" y="0"/>
                </a:moveTo>
                <a:lnTo>
                  <a:pt x="1152017" y="0"/>
                </a:lnTo>
              </a:path>
            </a:pathLst>
          </a:custGeom>
          <a:ln w="9525">
            <a:solidFill>
              <a:srgbClr val="C8E2F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900" y="396240"/>
            <a:ext cx="6172200" cy="1584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278380"/>
            <a:ext cx="617220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nalog.gov.ru/rn11/taxation/cfcomp" TargetMode="External"/><Relationship Id="rId5" Type="http://schemas.openxmlformats.org/officeDocument/2006/relationships/image" Target="../media/image6.jpg"/><Relationship Id="rId4" Type="http://schemas.openxmlformats.org/officeDocument/2006/relationships/hyperlink" Target="http://WWW.NALOG.GOV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6963" y="448436"/>
            <a:ext cx="2889885" cy="908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1400" b="1" spc="25" dirty="0">
                <a:solidFill>
                  <a:srgbClr val="FF0000"/>
                </a:solidFill>
                <a:latin typeface="Roboto Cn"/>
                <a:cs typeface="Roboto Cn"/>
              </a:rPr>
              <a:t>ОТЧЕТНОСТЬ</a:t>
            </a:r>
            <a:r>
              <a:rPr sz="1400" b="1" spc="-45" dirty="0">
                <a:solidFill>
                  <a:srgbClr val="FF0000"/>
                </a:solidFill>
                <a:latin typeface="Roboto Cn"/>
                <a:cs typeface="Roboto Cn"/>
              </a:rPr>
              <a:t> </a:t>
            </a:r>
            <a:r>
              <a:rPr sz="1400" b="1" spc="10" dirty="0">
                <a:solidFill>
                  <a:srgbClr val="FF0000"/>
                </a:solidFill>
                <a:latin typeface="Roboto Cn"/>
                <a:cs typeface="Roboto Cn"/>
              </a:rPr>
              <a:t>ЛИЦА,</a:t>
            </a:r>
            <a:endParaRPr sz="1400">
              <a:latin typeface="Roboto Cn"/>
              <a:cs typeface="Roboto C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400" b="1" dirty="0">
                <a:solidFill>
                  <a:srgbClr val="FF0000"/>
                </a:solidFill>
                <a:latin typeface="Roboto Cn"/>
                <a:cs typeface="Roboto Cn"/>
              </a:rPr>
              <a:t>КОНТРОЛИРУЮЩЕГО</a:t>
            </a:r>
            <a:r>
              <a:rPr sz="1400" b="1" spc="-40" dirty="0">
                <a:solidFill>
                  <a:srgbClr val="FF0000"/>
                </a:solidFill>
                <a:latin typeface="Roboto Cn"/>
                <a:cs typeface="Roboto Cn"/>
              </a:rPr>
              <a:t> </a:t>
            </a:r>
            <a:r>
              <a:rPr sz="1400" b="1" spc="10" dirty="0">
                <a:solidFill>
                  <a:srgbClr val="FF0000"/>
                </a:solidFill>
                <a:latin typeface="Roboto Cn"/>
                <a:cs typeface="Roboto Cn"/>
              </a:rPr>
              <a:t>ИНОСТРАННУЮ</a:t>
            </a:r>
            <a:endParaRPr sz="1400">
              <a:latin typeface="Roboto Cn"/>
              <a:cs typeface="Roboto Cn"/>
            </a:endParaRPr>
          </a:p>
          <a:p>
            <a:pPr marR="314325" algn="ctr">
              <a:lnSpc>
                <a:spcPct val="100000"/>
              </a:lnSpc>
              <a:tabLst>
                <a:tab pos="323215" algn="l"/>
              </a:tabLst>
            </a:pPr>
            <a:r>
              <a:rPr sz="1400" strike="sngStrike" dirty="0">
                <a:solidFill>
                  <a:srgbClr val="FF0000"/>
                </a:solidFill>
                <a:latin typeface="Times New Roman"/>
                <a:cs typeface="Times New Roman"/>
              </a:rPr>
              <a:t> 	</a:t>
            </a:r>
            <a:r>
              <a:rPr sz="1400" b="1" strike="sngStrike" spc="10" dirty="0">
                <a:solidFill>
                  <a:srgbClr val="FF0000"/>
                </a:solidFill>
                <a:latin typeface="Roboto Cn"/>
                <a:cs typeface="Roboto Cn"/>
              </a:rPr>
              <a:t>КОМПАНИЮ</a:t>
            </a:r>
            <a:endParaRPr sz="1400">
              <a:latin typeface="Roboto Cn"/>
              <a:cs typeface="Roboto Cn"/>
            </a:endParaRPr>
          </a:p>
          <a:p>
            <a:pPr marL="137160">
              <a:lnSpc>
                <a:spcPct val="100000"/>
              </a:lnSpc>
              <a:spcBef>
                <a:spcPts val="225"/>
              </a:spcBef>
            </a:pPr>
            <a:r>
              <a:rPr sz="1400" b="1" spc="10" dirty="0">
                <a:solidFill>
                  <a:srgbClr val="2C2B2C"/>
                </a:solidFill>
                <a:latin typeface="Roboto Cn"/>
                <a:cs typeface="Roboto Cn"/>
              </a:rPr>
              <a:t>Уважаемые </a:t>
            </a:r>
            <a:r>
              <a:rPr sz="1400" b="1" dirty="0">
                <a:solidFill>
                  <a:srgbClr val="2C2B2C"/>
                </a:solidFill>
                <a:latin typeface="Roboto Cn"/>
                <a:cs typeface="Roboto Cn"/>
              </a:rPr>
              <a:t>налогоолапельщики!</a:t>
            </a:r>
            <a:endParaRPr sz="1400">
              <a:latin typeface="Roboto Cn"/>
              <a:cs typeface="Roboto C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9079" y="9264239"/>
            <a:ext cx="1655952" cy="52751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724780" y="9280652"/>
            <a:ext cx="1905000" cy="477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0200">
              <a:lnSpc>
                <a:spcPts val="1180"/>
              </a:lnSpc>
              <a:spcBef>
                <a:spcPts val="95"/>
              </a:spcBef>
            </a:pPr>
            <a:r>
              <a:rPr sz="1000" spc="-75" dirty="0">
                <a:solidFill>
                  <a:srgbClr val="2C2B2C"/>
                </a:solidFill>
                <a:latin typeface="Roboto Lt"/>
                <a:cs typeface="Roboto Lt"/>
              </a:rPr>
              <a:t>Т</a:t>
            </a:r>
            <a:r>
              <a:rPr sz="1000" spc="-80" dirty="0">
                <a:solidFill>
                  <a:srgbClr val="2C2B2C"/>
                </a:solidFill>
                <a:latin typeface="Roboto Lt"/>
                <a:cs typeface="Roboto Lt"/>
              </a:rPr>
              <a:t>Е</a:t>
            </a:r>
            <a:r>
              <a:rPr sz="1000" spc="-85" dirty="0">
                <a:solidFill>
                  <a:srgbClr val="2C2B2C"/>
                </a:solidFill>
                <a:latin typeface="Roboto Lt"/>
                <a:cs typeface="Roboto Lt"/>
              </a:rPr>
              <a:t>Л</a:t>
            </a:r>
            <a:r>
              <a:rPr sz="1000" spc="-70" dirty="0">
                <a:solidFill>
                  <a:srgbClr val="2C2B2C"/>
                </a:solidFill>
                <a:latin typeface="Roboto Lt"/>
                <a:cs typeface="Roboto Lt"/>
              </a:rPr>
              <a:t>Е</a:t>
            </a:r>
            <a:r>
              <a:rPr sz="1000" spc="-65" dirty="0">
                <a:solidFill>
                  <a:srgbClr val="2C2B2C"/>
                </a:solidFill>
                <a:latin typeface="Roboto Lt"/>
                <a:cs typeface="Roboto Lt"/>
              </a:rPr>
              <a:t>ФОН</a:t>
            </a:r>
            <a:r>
              <a:rPr sz="1000" spc="10" dirty="0">
                <a:solidFill>
                  <a:srgbClr val="2C2B2C"/>
                </a:solidFill>
                <a:latin typeface="Roboto Lt"/>
                <a:cs typeface="Roboto Lt"/>
              </a:rPr>
              <a:t> </a:t>
            </a:r>
            <a:r>
              <a:rPr sz="1000" spc="-40" dirty="0">
                <a:solidFill>
                  <a:srgbClr val="2C2B2C"/>
                </a:solidFill>
                <a:latin typeface="Roboto Lt"/>
                <a:cs typeface="Roboto Lt"/>
              </a:rPr>
              <a:t>«</a:t>
            </a:r>
            <a:r>
              <a:rPr sz="1000" spc="-75" dirty="0">
                <a:solidFill>
                  <a:srgbClr val="2C2B2C"/>
                </a:solidFill>
                <a:latin typeface="Roboto Lt"/>
                <a:cs typeface="Roboto Lt"/>
              </a:rPr>
              <a:t>Г</a:t>
            </a:r>
            <a:r>
              <a:rPr sz="1000" spc="-60" dirty="0">
                <a:solidFill>
                  <a:srgbClr val="2C2B2C"/>
                </a:solidFill>
                <a:latin typeface="Roboto Lt"/>
                <a:cs typeface="Roboto Lt"/>
              </a:rPr>
              <a:t>ОРЯ</a:t>
            </a:r>
            <a:r>
              <a:rPr sz="1000" spc="-70" dirty="0">
                <a:solidFill>
                  <a:srgbClr val="2C2B2C"/>
                </a:solidFill>
                <a:latin typeface="Roboto Lt"/>
                <a:cs typeface="Roboto Lt"/>
              </a:rPr>
              <a:t>ЧЕЙ</a:t>
            </a:r>
            <a:r>
              <a:rPr sz="1000" spc="-10" dirty="0">
                <a:solidFill>
                  <a:srgbClr val="2C2B2C"/>
                </a:solidFill>
                <a:latin typeface="Roboto Lt"/>
                <a:cs typeface="Roboto Lt"/>
              </a:rPr>
              <a:t> </a:t>
            </a:r>
            <a:r>
              <a:rPr sz="1000" spc="-90" dirty="0">
                <a:solidFill>
                  <a:srgbClr val="2C2B2C"/>
                </a:solidFill>
                <a:latin typeface="Roboto Lt"/>
                <a:cs typeface="Roboto Lt"/>
              </a:rPr>
              <a:t>Л</a:t>
            </a:r>
            <a:r>
              <a:rPr sz="1000" spc="-100" dirty="0">
                <a:solidFill>
                  <a:srgbClr val="2C2B2C"/>
                </a:solidFill>
                <a:latin typeface="Roboto Lt"/>
                <a:cs typeface="Roboto Lt"/>
              </a:rPr>
              <a:t>И</a:t>
            </a:r>
            <a:r>
              <a:rPr sz="1000" spc="-95" dirty="0">
                <a:solidFill>
                  <a:srgbClr val="2C2B2C"/>
                </a:solidFill>
                <a:latin typeface="Roboto Lt"/>
                <a:cs typeface="Roboto Lt"/>
              </a:rPr>
              <a:t>Н</a:t>
            </a:r>
            <a:r>
              <a:rPr sz="1000" spc="-100" dirty="0">
                <a:solidFill>
                  <a:srgbClr val="2C2B2C"/>
                </a:solidFill>
                <a:latin typeface="Roboto Lt"/>
                <a:cs typeface="Roboto Lt"/>
              </a:rPr>
              <a:t>ИИ</a:t>
            </a:r>
            <a:r>
              <a:rPr sz="1000" spc="-40" dirty="0">
                <a:solidFill>
                  <a:srgbClr val="2C2B2C"/>
                </a:solidFill>
                <a:latin typeface="Roboto Lt"/>
                <a:cs typeface="Roboto Lt"/>
              </a:rPr>
              <a:t>»</a:t>
            </a:r>
            <a:endParaRPr sz="1000">
              <a:latin typeface="Roboto Lt"/>
              <a:cs typeface="Roboto Lt"/>
            </a:endParaRPr>
          </a:p>
          <a:p>
            <a:pPr marL="12700">
              <a:lnSpc>
                <a:spcPts val="2380"/>
              </a:lnSpc>
            </a:pPr>
            <a:r>
              <a:rPr sz="2000" b="1" spc="-40" dirty="0">
                <a:solidFill>
                  <a:srgbClr val="2C2B2C"/>
                </a:solidFill>
                <a:latin typeface="Roboto Cn"/>
                <a:cs typeface="Roboto Cn"/>
              </a:rPr>
              <a:t>8</a:t>
            </a:r>
            <a:r>
              <a:rPr sz="2000" b="1" spc="-20" dirty="0">
                <a:solidFill>
                  <a:srgbClr val="2C2B2C"/>
                </a:solidFill>
                <a:latin typeface="Roboto Cn"/>
                <a:cs typeface="Roboto Cn"/>
              </a:rPr>
              <a:t> (800)</a:t>
            </a:r>
            <a:r>
              <a:rPr sz="2000" b="1" dirty="0">
                <a:solidFill>
                  <a:srgbClr val="2C2B2C"/>
                </a:solidFill>
                <a:latin typeface="Roboto Cn"/>
                <a:cs typeface="Roboto Cn"/>
              </a:rPr>
              <a:t> </a:t>
            </a:r>
            <a:r>
              <a:rPr sz="2000" b="1" spc="-45" dirty="0">
                <a:solidFill>
                  <a:srgbClr val="2C2B2C"/>
                </a:solidFill>
                <a:latin typeface="Roboto Cn"/>
                <a:cs typeface="Roboto Cn"/>
              </a:rPr>
              <a:t>222-22-22</a:t>
            </a:r>
            <a:endParaRPr sz="2000">
              <a:latin typeface="Roboto Cn"/>
              <a:cs typeface="Roboto C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121407" y="9000743"/>
            <a:ext cx="2615565" cy="905510"/>
            <a:chOff x="2121407" y="9000743"/>
            <a:chExt cx="2615565" cy="90551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21407" y="9000743"/>
              <a:ext cx="2615184" cy="905256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286253" y="9149994"/>
              <a:ext cx="2286000" cy="756285"/>
            </a:xfrm>
            <a:custGeom>
              <a:avLst/>
              <a:gdLst/>
              <a:ahLst/>
              <a:cxnLst/>
              <a:rect l="l" t="t" r="r" b="b"/>
              <a:pathLst>
                <a:path w="2286000" h="756284">
                  <a:moveTo>
                    <a:pt x="2285619" y="0"/>
                  </a:moveTo>
                  <a:lnTo>
                    <a:pt x="0" y="0"/>
                  </a:lnTo>
                  <a:lnTo>
                    <a:pt x="0" y="756005"/>
                  </a:lnTo>
                  <a:lnTo>
                    <a:pt x="2285619" y="756005"/>
                  </a:lnTo>
                  <a:lnTo>
                    <a:pt x="22856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854198" y="9434271"/>
            <a:ext cx="11512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solidFill>
                  <a:srgbClr val="2C2B2C"/>
                </a:solidFill>
                <a:latin typeface="Roboto Cn"/>
                <a:cs typeface="Roboto Cn"/>
                <a:hlinkClick r:id="rId4"/>
              </a:rPr>
              <a:t>WWW.NALOG.GOV.RU</a:t>
            </a:r>
            <a:endParaRPr sz="1000">
              <a:latin typeface="Roboto Cn"/>
              <a:cs typeface="Roboto Cn"/>
            </a:endParaRPr>
          </a:p>
        </p:txBody>
      </p: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717443" y="7221296"/>
            <a:ext cx="1389098" cy="1227759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483514" y="1921255"/>
            <a:ext cx="5964555" cy="5948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350" indent="342900" algn="just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Межрайонная </a:t>
            </a:r>
            <a:r>
              <a:rPr sz="1300" spc="-40" dirty="0">
                <a:solidFill>
                  <a:srgbClr val="56555A"/>
                </a:solidFill>
                <a:latin typeface="Microsoft Sans Serif"/>
                <a:cs typeface="Microsoft Sans Serif"/>
              </a:rPr>
              <a:t>ИФНС </a:t>
            </a:r>
            <a:r>
              <a:rPr sz="1300" spc="-15" dirty="0">
                <a:solidFill>
                  <a:srgbClr val="56555A"/>
                </a:solidFill>
                <a:latin typeface="Microsoft Sans Serif"/>
                <a:cs typeface="Microsoft Sans Serif"/>
              </a:rPr>
              <a:t>России </a:t>
            </a:r>
            <a:r>
              <a:rPr sz="1300" spc="50" dirty="0">
                <a:solidFill>
                  <a:srgbClr val="56555A"/>
                </a:solidFill>
                <a:latin typeface="Microsoft Sans Serif"/>
                <a:cs typeface="Microsoft Sans Serif"/>
              </a:rPr>
              <a:t>№2 </a:t>
            </a:r>
            <a:r>
              <a:rPr sz="1300" spc="-20" dirty="0">
                <a:solidFill>
                  <a:srgbClr val="56555A"/>
                </a:solidFill>
                <a:latin typeface="Microsoft Sans Serif"/>
                <a:cs typeface="Microsoft Sans Serif"/>
              </a:rPr>
              <a:t>по Республике </a:t>
            </a:r>
            <a:r>
              <a:rPr sz="1300" spc="-35" dirty="0">
                <a:solidFill>
                  <a:srgbClr val="56555A"/>
                </a:solidFill>
                <a:latin typeface="Microsoft Sans Serif"/>
                <a:cs typeface="Microsoft Sans Serif"/>
              </a:rPr>
              <a:t>Коми </a:t>
            </a:r>
            <a:r>
              <a:rPr sz="1300" spc="-30" dirty="0">
                <a:solidFill>
                  <a:srgbClr val="56555A"/>
                </a:solidFill>
                <a:latin typeface="Microsoft Sans Serif"/>
                <a:cs typeface="Microsoft Sans Serif"/>
              </a:rPr>
              <a:t>напоминает, </a:t>
            </a:r>
            <a:r>
              <a:rPr sz="1300" spc="-15" dirty="0">
                <a:solidFill>
                  <a:srgbClr val="56555A"/>
                </a:solidFill>
                <a:latin typeface="Microsoft Sans Serif"/>
                <a:cs typeface="Microsoft Sans Serif"/>
              </a:rPr>
              <a:t>что </a:t>
            </a: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20" dirty="0">
                <a:solidFill>
                  <a:srgbClr val="56555A"/>
                </a:solidFill>
                <a:latin typeface="Microsoft Sans Serif"/>
                <a:cs typeface="Microsoft Sans Serif"/>
              </a:rPr>
              <a:t>физические</a:t>
            </a:r>
            <a:r>
              <a:rPr sz="1300" spc="-1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и</a:t>
            </a:r>
            <a:r>
              <a:rPr sz="130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юридические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56555A"/>
                </a:solidFill>
                <a:latin typeface="Microsoft Sans Serif"/>
                <a:cs typeface="Microsoft Sans Serif"/>
              </a:rPr>
              <a:t>лица,</a:t>
            </a:r>
            <a:r>
              <a:rPr sz="1300" spc="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15" dirty="0">
                <a:solidFill>
                  <a:srgbClr val="56555A"/>
                </a:solidFill>
                <a:latin typeface="Microsoft Sans Serif"/>
                <a:cs typeface="Microsoft Sans Serif"/>
              </a:rPr>
              <a:t>признаваемые</a:t>
            </a: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15" dirty="0">
                <a:solidFill>
                  <a:srgbClr val="56555A"/>
                </a:solidFill>
                <a:latin typeface="Microsoft Sans Serif"/>
                <a:cs typeface="Microsoft Sans Serif"/>
              </a:rPr>
              <a:t>резидентами</a:t>
            </a:r>
            <a:r>
              <a:rPr sz="1300" spc="31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70" dirty="0">
                <a:solidFill>
                  <a:srgbClr val="56555A"/>
                </a:solidFill>
                <a:latin typeface="Microsoft Sans Serif"/>
                <a:cs typeface="Microsoft Sans Serif"/>
              </a:rPr>
              <a:t>РФ</a:t>
            </a:r>
            <a:r>
              <a:rPr sz="1300" spc="204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могут 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 быть</a:t>
            </a:r>
            <a:r>
              <a:rPr sz="130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b="1" spc="-5" dirty="0">
                <a:solidFill>
                  <a:srgbClr val="56555A"/>
                </a:solidFill>
                <a:latin typeface="Arial"/>
                <a:cs typeface="Arial"/>
              </a:rPr>
              <a:t>контролирующими</a:t>
            </a:r>
            <a:r>
              <a:rPr sz="1300" b="1" dirty="0">
                <a:solidFill>
                  <a:srgbClr val="56555A"/>
                </a:solidFill>
                <a:latin typeface="Arial"/>
                <a:cs typeface="Arial"/>
              </a:rPr>
              <a:t> лицами</a:t>
            </a:r>
            <a:r>
              <a:rPr sz="1300" b="1" spc="5" dirty="0">
                <a:solidFill>
                  <a:srgbClr val="56555A"/>
                </a:solidFill>
                <a:latin typeface="Arial"/>
                <a:cs typeface="Arial"/>
              </a:rPr>
              <a:t> </a:t>
            </a:r>
            <a:r>
              <a:rPr sz="1300" b="1" spc="-5" dirty="0">
                <a:solidFill>
                  <a:srgbClr val="56555A"/>
                </a:solidFill>
                <a:latin typeface="Arial"/>
                <a:cs typeface="Arial"/>
              </a:rPr>
              <a:t>иностранной</a:t>
            </a:r>
            <a:r>
              <a:rPr sz="1300" b="1" dirty="0">
                <a:solidFill>
                  <a:srgbClr val="56555A"/>
                </a:solidFill>
                <a:latin typeface="Arial"/>
                <a:cs typeface="Arial"/>
              </a:rPr>
              <a:t> </a:t>
            </a:r>
            <a:r>
              <a:rPr sz="1300" b="1" spc="-5" dirty="0">
                <a:solidFill>
                  <a:srgbClr val="56555A"/>
                </a:solidFill>
                <a:latin typeface="Arial"/>
                <a:cs typeface="Arial"/>
              </a:rPr>
              <a:t>компании</a:t>
            </a:r>
            <a:r>
              <a:rPr sz="1300" b="1" dirty="0">
                <a:solidFill>
                  <a:srgbClr val="56555A"/>
                </a:solidFill>
                <a:latin typeface="Arial"/>
                <a:cs typeface="Arial"/>
              </a:rPr>
              <a:t> </a:t>
            </a:r>
            <a:r>
              <a:rPr sz="1300" b="1" spc="-5" dirty="0">
                <a:solidFill>
                  <a:srgbClr val="56555A"/>
                </a:solidFill>
                <a:latin typeface="Arial"/>
                <a:cs typeface="Arial"/>
              </a:rPr>
              <a:t>(согласно </a:t>
            </a:r>
            <a:r>
              <a:rPr sz="1300" b="1" spc="-350" dirty="0">
                <a:solidFill>
                  <a:srgbClr val="56555A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56555A"/>
                </a:solidFill>
                <a:latin typeface="Arial"/>
                <a:cs typeface="Arial"/>
              </a:rPr>
              <a:t>статьи</a:t>
            </a:r>
            <a:r>
              <a:rPr sz="1300" b="1" spc="25" dirty="0">
                <a:solidFill>
                  <a:srgbClr val="56555A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56555A"/>
                </a:solidFill>
                <a:latin typeface="Arial"/>
                <a:cs typeface="Arial"/>
              </a:rPr>
              <a:t>25.13</a:t>
            </a:r>
            <a:r>
              <a:rPr sz="1300" b="1" spc="20" dirty="0">
                <a:solidFill>
                  <a:srgbClr val="56555A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56555A"/>
                </a:solidFill>
                <a:latin typeface="Arial"/>
                <a:cs typeface="Arial"/>
              </a:rPr>
              <a:t>Налогового</a:t>
            </a:r>
            <a:r>
              <a:rPr sz="1300" b="1" spc="10" dirty="0">
                <a:solidFill>
                  <a:srgbClr val="56555A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56555A"/>
                </a:solidFill>
                <a:latin typeface="Arial"/>
                <a:cs typeface="Arial"/>
              </a:rPr>
              <a:t>кодекса</a:t>
            </a:r>
            <a:r>
              <a:rPr sz="1300" b="1" spc="20" dirty="0">
                <a:solidFill>
                  <a:srgbClr val="56555A"/>
                </a:solidFill>
                <a:latin typeface="Arial"/>
                <a:cs typeface="Arial"/>
              </a:rPr>
              <a:t> </a:t>
            </a:r>
            <a:r>
              <a:rPr sz="1300" b="1" spc="-5" dirty="0">
                <a:solidFill>
                  <a:srgbClr val="56555A"/>
                </a:solidFill>
                <a:latin typeface="Arial"/>
                <a:cs typeface="Arial"/>
              </a:rPr>
              <a:t>РФ).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Arial"/>
              <a:cs typeface="Arial"/>
            </a:endParaRPr>
          </a:p>
          <a:p>
            <a:pPr marL="12700" marR="5715" indent="412750" algn="just">
              <a:lnSpc>
                <a:spcPct val="100000"/>
              </a:lnSpc>
            </a:pPr>
            <a:r>
              <a:rPr sz="1300" b="1" spc="-5" dirty="0">
                <a:solidFill>
                  <a:srgbClr val="56555A"/>
                </a:solidFill>
                <a:latin typeface="Arial"/>
                <a:cs typeface="Arial"/>
              </a:rPr>
              <a:t>Прибыль</a:t>
            </a:r>
            <a:r>
              <a:rPr sz="1300" b="1" spc="190" dirty="0">
                <a:solidFill>
                  <a:srgbClr val="56555A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56555A"/>
                </a:solidFill>
                <a:latin typeface="Arial"/>
                <a:cs typeface="Arial"/>
              </a:rPr>
              <a:t>контролируемой</a:t>
            </a:r>
            <a:r>
              <a:rPr sz="1300" b="1" spc="190" dirty="0">
                <a:solidFill>
                  <a:srgbClr val="56555A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56555A"/>
                </a:solidFill>
                <a:latin typeface="Arial"/>
                <a:cs typeface="Arial"/>
              </a:rPr>
              <a:t>иностранной</a:t>
            </a:r>
            <a:r>
              <a:rPr sz="1300" b="1" spc="190" dirty="0">
                <a:solidFill>
                  <a:srgbClr val="56555A"/>
                </a:solidFill>
                <a:latin typeface="Arial"/>
                <a:cs typeface="Arial"/>
              </a:rPr>
              <a:t> </a:t>
            </a:r>
            <a:r>
              <a:rPr sz="1300" b="1" spc="-5" dirty="0">
                <a:solidFill>
                  <a:srgbClr val="56555A"/>
                </a:solidFill>
                <a:latin typeface="Arial"/>
                <a:cs typeface="Arial"/>
              </a:rPr>
              <a:t>компании</a:t>
            </a:r>
            <a:r>
              <a:rPr sz="1300" b="1" spc="204" dirty="0">
                <a:solidFill>
                  <a:srgbClr val="56555A"/>
                </a:solidFill>
                <a:latin typeface="Arial"/>
                <a:cs typeface="Arial"/>
              </a:rPr>
              <a:t> </a:t>
            </a:r>
            <a:r>
              <a:rPr sz="1300" spc="-15" dirty="0">
                <a:solidFill>
                  <a:srgbClr val="56555A"/>
                </a:solidFill>
                <a:latin typeface="Microsoft Sans Serif"/>
                <a:cs typeface="Microsoft Sans Serif"/>
              </a:rPr>
              <a:t>приравнивается </a:t>
            </a:r>
            <a:r>
              <a:rPr sz="1300" spc="-33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85" dirty="0">
                <a:solidFill>
                  <a:srgbClr val="56555A"/>
                </a:solidFill>
                <a:latin typeface="Microsoft Sans Serif"/>
                <a:cs typeface="Microsoft Sans Serif"/>
              </a:rPr>
              <a:t>к</a:t>
            </a:r>
            <a:r>
              <a:rPr sz="1300" spc="-8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прибыли</a:t>
            </a:r>
            <a:r>
              <a:rPr sz="130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15" dirty="0">
                <a:solidFill>
                  <a:srgbClr val="56555A"/>
                </a:solidFill>
                <a:latin typeface="Microsoft Sans Serif"/>
                <a:cs typeface="Microsoft Sans Serif"/>
              </a:rPr>
              <a:t>организации</a:t>
            </a: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 (доходу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20" dirty="0">
                <a:solidFill>
                  <a:srgbClr val="56555A"/>
                </a:solidFill>
                <a:latin typeface="Microsoft Sans Serif"/>
                <a:cs typeface="Microsoft Sans Serif"/>
              </a:rPr>
              <a:t>физических</a:t>
            </a:r>
            <a:r>
              <a:rPr sz="1300" spc="-1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56555A"/>
                </a:solidFill>
                <a:latin typeface="Microsoft Sans Serif"/>
                <a:cs typeface="Microsoft Sans Serif"/>
              </a:rPr>
              <a:t>лиц),</a:t>
            </a:r>
            <a:r>
              <a:rPr sz="1300" spc="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полученной 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15" dirty="0">
                <a:solidFill>
                  <a:srgbClr val="56555A"/>
                </a:solidFill>
                <a:latin typeface="Microsoft Sans Serif"/>
                <a:cs typeface="Microsoft Sans Serif"/>
              </a:rPr>
              <a:t>контролирующим</a:t>
            </a: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 лицом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этой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20" dirty="0">
                <a:solidFill>
                  <a:srgbClr val="56555A"/>
                </a:solidFill>
                <a:latin typeface="Microsoft Sans Serif"/>
                <a:cs typeface="Microsoft Sans Serif"/>
              </a:rPr>
              <a:t>компании</a:t>
            </a:r>
            <a:r>
              <a:rPr sz="1300" spc="-1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(</a:t>
            </a:r>
            <a:r>
              <a:rPr sz="1300" spc="-10" dirty="0">
                <a:solidFill>
                  <a:srgbClr val="6F2F9F"/>
                </a:solidFill>
                <a:latin typeface="Microsoft Sans Serif"/>
                <a:cs typeface="Microsoft Sans Serif"/>
              </a:rPr>
              <a:t>п.2</a:t>
            </a:r>
            <a:r>
              <a:rPr sz="1300" spc="-5" dirty="0">
                <a:solidFill>
                  <a:srgbClr val="6F2F9F"/>
                </a:solidFill>
                <a:latin typeface="Microsoft Sans Serif"/>
                <a:cs typeface="Microsoft Sans Serif"/>
              </a:rPr>
              <a:t> </a:t>
            </a:r>
            <a:r>
              <a:rPr sz="1300" spc="-50" dirty="0">
                <a:solidFill>
                  <a:srgbClr val="6F2F9F"/>
                </a:solidFill>
                <a:latin typeface="Microsoft Sans Serif"/>
                <a:cs typeface="Microsoft Sans Serif"/>
              </a:rPr>
              <a:t>ст.</a:t>
            </a:r>
            <a:r>
              <a:rPr sz="1300" spc="-45" dirty="0">
                <a:solidFill>
                  <a:srgbClr val="6F2F9F"/>
                </a:solidFill>
                <a:latin typeface="Microsoft Sans Serif"/>
                <a:cs typeface="Microsoft Sans Serif"/>
              </a:rPr>
              <a:t> </a:t>
            </a:r>
            <a:r>
              <a:rPr sz="1300" spc="-5" dirty="0">
                <a:solidFill>
                  <a:srgbClr val="6F2F9F"/>
                </a:solidFill>
                <a:latin typeface="Microsoft Sans Serif"/>
                <a:cs typeface="Microsoft Sans Serif"/>
              </a:rPr>
              <a:t>25.15</a:t>
            </a:r>
            <a:r>
              <a:rPr sz="1300" dirty="0">
                <a:solidFill>
                  <a:srgbClr val="6F2F9F"/>
                </a:solidFill>
                <a:latin typeface="Microsoft Sans Serif"/>
                <a:cs typeface="Microsoft Sans Serif"/>
              </a:rPr>
              <a:t> </a:t>
            </a:r>
            <a:r>
              <a:rPr sz="1300" spc="-10" dirty="0">
                <a:solidFill>
                  <a:srgbClr val="6F2F9F"/>
                </a:solidFill>
                <a:latin typeface="Microsoft Sans Serif"/>
                <a:cs typeface="Microsoft Sans Serif"/>
              </a:rPr>
              <a:t>Налогового</a:t>
            </a:r>
            <a:r>
              <a:rPr sz="1300" spc="325" dirty="0">
                <a:solidFill>
                  <a:srgbClr val="6F2F9F"/>
                </a:solidFill>
                <a:latin typeface="Microsoft Sans Serif"/>
                <a:cs typeface="Microsoft Sans Serif"/>
              </a:rPr>
              <a:t> </a:t>
            </a:r>
            <a:r>
              <a:rPr sz="1300" spc="-25" dirty="0">
                <a:solidFill>
                  <a:srgbClr val="6F2F9F"/>
                </a:solidFill>
                <a:latin typeface="Microsoft Sans Serif"/>
                <a:cs typeface="Microsoft Sans Serif"/>
              </a:rPr>
              <a:t>кодекса </a:t>
            </a:r>
            <a:r>
              <a:rPr sz="1300" spc="-335" dirty="0">
                <a:solidFill>
                  <a:srgbClr val="6F2F9F"/>
                </a:solidFill>
                <a:latin typeface="Microsoft Sans Serif"/>
                <a:cs typeface="Microsoft Sans Serif"/>
              </a:rPr>
              <a:t> </a:t>
            </a:r>
            <a:r>
              <a:rPr sz="1300" spc="-40" dirty="0">
                <a:solidFill>
                  <a:srgbClr val="6F2F9F"/>
                </a:solidFill>
                <a:latin typeface="Microsoft Sans Serif"/>
                <a:cs typeface="Microsoft Sans Serif"/>
              </a:rPr>
              <a:t>РФ</a:t>
            </a:r>
            <a:r>
              <a:rPr sz="1300" spc="-40" dirty="0">
                <a:solidFill>
                  <a:srgbClr val="56555A"/>
                </a:solidFill>
                <a:latin typeface="Microsoft Sans Serif"/>
                <a:cs typeface="Microsoft Sans Serif"/>
              </a:rPr>
              <a:t>).</a:t>
            </a:r>
            <a:endParaRPr sz="1300">
              <a:latin typeface="Microsoft Sans Serif"/>
              <a:cs typeface="Microsoft Sans Serif"/>
            </a:endParaRPr>
          </a:p>
          <a:p>
            <a:pPr marL="12700" marR="6350">
              <a:lnSpc>
                <a:spcPct val="100000"/>
              </a:lnSpc>
            </a:pPr>
            <a:r>
              <a:rPr sz="1300" spc="-25" dirty="0">
                <a:solidFill>
                  <a:srgbClr val="56555A"/>
                </a:solidFill>
                <a:latin typeface="Microsoft Sans Serif"/>
                <a:cs typeface="Microsoft Sans Serif"/>
              </a:rPr>
              <a:t>Такая</a:t>
            </a:r>
            <a:r>
              <a:rPr sz="1300" spc="-2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прибыль</a:t>
            </a:r>
            <a:r>
              <a:rPr sz="130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учитывается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 у </a:t>
            </a:r>
            <a:r>
              <a:rPr sz="1300" spc="-15" dirty="0">
                <a:solidFill>
                  <a:srgbClr val="56555A"/>
                </a:solidFill>
                <a:latin typeface="Microsoft Sans Serif"/>
                <a:cs typeface="Microsoft Sans Serif"/>
              </a:rPr>
              <a:t>контролируемых</a:t>
            </a: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56555A"/>
                </a:solidFill>
                <a:latin typeface="Microsoft Sans Serif"/>
                <a:cs typeface="Microsoft Sans Serif"/>
              </a:rPr>
              <a:t>лиц </a:t>
            </a: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при </a:t>
            </a:r>
            <a:r>
              <a:rPr sz="1300" spc="-15" dirty="0">
                <a:solidFill>
                  <a:srgbClr val="56555A"/>
                </a:solidFill>
                <a:latin typeface="Microsoft Sans Serif"/>
                <a:cs typeface="Microsoft Sans Serif"/>
              </a:rPr>
              <a:t>расчете</a:t>
            </a: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налоговой </a:t>
            </a:r>
            <a:r>
              <a:rPr sz="1300" spc="-33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20" dirty="0">
                <a:solidFill>
                  <a:srgbClr val="56555A"/>
                </a:solidFill>
                <a:latin typeface="Microsoft Sans Serif"/>
                <a:cs typeface="Microsoft Sans Serif"/>
              </a:rPr>
              <a:t>базы:</a:t>
            </a:r>
            <a:endParaRPr sz="1300">
              <a:latin typeface="Microsoft Sans Serif"/>
              <a:cs typeface="Microsoft Sans Serif"/>
            </a:endParaRPr>
          </a:p>
          <a:p>
            <a:pPr marL="114300" indent="-102235">
              <a:lnSpc>
                <a:spcPct val="100000"/>
              </a:lnSpc>
              <a:buChar char="-"/>
              <a:tabLst>
                <a:tab pos="114935" algn="l"/>
              </a:tabLst>
            </a:pPr>
            <a:r>
              <a:rPr sz="1300" spc="-20" dirty="0">
                <a:solidFill>
                  <a:srgbClr val="56555A"/>
                </a:solidFill>
                <a:latin typeface="Microsoft Sans Serif"/>
                <a:cs typeface="Microsoft Sans Serif"/>
              </a:rPr>
              <a:t>по</a:t>
            </a:r>
            <a:r>
              <a:rPr sz="1300" spc="2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налогу</a:t>
            </a:r>
            <a:r>
              <a:rPr sz="1300" spc="4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на</a:t>
            </a:r>
            <a:r>
              <a:rPr sz="1300" spc="1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прибыль</a:t>
            </a:r>
            <a:r>
              <a:rPr sz="1300" spc="4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335" dirty="0">
                <a:solidFill>
                  <a:srgbClr val="56555A"/>
                </a:solidFill>
                <a:latin typeface="Microsoft Sans Serif"/>
                <a:cs typeface="Microsoft Sans Serif"/>
              </a:rPr>
              <a:t>–</a:t>
            </a:r>
            <a:r>
              <a:rPr sz="1300" spc="3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для</a:t>
            </a:r>
            <a:r>
              <a:rPr sz="1300" spc="3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20" dirty="0">
                <a:solidFill>
                  <a:srgbClr val="56555A"/>
                </a:solidFill>
                <a:latin typeface="Microsoft Sans Serif"/>
                <a:cs typeface="Microsoft Sans Serif"/>
              </a:rPr>
              <a:t>организаций;</a:t>
            </a:r>
            <a:endParaRPr sz="1300">
              <a:latin typeface="Microsoft Sans Serif"/>
              <a:cs typeface="Microsoft Sans Serif"/>
            </a:endParaRPr>
          </a:p>
          <a:p>
            <a:pPr marL="184785" indent="-172720">
              <a:lnSpc>
                <a:spcPct val="100000"/>
              </a:lnSpc>
              <a:buChar char="-"/>
              <a:tabLst>
                <a:tab pos="185420" algn="l"/>
              </a:tabLst>
            </a:pPr>
            <a:r>
              <a:rPr sz="1300" spc="-70" dirty="0">
                <a:solidFill>
                  <a:srgbClr val="56555A"/>
                </a:solidFill>
                <a:latin typeface="Microsoft Sans Serif"/>
                <a:cs typeface="Microsoft Sans Serif"/>
              </a:rPr>
              <a:t>Н</a:t>
            </a:r>
            <a:r>
              <a:rPr sz="1300" spc="-100" dirty="0">
                <a:solidFill>
                  <a:srgbClr val="56555A"/>
                </a:solidFill>
                <a:latin typeface="Microsoft Sans Serif"/>
                <a:cs typeface="Microsoft Sans Serif"/>
              </a:rPr>
              <a:t>Д</a:t>
            </a:r>
            <a:r>
              <a:rPr sz="1300" spc="-175" dirty="0">
                <a:solidFill>
                  <a:srgbClr val="56555A"/>
                </a:solidFill>
                <a:latin typeface="Microsoft Sans Serif"/>
                <a:cs typeface="Microsoft Sans Serif"/>
              </a:rPr>
              <a:t>Ф</a:t>
            </a:r>
            <a:r>
              <a:rPr sz="1300" spc="-65" dirty="0">
                <a:solidFill>
                  <a:srgbClr val="56555A"/>
                </a:solidFill>
                <a:latin typeface="Microsoft Sans Serif"/>
                <a:cs typeface="Microsoft Sans Serif"/>
              </a:rPr>
              <a:t>Л</a:t>
            </a:r>
            <a:r>
              <a:rPr sz="1300" spc="1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340" dirty="0">
                <a:solidFill>
                  <a:srgbClr val="56555A"/>
                </a:solidFill>
                <a:latin typeface="Microsoft Sans Serif"/>
                <a:cs typeface="Microsoft Sans Serif"/>
              </a:rPr>
              <a:t>–</a:t>
            </a:r>
            <a:r>
              <a:rPr sz="1300" spc="2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дл</a:t>
            </a:r>
            <a:r>
              <a:rPr sz="1300" dirty="0">
                <a:solidFill>
                  <a:srgbClr val="56555A"/>
                </a:solidFill>
                <a:latin typeface="Microsoft Sans Serif"/>
                <a:cs typeface="Microsoft Sans Serif"/>
              </a:rPr>
              <a:t>я</a:t>
            </a:r>
            <a:r>
              <a:rPr sz="1300" spc="3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ф</a:t>
            </a:r>
            <a:r>
              <a:rPr sz="1300" spc="-15" dirty="0">
                <a:solidFill>
                  <a:srgbClr val="56555A"/>
                </a:solidFill>
                <a:latin typeface="Microsoft Sans Serif"/>
                <a:cs typeface="Microsoft Sans Serif"/>
              </a:rPr>
              <a:t>и</a:t>
            </a:r>
            <a:r>
              <a:rPr sz="1300" spc="-55" dirty="0">
                <a:solidFill>
                  <a:srgbClr val="56555A"/>
                </a:solidFill>
                <a:latin typeface="Microsoft Sans Serif"/>
                <a:cs typeface="Microsoft Sans Serif"/>
              </a:rPr>
              <a:t>з</a:t>
            </a: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и</a:t>
            </a:r>
            <a:r>
              <a:rPr sz="1300" spc="-25" dirty="0">
                <a:solidFill>
                  <a:srgbClr val="56555A"/>
                </a:solidFill>
                <a:latin typeface="Microsoft Sans Serif"/>
                <a:cs typeface="Microsoft Sans Serif"/>
              </a:rPr>
              <a:t>ч</a:t>
            </a:r>
            <a:r>
              <a:rPr sz="1300" spc="-35" dirty="0">
                <a:solidFill>
                  <a:srgbClr val="56555A"/>
                </a:solidFill>
                <a:latin typeface="Microsoft Sans Serif"/>
                <a:cs typeface="Microsoft Sans Serif"/>
              </a:rPr>
              <a:t>ес</a:t>
            </a:r>
            <a:r>
              <a:rPr sz="1300" spc="-40" dirty="0">
                <a:solidFill>
                  <a:srgbClr val="56555A"/>
                </a:solidFill>
                <a:latin typeface="Microsoft Sans Serif"/>
                <a:cs typeface="Microsoft Sans Serif"/>
              </a:rPr>
              <a:t>к</a:t>
            </a: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и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х</a:t>
            </a:r>
            <a:r>
              <a:rPr sz="1300" spc="6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56555A"/>
                </a:solidFill>
                <a:latin typeface="Microsoft Sans Serif"/>
                <a:cs typeface="Microsoft Sans Serif"/>
              </a:rPr>
              <a:t>л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иц.</a:t>
            </a:r>
            <a:endParaRPr sz="1300">
              <a:latin typeface="Microsoft Sans Serif"/>
              <a:cs typeface="Microsoft Sans Serif"/>
            </a:endParaRPr>
          </a:p>
          <a:p>
            <a:pPr marL="184785" marR="5080" indent="-172720" algn="just">
              <a:lnSpc>
                <a:spcPct val="100000"/>
              </a:lnSpc>
              <a:buChar char="-"/>
              <a:tabLst>
                <a:tab pos="185420" algn="l"/>
              </a:tabLst>
            </a:pP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У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15" dirty="0">
                <a:solidFill>
                  <a:srgbClr val="56555A"/>
                </a:solidFill>
                <a:latin typeface="Microsoft Sans Serif"/>
                <a:cs typeface="Microsoft Sans Serif"/>
              </a:rPr>
              <a:t>контролирующего</a:t>
            </a: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56555A"/>
                </a:solidFill>
                <a:latin typeface="Microsoft Sans Serif"/>
                <a:cs typeface="Microsoft Sans Serif"/>
              </a:rPr>
              <a:t>лица</a:t>
            </a:r>
            <a:r>
              <a:rPr sz="1300" spc="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не</a:t>
            </a:r>
            <a:r>
              <a:rPr sz="130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20" dirty="0">
                <a:solidFill>
                  <a:srgbClr val="56555A"/>
                </a:solidFill>
                <a:latin typeface="Microsoft Sans Serif"/>
                <a:cs typeface="Microsoft Sans Serif"/>
              </a:rPr>
              <a:t>возникает</a:t>
            </a:r>
            <a:r>
              <a:rPr sz="1300" spc="-15" dirty="0">
                <a:solidFill>
                  <a:srgbClr val="56555A"/>
                </a:solidFill>
                <a:latin typeface="Microsoft Sans Serif"/>
                <a:cs typeface="Microsoft Sans Serif"/>
              </a:rPr>
              <a:t> обязанности</a:t>
            </a: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 представить 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декларацию </a:t>
            </a:r>
            <a:r>
              <a:rPr sz="1300" spc="-20" dirty="0">
                <a:solidFill>
                  <a:srgbClr val="56555A"/>
                </a:solidFill>
                <a:latin typeface="Microsoft Sans Serif"/>
                <a:cs typeface="Microsoft Sans Serif"/>
              </a:rPr>
              <a:t>по </a:t>
            </a:r>
            <a:r>
              <a:rPr sz="1300" spc="-80" dirty="0">
                <a:solidFill>
                  <a:srgbClr val="56555A"/>
                </a:solidFill>
                <a:latin typeface="Microsoft Sans Serif"/>
                <a:cs typeface="Microsoft Sans Serif"/>
              </a:rPr>
              <a:t>НДФЛ, </a:t>
            </a:r>
            <a:r>
              <a:rPr sz="1300" dirty="0">
                <a:solidFill>
                  <a:srgbClr val="56555A"/>
                </a:solidFill>
                <a:latin typeface="Microsoft Sans Serif"/>
                <a:cs typeface="Microsoft Sans Serif"/>
              </a:rPr>
              <a:t>если </a:t>
            </a:r>
            <a:r>
              <a:rPr sz="1300" spc="-20" dirty="0">
                <a:solidFill>
                  <a:srgbClr val="56555A"/>
                </a:solidFill>
                <a:latin typeface="Microsoft Sans Serif"/>
                <a:cs typeface="Microsoft Sans Serif"/>
              </a:rPr>
              <a:t>по итогам отчетного </a:t>
            </a: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периода </a:t>
            </a:r>
            <a:r>
              <a:rPr sz="1300" spc="-20" dirty="0">
                <a:solidFill>
                  <a:srgbClr val="56555A"/>
                </a:solidFill>
                <a:latin typeface="Microsoft Sans Serif"/>
                <a:cs typeface="Microsoft Sans Serif"/>
              </a:rPr>
              <a:t>по </a:t>
            </a: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деятельности 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20" dirty="0">
                <a:solidFill>
                  <a:srgbClr val="56555A"/>
                </a:solidFill>
                <a:latin typeface="Microsoft Sans Serif"/>
                <a:cs typeface="Microsoft Sans Serif"/>
              </a:rPr>
              <a:t>контролируемой</a:t>
            </a:r>
            <a:r>
              <a:rPr sz="1300" spc="7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иностранной</a:t>
            </a:r>
            <a:r>
              <a:rPr sz="1300" spc="4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25" dirty="0">
                <a:solidFill>
                  <a:srgbClr val="56555A"/>
                </a:solidFill>
                <a:latin typeface="Microsoft Sans Serif"/>
                <a:cs typeface="Microsoft Sans Serif"/>
              </a:rPr>
              <a:t>компании</a:t>
            </a:r>
            <a:r>
              <a:rPr sz="1300" spc="6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20" dirty="0">
                <a:solidFill>
                  <a:srgbClr val="56555A"/>
                </a:solidFill>
                <a:latin typeface="Microsoft Sans Serif"/>
                <a:cs typeface="Microsoft Sans Serif"/>
              </a:rPr>
              <a:t>определен</a:t>
            </a:r>
            <a:r>
              <a:rPr sz="1300" spc="6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20" dirty="0">
                <a:solidFill>
                  <a:srgbClr val="56555A"/>
                </a:solidFill>
                <a:latin typeface="Microsoft Sans Serif"/>
                <a:cs typeface="Microsoft Sans Serif"/>
              </a:rPr>
              <a:t>убыток.</a:t>
            </a:r>
            <a:endParaRPr sz="13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56555A"/>
              </a:buClr>
              <a:buFont typeface="Microsoft Sans Serif"/>
              <a:buChar char="-"/>
            </a:pPr>
            <a:endParaRPr sz="13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300" b="1" spc="-10" dirty="0">
                <a:solidFill>
                  <a:srgbClr val="56555A"/>
                </a:solidFill>
                <a:latin typeface="Arial"/>
                <a:cs typeface="Arial"/>
              </a:rPr>
              <a:t>Отчетность</a:t>
            </a:r>
            <a:r>
              <a:rPr sz="1300" b="1" spc="20" dirty="0">
                <a:solidFill>
                  <a:srgbClr val="56555A"/>
                </a:solidFill>
                <a:latin typeface="Arial"/>
                <a:cs typeface="Arial"/>
              </a:rPr>
              <a:t> </a:t>
            </a:r>
            <a:r>
              <a:rPr sz="1300" b="1" spc="-5" dirty="0">
                <a:solidFill>
                  <a:srgbClr val="56555A"/>
                </a:solidFill>
                <a:latin typeface="Arial"/>
                <a:cs typeface="Arial"/>
              </a:rPr>
              <a:t>лица,</a:t>
            </a:r>
            <a:r>
              <a:rPr sz="1300" b="1" spc="40" dirty="0">
                <a:solidFill>
                  <a:srgbClr val="56555A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56555A"/>
                </a:solidFill>
                <a:latin typeface="Arial"/>
                <a:cs typeface="Arial"/>
              </a:rPr>
              <a:t>контролирующего</a:t>
            </a:r>
            <a:r>
              <a:rPr sz="1300" b="1" spc="75" dirty="0">
                <a:solidFill>
                  <a:srgbClr val="56555A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56555A"/>
                </a:solidFill>
                <a:latin typeface="Arial"/>
                <a:cs typeface="Arial"/>
              </a:rPr>
              <a:t>иностранную</a:t>
            </a:r>
            <a:r>
              <a:rPr sz="1300" b="1" spc="65" dirty="0">
                <a:solidFill>
                  <a:srgbClr val="56555A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56555A"/>
                </a:solidFill>
                <a:latin typeface="Arial"/>
                <a:cs typeface="Arial"/>
              </a:rPr>
              <a:t>компанию:</a:t>
            </a:r>
            <a:endParaRPr sz="1300">
              <a:latin typeface="Arial"/>
              <a:cs typeface="Arial"/>
            </a:endParaRPr>
          </a:p>
          <a:p>
            <a:pPr marL="184785" marR="5080" indent="-172720" algn="just">
              <a:lnSpc>
                <a:spcPct val="100000"/>
              </a:lnSpc>
              <a:buChar char="-"/>
              <a:tabLst>
                <a:tab pos="185420" algn="l"/>
              </a:tabLst>
            </a:pPr>
            <a:r>
              <a:rPr sz="1300" spc="-20" dirty="0">
                <a:solidFill>
                  <a:srgbClr val="56555A"/>
                </a:solidFill>
                <a:latin typeface="Microsoft Sans Serif"/>
                <a:cs typeface="Microsoft Sans Serif"/>
              </a:rPr>
              <a:t>Уведомление</a:t>
            </a:r>
            <a:r>
              <a:rPr sz="1300" spc="-1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56555A"/>
                </a:solidFill>
                <a:latin typeface="Microsoft Sans Serif"/>
                <a:cs typeface="Microsoft Sans Serif"/>
              </a:rPr>
              <a:t>об</a:t>
            </a:r>
            <a:r>
              <a:rPr sz="1300" spc="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участии</a:t>
            </a:r>
            <a:r>
              <a:rPr sz="130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в</a:t>
            </a:r>
            <a:r>
              <a:rPr sz="130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иностранных</a:t>
            </a:r>
            <a:r>
              <a:rPr sz="130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15" dirty="0">
                <a:solidFill>
                  <a:srgbClr val="56555A"/>
                </a:solidFill>
                <a:latin typeface="Microsoft Sans Serif"/>
                <a:cs typeface="Microsoft Sans Serif"/>
              </a:rPr>
              <a:t>организациях</a:t>
            </a: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(об</a:t>
            </a:r>
            <a:r>
              <a:rPr sz="130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учреждении 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иностранных</a:t>
            </a:r>
            <a:r>
              <a:rPr sz="1300" spc="2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15" dirty="0">
                <a:solidFill>
                  <a:srgbClr val="56555A"/>
                </a:solidFill>
                <a:latin typeface="Microsoft Sans Serif"/>
                <a:cs typeface="Microsoft Sans Serif"/>
              </a:rPr>
              <a:t>структур);</a:t>
            </a:r>
            <a:endParaRPr sz="1300">
              <a:latin typeface="Microsoft Sans Serif"/>
              <a:cs typeface="Microsoft Sans Serif"/>
            </a:endParaRPr>
          </a:p>
          <a:p>
            <a:pPr marL="184785" marR="5715" indent="-172720" algn="just">
              <a:lnSpc>
                <a:spcPct val="100000"/>
              </a:lnSpc>
              <a:buChar char="-"/>
              <a:tabLst>
                <a:tab pos="185420" algn="l"/>
              </a:tabLst>
            </a:pPr>
            <a:r>
              <a:rPr sz="1300" spc="-20" dirty="0">
                <a:solidFill>
                  <a:srgbClr val="56555A"/>
                </a:solidFill>
                <a:latin typeface="Microsoft Sans Serif"/>
                <a:cs typeface="Microsoft Sans Serif"/>
              </a:rPr>
              <a:t>Уведомление</a:t>
            </a:r>
            <a:r>
              <a:rPr sz="1300" spc="-1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о</a:t>
            </a:r>
            <a:r>
              <a:rPr sz="130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15" dirty="0">
                <a:solidFill>
                  <a:srgbClr val="56555A"/>
                </a:solidFill>
                <a:latin typeface="Microsoft Sans Serif"/>
                <a:cs typeface="Microsoft Sans Serif"/>
              </a:rPr>
              <a:t>контролируемой</a:t>
            </a: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иностранной</a:t>
            </a:r>
            <a:r>
              <a:rPr sz="130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20" dirty="0">
                <a:solidFill>
                  <a:srgbClr val="56555A"/>
                </a:solidFill>
                <a:latin typeface="Microsoft Sans Serif"/>
                <a:cs typeface="Microsoft Sans Serif"/>
              </a:rPr>
              <a:t>компании</a:t>
            </a:r>
            <a:r>
              <a:rPr sz="1300" spc="-1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(</a:t>
            </a:r>
            <a:r>
              <a:rPr sz="1300" spc="-5" dirty="0">
                <a:solidFill>
                  <a:srgbClr val="6F2F9F"/>
                </a:solidFill>
                <a:latin typeface="Microsoft Sans Serif"/>
                <a:cs typeface="Microsoft Sans Serif"/>
              </a:rPr>
              <a:t>п.3.1</a:t>
            </a:r>
            <a:r>
              <a:rPr sz="1300" dirty="0">
                <a:solidFill>
                  <a:srgbClr val="6F2F9F"/>
                </a:solidFill>
                <a:latin typeface="Microsoft Sans Serif"/>
                <a:cs typeface="Microsoft Sans Serif"/>
              </a:rPr>
              <a:t> </a:t>
            </a:r>
            <a:r>
              <a:rPr sz="1300" spc="-30" dirty="0">
                <a:solidFill>
                  <a:srgbClr val="6F2F9F"/>
                </a:solidFill>
                <a:latin typeface="Microsoft Sans Serif"/>
                <a:cs typeface="Microsoft Sans Serif"/>
              </a:rPr>
              <a:t>ст.23,</a:t>
            </a:r>
            <a:r>
              <a:rPr sz="1300" spc="-25" dirty="0">
                <a:solidFill>
                  <a:srgbClr val="6F2F9F"/>
                </a:solidFill>
                <a:latin typeface="Microsoft Sans Serif"/>
                <a:cs typeface="Microsoft Sans Serif"/>
              </a:rPr>
              <a:t> </a:t>
            </a:r>
            <a:r>
              <a:rPr sz="1300" spc="-15" dirty="0">
                <a:solidFill>
                  <a:srgbClr val="6F2F9F"/>
                </a:solidFill>
                <a:latin typeface="Microsoft Sans Serif"/>
                <a:cs typeface="Microsoft Sans Serif"/>
              </a:rPr>
              <a:t>п.1 </a:t>
            </a:r>
            <a:r>
              <a:rPr sz="1300" spc="-335" dirty="0">
                <a:solidFill>
                  <a:srgbClr val="6F2F9F"/>
                </a:solidFill>
                <a:latin typeface="Microsoft Sans Serif"/>
                <a:cs typeface="Microsoft Sans Serif"/>
              </a:rPr>
              <a:t> </a:t>
            </a:r>
            <a:r>
              <a:rPr sz="1300" spc="-25" dirty="0">
                <a:solidFill>
                  <a:srgbClr val="6F2F9F"/>
                </a:solidFill>
                <a:latin typeface="Microsoft Sans Serif"/>
                <a:cs typeface="Microsoft Sans Serif"/>
              </a:rPr>
              <a:t>ст.25.14</a:t>
            </a:r>
            <a:r>
              <a:rPr sz="1300" spc="45" dirty="0">
                <a:solidFill>
                  <a:srgbClr val="6F2F9F"/>
                </a:solidFill>
                <a:latin typeface="Microsoft Sans Serif"/>
                <a:cs typeface="Microsoft Sans Serif"/>
              </a:rPr>
              <a:t> </a:t>
            </a:r>
            <a:r>
              <a:rPr sz="1300" spc="-60" dirty="0">
                <a:solidFill>
                  <a:srgbClr val="6F2F9F"/>
                </a:solidFill>
                <a:latin typeface="Microsoft Sans Serif"/>
                <a:cs typeface="Microsoft Sans Serif"/>
              </a:rPr>
              <a:t>НК</a:t>
            </a:r>
            <a:r>
              <a:rPr sz="1300" spc="25" dirty="0">
                <a:solidFill>
                  <a:srgbClr val="6F2F9F"/>
                </a:solidFill>
                <a:latin typeface="Microsoft Sans Serif"/>
                <a:cs typeface="Microsoft Sans Serif"/>
              </a:rPr>
              <a:t> </a:t>
            </a:r>
            <a:r>
              <a:rPr sz="1300" spc="-40" dirty="0">
                <a:solidFill>
                  <a:srgbClr val="6F2F9F"/>
                </a:solidFill>
                <a:latin typeface="Microsoft Sans Serif"/>
                <a:cs typeface="Microsoft Sans Serif"/>
              </a:rPr>
              <a:t>РФ</a:t>
            </a:r>
            <a:r>
              <a:rPr sz="1300" spc="-40" dirty="0">
                <a:solidFill>
                  <a:srgbClr val="56555A"/>
                </a:solidFill>
                <a:latin typeface="Microsoft Sans Serif"/>
                <a:cs typeface="Microsoft Sans Serif"/>
              </a:rPr>
              <a:t>).</a:t>
            </a:r>
            <a:endParaRPr sz="1300">
              <a:latin typeface="Microsoft Sans Serif"/>
              <a:cs typeface="Microsoft Sans Serif"/>
            </a:endParaRPr>
          </a:p>
          <a:p>
            <a:pPr marL="12700" marR="6350" algn="just">
              <a:lnSpc>
                <a:spcPct val="100000"/>
              </a:lnSpc>
            </a:pPr>
            <a:r>
              <a:rPr sz="1300" spc="-30" dirty="0">
                <a:solidFill>
                  <a:srgbClr val="56555A"/>
                </a:solidFill>
                <a:latin typeface="Microsoft Sans Serif"/>
                <a:cs typeface="Microsoft Sans Serif"/>
              </a:rPr>
              <a:t>Такие </a:t>
            </a: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уведомления </a:t>
            </a:r>
            <a:r>
              <a:rPr sz="1300" spc="-15" dirty="0">
                <a:solidFill>
                  <a:srgbClr val="56555A"/>
                </a:solidFill>
                <a:latin typeface="Microsoft Sans Serif"/>
                <a:cs typeface="Microsoft Sans Serif"/>
              </a:rPr>
              <a:t>нужно подавать 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в </a:t>
            </a: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налоговый </a:t>
            </a:r>
            <a:r>
              <a:rPr sz="1300" spc="-15" dirty="0">
                <a:solidFill>
                  <a:srgbClr val="56555A"/>
                </a:solidFill>
                <a:latin typeface="Microsoft Sans Serif"/>
                <a:cs typeface="Microsoft Sans Serif"/>
              </a:rPr>
              <a:t>орган, даже </a:t>
            </a:r>
            <a:r>
              <a:rPr sz="1300" dirty="0">
                <a:solidFill>
                  <a:srgbClr val="56555A"/>
                </a:solidFill>
                <a:latin typeface="Microsoft Sans Serif"/>
                <a:cs typeface="Microsoft Sans Serif"/>
              </a:rPr>
              <a:t>если 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прибыль </a:t>
            </a:r>
            <a:r>
              <a:rPr sz="130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15" dirty="0">
                <a:solidFill>
                  <a:srgbClr val="56555A"/>
                </a:solidFill>
                <a:latin typeface="Microsoft Sans Serif"/>
                <a:cs typeface="Microsoft Sans Serif"/>
              </a:rPr>
              <a:t>контролируемой</a:t>
            </a: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иностранной</a:t>
            </a:r>
            <a:r>
              <a:rPr sz="1300" spc="34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20" dirty="0">
                <a:solidFill>
                  <a:srgbClr val="56555A"/>
                </a:solidFill>
                <a:latin typeface="Microsoft Sans Serif"/>
                <a:cs typeface="Microsoft Sans Serif"/>
              </a:rPr>
              <a:t>компании</a:t>
            </a:r>
            <a:r>
              <a:rPr sz="1300" spc="31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u="sng" spc="-15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Microsoft Sans Serif"/>
                <a:cs typeface="Microsoft Sans Serif"/>
              </a:rPr>
              <a:t>освобождается</a:t>
            </a:r>
            <a:r>
              <a:rPr sz="1300" u="sng" spc="320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300" u="sng" spc="-35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Microsoft Sans Serif"/>
                <a:cs typeface="Microsoft Sans Serif"/>
              </a:rPr>
              <a:t>от </a:t>
            </a:r>
            <a:r>
              <a:rPr sz="1300" spc="-30" dirty="0">
                <a:solidFill>
                  <a:srgbClr val="6F2F9F"/>
                </a:solidFill>
                <a:latin typeface="Microsoft Sans Serif"/>
                <a:cs typeface="Microsoft Sans Serif"/>
              </a:rPr>
              <a:t> </a:t>
            </a:r>
            <a:r>
              <a:rPr sz="1300" u="sng" spc="-15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Microsoft Sans Serif"/>
                <a:cs typeface="Microsoft Sans Serif"/>
              </a:rPr>
              <a:t>налогообложения.</a:t>
            </a:r>
            <a:endParaRPr sz="13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Microsoft Sans Serif"/>
              <a:cs typeface="Microsoft Sans Serif"/>
            </a:endParaRPr>
          </a:p>
          <a:p>
            <a:pPr marL="217170" marR="2293620">
              <a:lnSpc>
                <a:spcPct val="100000"/>
              </a:lnSpc>
            </a:pP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Подробности</a:t>
            </a:r>
            <a:r>
              <a:rPr sz="1300" spc="4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25" dirty="0">
                <a:solidFill>
                  <a:srgbClr val="56555A"/>
                </a:solidFill>
                <a:latin typeface="Microsoft Sans Serif"/>
                <a:cs typeface="Microsoft Sans Serif"/>
              </a:rPr>
              <a:t>можно</a:t>
            </a:r>
            <a:r>
              <a:rPr sz="1300" spc="3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20" dirty="0">
                <a:solidFill>
                  <a:srgbClr val="56555A"/>
                </a:solidFill>
                <a:latin typeface="Microsoft Sans Serif"/>
                <a:cs typeface="Microsoft Sans Serif"/>
              </a:rPr>
              <a:t>узнать,</a:t>
            </a:r>
            <a:r>
              <a:rPr sz="1300" spc="2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15" dirty="0">
                <a:solidFill>
                  <a:srgbClr val="56555A"/>
                </a:solidFill>
                <a:latin typeface="Microsoft Sans Serif"/>
                <a:cs typeface="Microsoft Sans Serif"/>
              </a:rPr>
              <a:t>наведя</a:t>
            </a:r>
            <a:r>
              <a:rPr sz="1300" spc="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25" dirty="0">
                <a:solidFill>
                  <a:srgbClr val="56555A"/>
                </a:solidFill>
                <a:latin typeface="Microsoft Sans Serif"/>
                <a:cs typeface="Microsoft Sans Serif"/>
              </a:rPr>
              <a:t>камеру </a:t>
            </a:r>
            <a:r>
              <a:rPr sz="1300" spc="-2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15" dirty="0">
                <a:solidFill>
                  <a:srgbClr val="56555A"/>
                </a:solidFill>
                <a:latin typeface="Microsoft Sans Serif"/>
                <a:cs typeface="Microsoft Sans Serif"/>
              </a:rPr>
              <a:t>Вашего</a:t>
            </a:r>
            <a:r>
              <a:rPr sz="1300" spc="1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15" dirty="0">
                <a:solidFill>
                  <a:srgbClr val="56555A"/>
                </a:solidFill>
                <a:latin typeface="Microsoft Sans Serif"/>
                <a:cs typeface="Microsoft Sans Serif"/>
              </a:rPr>
              <a:t>смартфона</a:t>
            </a:r>
            <a:r>
              <a:rPr sz="1300" spc="5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на</a:t>
            </a:r>
            <a:r>
              <a:rPr sz="1300" spc="3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20" dirty="0">
                <a:solidFill>
                  <a:srgbClr val="56555A"/>
                </a:solidFill>
                <a:latin typeface="Microsoft Sans Serif"/>
                <a:cs typeface="Microsoft Sans Serif"/>
              </a:rPr>
              <a:t>QR-код</a:t>
            </a:r>
            <a:r>
              <a:rPr sz="1300" spc="4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или</a:t>
            </a:r>
            <a:r>
              <a:rPr sz="1300" spc="1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5" dirty="0">
                <a:solidFill>
                  <a:srgbClr val="56555A"/>
                </a:solidFill>
                <a:latin typeface="Microsoft Sans Serif"/>
                <a:cs typeface="Microsoft Sans Serif"/>
              </a:rPr>
              <a:t>на</a:t>
            </a:r>
            <a:r>
              <a:rPr sz="1300" spc="10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10" dirty="0">
                <a:solidFill>
                  <a:srgbClr val="56555A"/>
                </a:solidFill>
                <a:latin typeface="Microsoft Sans Serif"/>
                <a:cs typeface="Microsoft Sans Serif"/>
              </a:rPr>
              <a:t>сайте: </a:t>
            </a:r>
            <a:r>
              <a:rPr sz="1300" spc="-335" dirty="0">
                <a:solidFill>
                  <a:srgbClr val="56555A"/>
                </a:solidFill>
                <a:latin typeface="Microsoft Sans Serif"/>
                <a:cs typeface="Microsoft Sans Serif"/>
              </a:rPr>
              <a:t> </a:t>
            </a:r>
            <a:r>
              <a:rPr sz="1300" spc="-15" dirty="0">
                <a:solidFill>
                  <a:srgbClr val="56555A"/>
                </a:solidFill>
                <a:latin typeface="Microsoft Sans Serif"/>
                <a:cs typeface="Microsoft Sans Serif"/>
                <a:hlinkClick r:id="rId6"/>
              </a:rPr>
              <a:t>https://w</a:t>
            </a:r>
            <a:r>
              <a:rPr sz="1300" spc="-15" dirty="0">
                <a:solidFill>
                  <a:srgbClr val="56555A"/>
                </a:solidFill>
                <a:latin typeface="Microsoft Sans Serif"/>
                <a:cs typeface="Microsoft Sans Serif"/>
              </a:rPr>
              <a:t>ww.nal</a:t>
            </a:r>
            <a:r>
              <a:rPr sz="1300" spc="-15" dirty="0">
                <a:solidFill>
                  <a:srgbClr val="56555A"/>
                </a:solidFill>
                <a:latin typeface="Microsoft Sans Serif"/>
                <a:cs typeface="Microsoft Sans Serif"/>
                <a:hlinkClick r:id="rId6"/>
              </a:rPr>
              <a:t>og.</a:t>
            </a:r>
            <a:r>
              <a:rPr sz="1300" spc="-15" dirty="0">
                <a:solidFill>
                  <a:srgbClr val="56555A"/>
                </a:solidFill>
                <a:latin typeface="Microsoft Sans Serif"/>
                <a:cs typeface="Microsoft Sans Serif"/>
              </a:rPr>
              <a:t>go</a:t>
            </a:r>
            <a:r>
              <a:rPr sz="1300" spc="-15" dirty="0">
                <a:solidFill>
                  <a:srgbClr val="56555A"/>
                </a:solidFill>
                <a:latin typeface="Microsoft Sans Serif"/>
                <a:cs typeface="Microsoft Sans Serif"/>
                <a:hlinkClick r:id="rId6"/>
              </a:rPr>
              <a:t>v.ru/rn11/taxation/cfcomp</a:t>
            </a:r>
            <a:endParaRPr sz="13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194</Words>
  <Application>Microsoft Office PowerPoint</Application>
  <PresentationFormat>Лист A4 (210x297 мм)</PresentationFormat>
  <Paragraphs>22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TMP</cp:lastModifiedBy>
  <cp:revision>1</cp:revision>
  <dcterms:created xsi:type="dcterms:W3CDTF">2022-07-18T08:44:24Z</dcterms:created>
  <dcterms:modified xsi:type="dcterms:W3CDTF">2022-07-18T08:45:07Z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2022-07-07T00:00:00Z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2022-07-18T00:00:00Z</vt:filetime>
  </property>
</Properties>
</file>