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sldIdLst>
    <p:sldId id="256" r:id="rId2"/>
    <p:sldId id="257" r:id="rId3"/>
    <p:sldId id="258" r:id="rId4"/>
    <p:sldId id="259" r:id="rId5"/>
    <p:sldId id="260" r:id="rId6"/>
    <p:sldId id="261" r:id="rId7"/>
    <p:sldId id="264" r:id="rId8"/>
    <p:sldId id="263" r:id="rId9"/>
    <p:sldId id="265" r:id="rId10"/>
    <p:sldId id="267" r:id="rId11"/>
    <p:sldId id="266" r:id="rId12"/>
    <p:sldId id="268" r:id="rId13"/>
    <p:sldId id="262"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Олеся Таскаева" initials="ОТ" lastIdx="1" clrIdx="0">
    <p:extLst>
      <p:ext uri="{19B8F6BF-5375-455C-9EA6-DF929625EA0E}">
        <p15:presenceInfo xmlns:p15="http://schemas.microsoft.com/office/powerpoint/2012/main" userId="883e424e4fa4da9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5C36F-C830-4826-A270-5A1BFC57E80D}" type="doc">
      <dgm:prSet loTypeId="urn:microsoft.com/office/officeart/2005/8/layout/hProcess9" loCatId="process" qsTypeId="urn:microsoft.com/office/officeart/2005/8/quickstyle/simple1" qsCatId="simple" csTypeId="urn:microsoft.com/office/officeart/2005/8/colors/accent1_2" csCatId="accent1" phldr="1"/>
      <dgm:spPr/>
    </dgm:pt>
    <dgm:pt modelId="{074C179E-9A40-4603-B6CF-479FA2BD665F}">
      <dgm:prSet phldrT="[Текст]"/>
      <dgm:spPr/>
      <dgm:t>
        <a:bodyPr/>
        <a:lstStyle/>
        <a:p>
          <a:r>
            <a:rPr lang="ru-RU" dirty="0"/>
            <a:t>Подача Заявителем комплекта документов в АНО РК «Центр развития предпринимательства» </a:t>
          </a:r>
        </a:p>
        <a:p>
          <a:r>
            <a:rPr lang="ru-RU" dirty="0"/>
            <a:t>Центр инноваций социальной сферы (далее -Центр)</a:t>
          </a:r>
        </a:p>
      </dgm:t>
    </dgm:pt>
    <dgm:pt modelId="{031572DB-18E7-4F40-9A87-E6A4F06D9108}" type="parTrans" cxnId="{CE5CF217-C977-4C3F-B6DA-70858554D652}">
      <dgm:prSet/>
      <dgm:spPr/>
      <dgm:t>
        <a:bodyPr/>
        <a:lstStyle/>
        <a:p>
          <a:endParaRPr lang="ru-RU"/>
        </a:p>
      </dgm:t>
    </dgm:pt>
    <dgm:pt modelId="{E34104B1-E97E-422E-82E2-442082FA8E6B}" type="sibTrans" cxnId="{CE5CF217-C977-4C3F-B6DA-70858554D652}">
      <dgm:prSet/>
      <dgm:spPr/>
      <dgm:t>
        <a:bodyPr/>
        <a:lstStyle/>
        <a:p>
          <a:endParaRPr lang="ru-RU"/>
        </a:p>
      </dgm:t>
    </dgm:pt>
    <dgm:pt modelId="{218ACFD3-132D-4F67-8E24-07FBDE7C2633}">
      <dgm:prSet phldrT="[Текст]"/>
      <dgm:spPr/>
      <dgm:t>
        <a:bodyPr/>
        <a:lstStyle/>
        <a:p>
          <a:r>
            <a:rPr lang="ru-RU" dirty="0"/>
            <a:t>Проверка комплекта документов Центром</a:t>
          </a:r>
        </a:p>
      </dgm:t>
    </dgm:pt>
    <dgm:pt modelId="{F626785A-393F-411E-867F-D5BB659DA30A}" type="parTrans" cxnId="{1BB85DE4-0397-42B2-940E-EF6DCF9D2640}">
      <dgm:prSet/>
      <dgm:spPr/>
      <dgm:t>
        <a:bodyPr/>
        <a:lstStyle/>
        <a:p>
          <a:endParaRPr lang="ru-RU"/>
        </a:p>
      </dgm:t>
    </dgm:pt>
    <dgm:pt modelId="{D6867B18-663B-4CDE-9875-43967EB511D8}" type="sibTrans" cxnId="{1BB85DE4-0397-42B2-940E-EF6DCF9D2640}">
      <dgm:prSet/>
      <dgm:spPr/>
      <dgm:t>
        <a:bodyPr/>
        <a:lstStyle/>
        <a:p>
          <a:endParaRPr lang="ru-RU"/>
        </a:p>
      </dgm:t>
    </dgm:pt>
    <dgm:pt modelId="{84FCB194-4FCB-4D91-B0AD-96815ABCD72F}">
      <dgm:prSet phldrT="[Текст]"/>
      <dgm:spPr/>
      <dgm:t>
        <a:bodyPr/>
        <a:lstStyle/>
        <a:p>
          <a:r>
            <a:rPr lang="ru-RU" dirty="0"/>
            <a:t>Рассмотрение комплекта документов на заседании экспертной Комиссии, присвоение статуса социальный предприниматель Заявителю</a:t>
          </a:r>
        </a:p>
      </dgm:t>
    </dgm:pt>
    <dgm:pt modelId="{85A90627-BFD9-4FE0-97D2-93B96C0153F4}" type="parTrans" cxnId="{9B64FD7C-9FF9-4FFB-BFB7-097C8CA85BB4}">
      <dgm:prSet/>
      <dgm:spPr/>
      <dgm:t>
        <a:bodyPr/>
        <a:lstStyle/>
        <a:p>
          <a:endParaRPr lang="ru-RU"/>
        </a:p>
      </dgm:t>
    </dgm:pt>
    <dgm:pt modelId="{7D1104D3-4091-4A38-AD8E-8FD7D7F3ADE0}" type="sibTrans" cxnId="{9B64FD7C-9FF9-4FFB-BFB7-097C8CA85BB4}">
      <dgm:prSet/>
      <dgm:spPr/>
      <dgm:t>
        <a:bodyPr/>
        <a:lstStyle/>
        <a:p>
          <a:endParaRPr lang="ru-RU"/>
        </a:p>
      </dgm:t>
    </dgm:pt>
    <dgm:pt modelId="{D008DEFA-3DEB-4F15-AB60-C9DB653F65EE}">
      <dgm:prSet phldrT="[Текст]"/>
      <dgm:spPr/>
      <dgm:t>
        <a:bodyPr/>
        <a:lstStyle/>
        <a:p>
          <a:r>
            <a:rPr lang="ru-RU" dirty="0"/>
            <a:t>Включение в реестр социальных предпринимателей, либо вынесения решения об отказе в присвоении статуса социального предприятия</a:t>
          </a:r>
        </a:p>
      </dgm:t>
    </dgm:pt>
    <dgm:pt modelId="{EBA98438-5EDB-4B73-BF8E-E8C97CC7D0E4}" type="parTrans" cxnId="{80A3DA63-8DEC-4153-8860-FFF153924E8C}">
      <dgm:prSet/>
      <dgm:spPr/>
      <dgm:t>
        <a:bodyPr/>
        <a:lstStyle/>
        <a:p>
          <a:endParaRPr lang="ru-RU"/>
        </a:p>
      </dgm:t>
    </dgm:pt>
    <dgm:pt modelId="{A80BDCA7-96F5-49BE-9040-D2CBCF8BC55B}" type="sibTrans" cxnId="{80A3DA63-8DEC-4153-8860-FFF153924E8C}">
      <dgm:prSet/>
      <dgm:spPr/>
      <dgm:t>
        <a:bodyPr/>
        <a:lstStyle/>
        <a:p>
          <a:endParaRPr lang="ru-RU"/>
        </a:p>
      </dgm:t>
    </dgm:pt>
    <dgm:pt modelId="{4EA72924-E645-4B2E-90D0-3989DAA46B11}" type="pres">
      <dgm:prSet presAssocID="{4D35C36F-C830-4826-A270-5A1BFC57E80D}" presName="CompostProcess" presStyleCnt="0">
        <dgm:presLayoutVars>
          <dgm:dir/>
          <dgm:resizeHandles val="exact"/>
        </dgm:presLayoutVars>
      </dgm:prSet>
      <dgm:spPr/>
    </dgm:pt>
    <dgm:pt modelId="{2C8993ED-DEA6-4DC4-8D0B-ADDF024793D1}" type="pres">
      <dgm:prSet presAssocID="{4D35C36F-C830-4826-A270-5A1BFC57E80D}" presName="arrow" presStyleLbl="bgShp" presStyleIdx="0" presStyleCnt="1"/>
      <dgm:spPr/>
    </dgm:pt>
    <dgm:pt modelId="{5BB4E4C8-5DC7-4437-8570-EC1D05080348}" type="pres">
      <dgm:prSet presAssocID="{4D35C36F-C830-4826-A270-5A1BFC57E80D}" presName="linearProcess" presStyleCnt="0"/>
      <dgm:spPr/>
    </dgm:pt>
    <dgm:pt modelId="{F8983D1C-D39B-42D6-8D8D-EDBB5209265D}" type="pres">
      <dgm:prSet presAssocID="{074C179E-9A40-4603-B6CF-479FA2BD665F}" presName="textNode" presStyleLbl="node1" presStyleIdx="0" presStyleCnt="4" custScaleX="99727" custScaleY="82230">
        <dgm:presLayoutVars>
          <dgm:bulletEnabled val="1"/>
        </dgm:presLayoutVars>
      </dgm:prSet>
      <dgm:spPr/>
    </dgm:pt>
    <dgm:pt modelId="{81A19E1E-49DF-47A0-AACA-DF6B26EDC040}" type="pres">
      <dgm:prSet presAssocID="{E34104B1-E97E-422E-82E2-442082FA8E6B}" presName="sibTrans" presStyleCnt="0"/>
      <dgm:spPr/>
    </dgm:pt>
    <dgm:pt modelId="{CBE5D9FB-EF53-4F61-9BC8-AC6EB0CA8C5B}" type="pres">
      <dgm:prSet presAssocID="{218ACFD3-132D-4F67-8E24-07FBDE7C2633}" presName="textNode" presStyleLbl="node1" presStyleIdx="1" presStyleCnt="4" custScaleX="83455" custScaleY="83383" custLinFactNeighborX="19323" custLinFactNeighborY="1153">
        <dgm:presLayoutVars>
          <dgm:bulletEnabled val="1"/>
        </dgm:presLayoutVars>
      </dgm:prSet>
      <dgm:spPr/>
    </dgm:pt>
    <dgm:pt modelId="{F5FF84C9-627E-4C12-9139-01F9C60EA4A3}" type="pres">
      <dgm:prSet presAssocID="{D6867B18-663B-4CDE-9875-43967EB511D8}" presName="sibTrans" presStyleCnt="0"/>
      <dgm:spPr/>
    </dgm:pt>
    <dgm:pt modelId="{6CD119D7-71BC-4354-B795-FD19DCC47133}" type="pres">
      <dgm:prSet presAssocID="{84FCB194-4FCB-4D91-B0AD-96815ABCD72F}" presName="textNode" presStyleLbl="node1" presStyleIdx="2" presStyleCnt="4" custScaleX="91260" custScaleY="76463">
        <dgm:presLayoutVars>
          <dgm:bulletEnabled val="1"/>
        </dgm:presLayoutVars>
      </dgm:prSet>
      <dgm:spPr/>
    </dgm:pt>
    <dgm:pt modelId="{C6D7CB83-A055-4704-A83F-46BDB435A057}" type="pres">
      <dgm:prSet presAssocID="{7D1104D3-4091-4A38-AD8E-8FD7D7F3ADE0}" presName="sibTrans" presStyleCnt="0"/>
      <dgm:spPr/>
    </dgm:pt>
    <dgm:pt modelId="{E8D9118B-E215-45B2-9E04-D9405E82DA06}" type="pres">
      <dgm:prSet presAssocID="{D008DEFA-3DEB-4F15-AB60-C9DB653F65EE}" presName="textNode" presStyleLbl="node1" presStyleIdx="3" presStyleCnt="4" custScaleY="71850">
        <dgm:presLayoutVars>
          <dgm:bulletEnabled val="1"/>
        </dgm:presLayoutVars>
      </dgm:prSet>
      <dgm:spPr/>
    </dgm:pt>
  </dgm:ptLst>
  <dgm:cxnLst>
    <dgm:cxn modelId="{8BC7DF06-858E-45B6-9E3A-DA64416F405E}" type="presOf" srcId="{218ACFD3-132D-4F67-8E24-07FBDE7C2633}" destId="{CBE5D9FB-EF53-4F61-9BC8-AC6EB0CA8C5B}" srcOrd="0" destOrd="0" presId="urn:microsoft.com/office/officeart/2005/8/layout/hProcess9"/>
    <dgm:cxn modelId="{CE5CF217-C977-4C3F-B6DA-70858554D652}" srcId="{4D35C36F-C830-4826-A270-5A1BFC57E80D}" destId="{074C179E-9A40-4603-B6CF-479FA2BD665F}" srcOrd="0" destOrd="0" parTransId="{031572DB-18E7-4F40-9A87-E6A4F06D9108}" sibTransId="{E34104B1-E97E-422E-82E2-442082FA8E6B}"/>
    <dgm:cxn modelId="{B193771F-0B12-4DE2-968B-A7EDC9B26412}" type="presOf" srcId="{4D35C36F-C830-4826-A270-5A1BFC57E80D}" destId="{4EA72924-E645-4B2E-90D0-3989DAA46B11}" srcOrd="0" destOrd="0" presId="urn:microsoft.com/office/officeart/2005/8/layout/hProcess9"/>
    <dgm:cxn modelId="{80A3DA63-8DEC-4153-8860-FFF153924E8C}" srcId="{4D35C36F-C830-4826-A270-5A1BFC57E80D}" destId="{D008DEFA-3DEB-4F15-AB60-C9DB653F65EE}" srcOrd="3" destOrd="0" parTransId="{EBA98438-5EDB-4B73-BF8E-E8C97CC7D0E4}" sibTransId="{A80BDCA7-96F5-49BE-9040-D2CBCF8BC55B}"/>
    <dgm:cxn modelId="{9B64FD7C-9FF9-4FFB-BFB7-097C8CA85BB4}" srcId="{4D35C36F-C830-4826-A270-5A1BFC57E80D}" destId="{84FCB194-4FCB-4D91-B0AD-96815ABCD72F}" srcOrd="2" destOrd="0" parTransId="{85A90627-BFD9-4FE0-97D2-93B96C0153F4}" sibTransId="{7D1104D3-4091-4A38-AD8E-8FD7D7F3ADE0}"/>
    <dgm:cxn modelId="{9E8C758D-A59F-4259-9D72-121F7B634685}" type="presOf" srcId="{074C179E-9A40-4603-B6CF-479FA2BD665F}" destId="{F8983D1C-D39B-42D6-8D8D-EDBB5209265D}" srcOrd="0" destOrd="0" presId="urn:microsoft.com/office/officeart/2005/8/layout/hProcess9"/>
    <dgm:cxn modelId="{E263B7BB-8DA1-49A4-B61A-4DFA365FBFF3}" type="presOf" srcId="{84FCB194-4FCB-4D91-B0AD-96815ABCD72F}" destId="{6CD119D7-71BC-4354-B795-FD19DCC47133}" srcOrd="0" destOrd="0" presId="urn:microsoft.com/office/officeart/2005/8/layout/hProcess9"/>
    <dgm:cxn modelId="{D9449ED0-ACDE-42F9-AC30-91C10A23B8AC}" type="presOf" srcId="{D008DEFA-3DEB-4F15-AB60-C9DB653F65EE}" destId="{E8D9118B-E215-45B2-9E04-D9405E82DA06}" srcOrd="0" destOrd="0" presId="urn:microsoft.com/office/officeart/2005/8/layout/hProcess9"/>
    <dgm:cxn modelId="{1BB85DE4-0397-42B2-940E-EF6DCF9D2640}" srcId="{4D35C36F-C830-4826-A270-5A1BFC57E80D}" destId="{218ACFD3-132D-4F67-8E24-07FBDE7C2633}" srcOrd="1" destOrd="0" parTransId="{F626785A-393F-411E-867F-D5BB659DA30A}" sibTransId="{D6867B18-663B-4CDE-9875-43967EB511D8}"/>
    <dgm:cxn modelId="{692C5745-767D-4955-A0C0-51292FEB63DE}" type="presParOf" srcId="{4EA72924-E645-4B2E-90D0-3989DAA46B11}" destId="{2C8993ED-DEA6-4DC4-8D0B-ADDF024793D1}" srcOrd="0" destOrd="0" presId="urn:microsoft.com/office/officeart/2005/8/layout/hProcess9"/>
    <dgm:cxn modelId="{735B090A-A5F2-4F27-9A0B-22661A58E114}" type="presParOf" srcId="{4EA72924-E645-4B2E-90D0-3989DAA46B11}" destId="{5BB4E4C8-5DC7-4437-8570-EC1D05080348}" srcOrd="1" destOrd="0" presId="urn:microsoft.com/office/officeart/2005/8/layout/hProcess9"/>
    <dgm:cxn modelId="{A1DF0728-09E5-4E7B-B814-EA5ABC3E897B}" type="presParOf" srcId="{5BB4E4C8-5DC7-4437-8570-EC1D05080348}" destId="{F8983D1C-D39B-42D6-8D8D-EDBB5209265D}" srcOrd="0" destOrd="0" presId="urn:microsoft.com/office/officeart/2005/8/layout/hProcess9"/>
    <dgm:cxn modelId="{4B625B3A-17C8-495D-ABDB-14E2F2F3B7F3}" type="presParOf" srcId="{5BB4E4C8-5DC7-4437-8570-EC1D05080348}" destId="{81A19E1E-49DF-47A0-AACA-DF6B26EDC040}" srcOrd="1" destOrd="0" presId="urn:microsoft.com/office/officeart/2005/8/layout/hProcess9"/>
    <dgm:cxn modelId="{DB98BEAB-3B7A-49B8-8DB9-34E1F2FBFA79}" type="presParOf" srcId="{5BB4E4C8-5DC7-4437-8570-EC1D05080348}" destId="{CBE5D9FB-EF53-4F61-9BC8-AC6EB0CA8C5B}" srcOrd="2" destOrd="0" presId="urn:microsoft.com/office/officeart/2005/8/layout/hProcess9"/>
    <dgm:cxn modelId="{C974DF38-17ED-4D2A-A7C2-53FF5D7054C1}" type="presParOf" srcId="{5BB4E4C8-5DC7-4437-8570-EC1D05080348}" destId="{F5FF84C9-627E-4C12-9139-01F9C60EA4A3}" srcOrd="3" destOrd="0" presId="urn:microsoft.com/office/officeart/2005/8/layout/hProcess9"/>
    <dgm:cxn modelId="{CBAE6B5D-F8D1-4BC2-8A39-2D3777481E15}" type="presParOf" srcId="{5BB4E4C8-5DC7-4437-8570-EC1D05080348}" destId="{6CD119D7-71BC-4354-B795-FD19DCC47133}" srcOrd="4" destOrd="0" presId="urn:microsoft.com/office/officeart/2005/8/layout/hProcess9"/>
    <dgm:cxn modelId="{505CCD26-D984-473E-8DC8-8356A2521AC3}" type="presParOf" srcId="{5BB4E4C8-5DC7-4437-8570-EC1D05080348}" destId="{C6D7CB83-A055-4704-A83F-46BDB435A057}" srcOrd="5" destOrd="0" presId="urn:microsoft.com/office/officeart/2005/8/layout/hProcess9"/>
    <dgm:cxn modelId="{6B070A49-D08D-40E6-9482-FE046C2D16C2}" type="presParOf" srcId="{5BB4E4C8-5DC7-4437-8570-EC1D05080348}" destId="{E8D9118B-E215-45B2-9E04-D9405E82DA0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993ED-DEA6-4DC4-8D0B-ADDF024793D1}">
      <dsp:nvSpPr>
        <dsp:cNvPr id="0" name=""/>
        <dsp:cNvSpPr/>
      </dsp:nvSpPr>
      <dsp:spPr>
        <a:xfrm>
          <a:off x="772219" y="0"/>
          <a:ext cx="8751823" cy="3636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983D1C-D39B-42D6-8D8D-EDBB5209265D}">
      <dsp:nvSpPr>
        <dsp:cNvPr id="0" name=""/>
        <dsp:cNvSpPr/>
      </dsp:nvSpPr>
      <dsp:spPr>
        <a:xfrm>
          <a:off x="281932" y="1220346"/>
          <a:ext cx="2492501" cy="119626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ru-RU" sz="1100" kern="1200" dirty="0"/>
            <a:t>Подача Заявителем комплекта документов в АНО РК «Центр развития предпринимательства» </a:t>
          </a:r>
        </a:p>
        <a:p>
          <a:pPr marL="0" lvl="0" indent="0" algn="ctr" defTabSz="488950">
            <a:lnSpc>
              <a:spcPct val="90000"/>
            </a:lnSpc>
            <a:spcBef>
              <a:spcPct val="0"/>
            </a:spcBef>
            <a:spcAft>
              <a:spcPct val="35000"/>
            </a:spcAft>
            <a:buNone/>
          </a:pPr>
          <a:r>
            <a:rPr lang="ru-RU" sz="1100" kern="1200" dirty="0"/>
            <a:t>Центр инноваций социальной сферы (далее -Центр)</a:t>
          </a:r>
        </a:p>
      </dsp:txBody>
      <dsp:txXfrm>
        <a:off x="340329" y="1278743"/>
        <a:ext cx="2375707" cy="1079475"/>
      </dsp:txXfrm>
    </dsp:sp>
    <dsp:sp modelId="{CBE5D9FB-EF53-4F61-9BC8-AC6EB0CA8C5B}">
      <dsp:nvSpPr>
        <dsp:cNvPr id="0" name=""/>
        <dsp:cNvSpPr/>
      </dsp:nvSpPr>
      <dsp:spPr>
        <a:xfrm>
          <a:off x="2923140" y="1228733"/>
          <a:ext cx="2085811" cy="12130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ru-RU" sz="1100" kern="1200" dirty="0"/>
            <a:t>Проверка комплекта документов Центром</a:t>
          </a:r>
        </a:p>
      </dsp:txBody>
      <dsp:txXfrm>
        <a:off x="2982356" y="1287949"/>
        <a:ext cx="1967379" cy="1094611"/>
      </dsp:txXfrm>
    </dsp:sp>
    <dsp:sp modelId="{6CD119D7-71BC-4354-B795-FD19DCC47133}">
      <dsp:nvSpPr>
        <dsp:cNvPr id="0" name=""/>
        <dsp:cNvSpPr/>
      </dsp:nvSpPr>
      <dsp:spPr>
        <a:xfrm>
          <a:off x="5109496" y="1262295"/>
          <a:ext cx="2280884" cy="11123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ru-RU" sz="1100" kern="1200" dirty="0"/>
            <a:t>Рассмотрение комплекта документов на заседании экспертной Комиссии, присвоение статуса социальный предприниматель Заявителю</a:t>
          </a:r>
        </a:p>
      </dsp:txBody>
      <dsp:txXfrm>
        <a:off x="5163798" y="1316597"/>
        <a:ext cx="2172280" cy="1003768"/>
      </dsp:txXfrm>
    </dsp:sp>
    <dsp:sp modelId="{E8D9118B-E215-45B2-9E04-D9405E82DA06}">
      <dsp:nvSpPr>
        <dsp:cNvPr id="0" name=""/>
        <dsp:cNvSpPr/>
      </dsp:nvSpPr>
      <dsp:spPr>
        <a:xfrm>
          <a:off x="7515005" y="1295849"/>
          <a:ext cx="2499325" cy="10452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ru-RU" sz="1100" kern="1200" dirty="0"/>
            <a:t>Включение в реестр социальных предпринимателей, либо вынесения решения об отказе в присвоении статуса социального предприятия</a:t>
          </a:r>
        </a:p>
      </dsp:txBody>
      <dsp:txXfrm>
        <a:off x="7566031" y="1346875"/>
        <a:ext cx="2397273" cy="94321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216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793222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380373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9093499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34891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620498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33091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7458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D62726E-379B-B349-9EED-81ED093FA806}" type="datetimeFigureOut">
              <a:rPr lang="en-US" smtClean="0"/>
              <a:pPr/>
              <a:t>1/27/2020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393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960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446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3940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786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79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818C68F-D26B-8F47-958C-23B49CF8A634}" type="datetimeFigureOut">
              <a:rPr lang="en-US" smtClean="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489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0DF5E60-9974-AC48-9591-99C2BB44B7CF}"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0504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113341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9B482E8-6E0E-1B4F-B1FD-C69DB9E858D9}" type="datetimeFigureOut">
              <a:rPr lang="en-US" smtClean="0"/>
              <a:pPr/>
              <a:t>1/27/2020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8125793"/>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002ECE-4EDF-4B7E-9433-B5172626DCF4}"/>
              </a:ext>
            </a:extLst>
          </p:cNvPr>
          <p:cNvSpPr>
            <a:spLocks noGrp="1"/>
          </p:cNvSpPr>
          <p:nvPr>
            <p:ph type="ctrTitle"/>
          </p:nvPr>
        </p:nvSpPr>
        <p:spPr>
          <a:xfrm>
            <a:off x="285226" y="2189527"/>
            <a:ext cx="8539230" cy="1917252"/>
          </a:xfrm>
        </p:spPr>
        <p:txBody>
          <a:bodyPr>
            <a:normAutofit fontScale="90000"/>
          </a:bodyPr>
          <a:lstStyle/>
          <a:p>
            <a:pPr algn="ctr"/>
            <a:r>
              <a:rPr lang="ru-RU" sz="4000" dirty="0">
                <a:latin typeface="Times New Roman" panose="02020603050405020304" pitchFamily="18" charset="0"/>
                <a:cs typeface="Times New Roman" panose="02020603050405020304" pitchFamily="18" charset="0"/>
              </a:rPr>
              <a:t>Алгоритм действий по порядку признания субъектов малого и среднего предпринимательства</a:t>
            </a:r>
            <a:br>
              <a:rPr lang="ru-RU" sz="4000" dirty="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социальным предприятием</a:t>
            </a:r>
          </a:p>
        </p:txBody>
      </p:sp>
      <p:sp>
        <p:nvSpPr>
          <p:cNvPr id="3" name="Подзаголовок 2">
            <a:extLst>
              <a:ext uri="{FF2B5EF4-FFF2-40B4-BE49-F238E27FC236}">
                <a16:creationId xmlns:a16="http://schemas.microsoft.com/office/drawing/2014/main" id="{F25CDC60-3710-4747-85E7-EF3DDF2DFB39}"/>
              </a:ext>
            </a:extLst>
          </p:cNvPr>
          <p:cNvSpPr>
            <a:spLocks noGrp="1"/>
          </p:cNvSpPr>
          <p:nvPr>
            <p:ph type="subTitle" idx="1"/>
          </p:nvPr>
        </p:nvSpPr>
        <p:spPr>
          <a:xfrm>
            <a:off x="810001" y="5280847"/>
            <a:ext cx="10572000" cy="1229010"/>
          </a:xfrm>
        </p:spPr>
        <p:txBody>
          <a:bodyPr>
            <a:normAutofit fontScale="92500" lnSpcReduction="20000"/>
          </a:bodyPr>
          <a:lstStyle/>
          <a:p>
            <a:pPr algn="r"/>
            <a:r>
              <a:rPr lang="ru-RU" b="1" dirty="0">
                <a:latin typeface="Times New Roman" panose="02020603050405020304" pitchFamily="18" charset="0"/>
                <a:cs typeface="Times New Roman" panose="02020603050405020304" pitchFamily="18" charset="0"/>
              </a:rPr>
              <a:t>Автономная некоммерческая организация Республики Коми «Центр развития предпринимательства»</a:t>
            </a:r>
          </a:p>
          <a:p>
            <a:pPr algn="r"/>
            <a:r>
              <a:rPr lang="ru-RU" b="1" dirty="0">
                <a:latin typeface="Times New Roman" panose="02020603050405020304" pitchFamily="18" charset="0"/>
                <a:cs typeface="Times New Roman" panose="02020603050405020304" pitchFamily="18" charset="0"/>
              </a:rPr>
              <a:t>Специалист Центра инноваций социальной сферы</a:t>
            </a:r>
          </a:p>
          <a:p>
            <a:pPr algn="r"/>
            <a:r>
              <a:rPr lang="ru-RU" b="1" dirty="0">
                <a:latin typeface="Times New Roman" panose="02020603050405020304" pitchFamily="18" charset="0"/>
                <a:cs typeface="Times New Roman" panose="02020603050405020304" pitchFamily="18" charset="0"/>
              </a:rPr>
              <a:t>Таскаева Олеся Геннадьевна</a:t>
            </a:r>
          </a:p>
        </p:txBody>
      </p:sp>
    </p:spTree>
    <p:extLst>
      <p:ext uri="{BB962C8B-B14F-4D97-AF65-F5344CB8AC3E}">
        <p14:creationId xmlns:p14="http://schemas.microsoft.com/office/powerpoint/2010/main" val="380775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E8AE14-7FD7-4B98-ABDE-8221819996ED}"/>
              </a:ext>
            </a:extLst>
          </p:cNvPr>
          <p:cNvSpPr>
            <a:spLocks noGrp="1"/>
          </p:cNvSpPr>
          <p:nvPr>
            <p:ph type="title"/>
          </p:nvPr>
        </p:nvSpPr>
        <p:spPr>
          <a:xfrm>
            <a:off x="810000" y="447188"/>
            <a:ext cx="10571998" cy="727271"/>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3</a:t>
            </a:r>
            <a:endParaRPr lang="ru-RU" sz="2400" dirty="0"/>
          </a:p>
        </p:txBody>
      </p:sp>
      <p:sp>
        <p:nvSpPr>
          <p:cNvPr id="3" name="Объект 2">
            <a:extLst>
              <a:ext uri="{FF2B5EF4-FFF2-40B4-BE49-F238E27FC236}">
                <a16:creationId xmlns:a16="http://schemas.microsoft.com/office/drawing/2014/main" id="{FB855303-A7A5-49BC-BA76-AB05170D0AC8}"/>
              </a:ext>
            </a:extLst>
          </p:cNvPr>
          <p:cNvSpPr>
            <a:spLocks noGrp="1"/>
          </p:cNvSpPr>
          <p:nvPr>
            <p:ph idx="1"/>
          </p:nvPr>
        </p:nvSpPr>
        <p:spPr>
          <a:xfrm>
            <a:off x="117446" y="2013359"/>
            <a:ext cx="11920756" cy="4756558"/>
          </a:xfrm>
        </p:spPr>
        <p:txBody>
          <a:bodyPr>
            <a:normAutofit fontScale="625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проверяет наличие Заявителя в Реестре поставщиков социальных услуг субъекта Российской Федерации;</a:t>
            </a:r>
          </a:p>
          <a:p>
            <a:pPr algn="just"/>
            <a:r>
              <a:rPr lang="ru-RU" dirty="0">
                <a:latin typeface="Times New Roman" panose="02020603050405020304" pitchFamily="18" charset="0"/>
                <a:cs typeface="Times New Roman" panose="02020603050405020304" pitchFamily="18" charset="0"/>
              </a:rPr>
              <a:t>осуществляет проверку реализуемой Заявителем категории №3 продукции, работ или услуг на предмет того, что они предназначены для лиц, отнесенных к категориям социально уязвимых,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 Критерий 1. Доля доходов от осуществления деятельности по производству товаров (работ, услуг), предназначенных для граждан, отнесенных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по производству товаров (работ, услуг), предназначенных для граждан, отнесенных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420801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1DF49C-0025-4FFD-90CC-54BA53C360DA}"/>
              </a:ext>
            </a:extLst>
          </p:cNvPr>
          <p:cNvSpPr>
            <a:spLocks noGrp="1"/>
          </p:cNvSpPr>
          <p:nvPr>
            <p:ph type="title"/>
          </p:nvPr>
        </p:nvSpPr>
        <p:spPr>
          <a:xfrm>
            <a:off x="810000" y="447188"/>
            <a:ext cx="10571998" cy="794383"/>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p>
        </p:txBody>
      </p:sp>
      <p:sp>
        <p:nvSpPr>
          <p:cNvPr id="3" name="Объект 2">
            <a:extLst>
              <a:ext uri="{FF2B5EF4-FFF2-40B4-BE49-F238E27FC236}">
                <a16:creationId xmlns:a16="http://schemas.microsoft.com/office/drawing/2014/main" id="{1AFEB4CC-FD4C-4A29-A063-5D34EBE4EC52}"/>
              </a:ext>
            </a:extLst>
          </p:cNvPr>
          <p:cNvSpPr>
            <a:spLocks noGrp="1"/>
          </p:cNvSpPr>
          <p:nvPr>
            <p:ph idx="1"/>
          </p:nvPr>
        </p:nvSpPr>
        <p:spPr>
          <a:xfrm>
            <a:off x="125835" y="1946247"/>
            <a:ext cx="11945923" cy="4790114"/>
          </a:xfrm>
        </p:spPr>
        <p:txBody>
          <a:bodyPr>
            <a:normAutofit fontScale="62500" lnSpcReduction="20000"/>
          </a:bodyPr>
          <a:lstStyle/>
          <a:p>
            <a:pPr algn="just"/>
            <a:r>
              <a:rPr lang="ru-RU" dirty="0">
                <a:latin typeface="Times New Roman" panose="02020603050405020304" pitchFamily="18" charset="0"/>
                <a:cs typeface="Times New Roman" panose="02020603050405020304" pitchFamily="18" charset="0"/>
              </a:rPr>
              <a:t>Категория № 4 – Субъект малого или среднего предпринимательства осуществляет деятельность, направленную на достижение общественно полезных целей и способствующую решению социальных проблем общества, при условии, что доля доходов от осуществления такой деятельности ( видов такой деятельности) по итогам предыдущего календарного года составляет не менее 50% в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(видов такой деятельности) в текущем календарном году, составляет не менее 50% от размера указанной прибыли ( в случае наличия чистой прибыли за предшествующий календарный год), из числа следующих видов деятельности:</a:t>
            </a:r>
          </a:p>
          <a:p>
            <a:pPr algn="just"/>
            <a:r>
              <a:rPr lang="ru-RU" dirty="0">
                <a:latin typeface="Times New Roman" panose="02020603050405020304" pitchFamily="18" charset="0"/>
                <a:cs typeface="Times New Roman" panose="02020603050405020304" pitchFamily="18" charset="0"/>
              </a:rPr>
              <a:t>а) деятельность по оказанию психолого-педагогических и иных услуг, направленных на укрепление семьи, обеспечение семейного воспитания детей и поддержку материнства и детства;</a:t>
            </a:r>
          </a:p>
          <a:p>
            <a:pPr algn="just"/>
            <a:r>
              <a:rPr lang="ru-RU" dirty="0">
                <a:latin typeface="Times New Roman" panose="02020603050405020304" pitchFamily="18" charset="0"/>
                <a:cs typeface="Times New Roman" panose="02020603050405020304" pitchFamily="18" charset="0"/>
              </a:rPr>
              <a:t>б) деятельность по организации отдыха и оздоровления детей;</a:t>
            </a:r>
          </a:p>
          <a:p>
            <a:pPr algn="just"/>
            <a:r>
              <a:rPr lang="ru-RU" dirty="0">
                <a:latin typeface="Times New Roman" panose="02020603050405020304" pitchFamily="18" charset="0"/>
                <a:cs typeface="Times New Roman" panose="02020603050405020304" pitchFamily="18" charset="0"/>
              </a:rPr>
              <a:t>в) деятельность по оказанию услуг в сфере дошкольного образования и общего образования, дополнительного образования детей;</a:t>
            </a:r>
          </a:p>
          <a:p>
            <a:pPr algn="just"/>
            <a:r>
              <a:rPr lang="ru-RU" dirty="0">
                <a:latin typeface="Times New Roman" panose="02020603050405020304" pitchFamily="18" charset="0"/>
                <a:cs typeface="Times New Roman" panose="02020603050405020304" pitchFamily="18" charset="0"/>
              </a:rPr>
              <a:t>г) деятельность по оказанию психолого-педагогической, медицинской и социальной помощи обучающимся, испытывающим трудности в освоении основных общеобразовательных программ,  развития и социальной адаптации;</a:t>
            </a:r>
          </a:p>
          <a:p>
            <a:pPr algn="just"/>
            <a:r>
              <a:rPr lang="ru-RU" dirty="0">
                <a:latin typeface="Times New Roman" panose="02020603050405020304" pitchFamily="18" charset="0"/>
                <a:cs typeface="Times New Roman" panose="02020603050405020304" pitchFamily="18" charset="0"/>
              </a:rPr>
              <a:t>д) деятельность по обучению работников и добровольцев (волонтёров) социально ориентированных некоммерческих организаций, направленному на повышение качества предоставленных услуг таким организациям;</a:t>
            </a:r>
          </a:p>
          <a:p>
            <a:pPr algn="just"/>
            <a:r>
              <a:rPr lang="ru-RU" dirty="0">
                <a:latin typeface="Times New Roman" panose="02020603050405020304" pitchFamily="18" charset="0"/>
                <a:cs typeface="Times New Roman" panose="02020603050405020304" pitchFamily="18" charset="0"/>
              </a:rPr>
              <a:t>е) культурно-0 просветительская деятельность ( в том числе деятельность музеев, театров, библиотек архивов, школ- студий, творческих мастерских, ботанических и зоологических садов, домов культуры, домов народного творчества);</a:t>
            </a:r>
          </a:p>
          <a:p>
            <a:pPr algn="just"/>
            <a:r>
              <a:rPr lang="ru-RU" dirty="0">
                <a:latin typeface="Times New Roman" panose="02020603050405020304" pitchFamily="18" charset="0"/>
                <a:cs typeface="Times New Roman" panose="02020603050405020304" pitchFamily="18" charset="0"/>
              </a:rPr>
              <a:t>ж) деятельность по оказанию услуг, направленных на развитие межнационального сотрудничества, сохранение и защиту самобытности, культуры, языков и традиции народов Российской Федерации;</a:t>
            </a:r>
          </a:p>
          <a:p>
            <a:pPr algn="just"/>
            <a:r>
              <a:rPr lang="ru-RU" dirty="0">
                <a:latin typeface="Times New Roman" panose="02020603050405020304" pitchFamily="18" charset="0"/>
                <a:cs typeface="Times New Roman" panose="02020603050405020304" pitchFamily="18" charset="0"/>
              </a:rPr>
              <a:t>з) выпуск периодических печатных изданий и книжной продукции. Связанной с образованием, наукой и культурной, включенных в утвержденный Правительство Российской Федерации перечень видов периодических изданий и книжной продукции, связанной с образованием, наукой и культурой, облагаемых при их реализации налогом на добавленную стоимость по ставке десять процентов.</a:t>
            </a:r>
          </a:p>
        </p:txBody>
      </p:sp>
    </p:spTree>
    <p:extLst>
      <p:ext uri="{BB962C8B-B14F-4D97-AF65-F5344CB8AC3E}">
        <p14:creationId xmlns:p14="http://schemas.microsoft.com/office/powerpoint/2010/main" val="1111823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496BFB-0928-4214-8FE7-36B410B44025}"/>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4</a:t>
            </a:r>
            <a:endParaRPr lang="ru-RU" sz="2400" dirty="0"/>
          </a:p>
        </p:txBody>
      </p:sp>
      <p:sp>
        <p:nvSpPr>
          <p:cNvPr id="3" name="Объект 2">
            <a:extLst>
              <a:ext uri="{FF2B5EF4-FFF2-40B4-BE49-F238E27FC236}">
                <a16:creationId xmlns:a16="http://schemas.microsoft.com/office/drawing/2014/main" id="{1BD05DCF-7018-4F27-A1D8-F7EBE477C1CE}"/>
              </a:ext>
            </a:extLst>
          </p:cNvPr>
          <p:cNvSpPr>
            <a:spLocks noGrp="1"/>
          </p:cNvSpPr>
          <p:nvPr>
            <p:ph idx="1"/>
          </p:nvPr>
        </p:nvSpPr>
        <p:spPr>
          <a:xfrm>
            <a:off x="192947" y="1929468"/>
            <a:ext cx="11694253" cy="4832059"/>
          </a:xfrm>
        </p:spPr>
        <p:txBody>
          <a:bodyPr>
            <a:normAutofit fontScale="70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осуществляет проверку Заявителя категории №4 на предмет соответствия осуществляемых им видов деятельности видам деятельности, направленным на достижение общественно полезных целей и способствующих решению социальных проблем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 Критерий 1. Доля доходов от осуществления деятельности, направленной на достижение общественно полезных целей и способствующей решению социальных проблем общества,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направленной на достижение общественно полезных целей и способствующую решению социальных проблем общества,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 </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38045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FF2310-DE4E-40E0-A5F5-DE851D4546DD}"/>
              </a:ext>
            </a:extLst>
          </p:cNvPr>
          <p:cNvSpPr>
            <a:spLocks noGrp="1"/>
          </p:cNvSpPr>
          <p:nvPr>
            <p:ph type="title"/>
          </p:nvPr>
        </p:nvSpPr>
        <p:spPr>
          <a:xfrm>
            <a:off x="587552" y="58724"/>
            <a:ext cx="10794446" cy="1266738"/>
          </a:xfrm>
        </p:spPr>
        <p:txBody>
          <a:bodyPr/>
          <a:lstStyle/>
          <a:p>
            <a:pPr algn="ctr"/>
            <a:r>
              <a:rPr lang="ru-RU" sz="2400" dirty="0">
                <a:latin typeface="Times New Roman" panose="02020603050405020304" pitchFamily="18" charset="0"/>
                <a:cs typeface="Times New Roman" panose="02020603050405020304" pitchFamily="18" charset="0"/>
              </a:rPr>
              <a:t>Требования к содержанию отчёта  о социальном воздействии:</a:t>
            </a:r>
          </a:p>
        </p:txBody>
      </p:sp>
      <p:sp>
        <p:nvSpPr>
          <p:cNvPr id="3" name="Объект 2">
            <a:extLst>
              <a:ext uri="{FF2B5EF4-FFF2-40B4-BE49-F238E27FC236}">
                <a16:creationId xmlns:a16="http://schemas.microsoft.com/office/drawing/2014/main" id="{2CD1BD32-9402-4A8C-8859-C8B4F139C95D}"/>
              </a:ext>
            </a:extLst>
          </p:cNvPr>
          <p:cNvSpPr>
            <a:spLocks noGrp="1"/>
          </p:cNvSpPr>
          <p:nvPr>
            <p:ph idx="1"/>
          </p:nvPr>
        </p:nvSpPr>
        <p:spPr>
          <a:xfrm>
            <a:off x="192947" y="2063693"/>
            <a:ext cx="11585196" cy="4546832"/>
          </a:xfrm>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Раздел «Цель социального предприятия». Заявителю рекомендуется указать «обеспечение занятости граждан, отнесенных к категориям социально уязвимых» с указанием конкретных категорий граждан, отнесенных к социально уязвимым, занятость которых он обеспечивает;</a:t>
            </a:r>
          </a:p>
          <a:p>
            <a:pPr algn="just"/>
            <a:r>
              <a:rPr lang="ru-RU" dirty="0">
                <a:latin typeface="Times New Roman" panose="02020603050405020304" pitchFamily="18" charset="0"/>
                <a:cs typeface="Times New Roman" panose="02020603050405020304" pitchFamily="18" charset="0"/>
              </a:rPr>
              <a:t>Раздел «Социальная проблема (потребность потребителя), на решение которой направлена деятельность социального предприятия» Заявителю рекомендуется указать краткое описание конкретной социальной проблемы, на решение которой направлена деятельность Заявителя;</a:t>
            </a:r>
          </a:p>
          <a:p>
            <a:pPr algn="just"/>
            <a:r>
              <a:rPr lang="ru-RU" dirty="0">
                <a:latin typeface="Times New Roman" panose="02020603050405020304" pitchFamily="18" charset="0"/>
                <a:cs typeface="Times New Roman" panose="02020603050405020304" pitchFamily="18" charset="0"/>
              </a:rPr>
              <a:t>Раздел «Целевая аудитория» на которую направлена деятельность социального предприятия»;</a:t>
            </a:r>
          </a:p>
          <a:p>
            <a:pPr algn="just"/>
            <a:r>
              <a:rPr lang="ru-RU" dirty="0">
                <a:latin typeface="Times New Roman" panose="02020603050405020304" pitchFamily="18" charset="0"/>
                <a:cs typeface="Times New Roman" panose="02020603050405020304" pitchFamily="18" charset="0"/>
              </a:rPr>
              <a:t>Раздел «Способы решения социальной проблемы, которые осуществляет социальное предприятие» Заявителю рекомендуется указать конкретные способы, которые он использует для решения социальных проблем;</a:t>
            </a:r>
          </a:p>
          <a:p>
            <a:pPr algn="just"/>
            <a:r>
              <a:rPr lang="ru-RU" dirty="0">
                <a:latin typeface="Times New Roman" panose="02020603050405020304" pitchFamily="18" charset="0"/>
                <a:cs typeface="Times New Roman" panose="02020603050405020304" pitchFamily="18" charset="0"/>
              </a:rPr>
              <a:t>Раздел «Продукция (товары, работы, услуги), предлагаемая потребителю социального предприятия (целевой аудитории, </a:t>
            </a:r>
            <a:r>
              <a:rPr lang="ru-RU" dirty="0" err="1">
                <a:latin typeface="Times New Roman" panose="02020603050405020304" pitchFamily="18" charset="0"/>
                <a:cs typeface="Times New Roman" panose="02020603050405020304" pitchFamily="18" charset="0"/>
              </a:rPr>
              <a:t>благополучателям</a:t>
            </a:r>
            <a:r>
              <a:rPr lang="ru-RU" dirty="0">
                <a:latin typeface="Times New Roman" panose="02020603050405020304" pitchFamily="18" charset="0"/>
                <a:cs typeface="Times New Roman" panose="02020603050405020304" pitchFamily="18" charset="0"/>
              </a:rPr>
              <a:t>)» Заявителю рекомендуется указать продукцию (товары, работы, услуги), которую производят лица, отнесенные к категориям социально уязвимых, занятость которых он обеспечивает.</a:t>
            </a:r>
          </a:p>
          <a:p>
            <a:pPr marL="0" indent="0">
              <a:buNone/>
            </a:pPr>
            <a:endParaRPr lang="ru-RU" dirty="0"/>
          </a:p>
        </p:txBody>
      </p:sp>
    </p:spTree>
    <p:extLst>
      <p:ext uri="{BB962C8B-B14F-4D97-AF65-F5344CB8AC3E}">
        <p14:creationId xmlns:p14="http://schemas.microsoft.com/office/powerpoint/2010/main" val="1112708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8FBA4F-CA8B-45D5-A6D7-780B4DDB6BD9}"/>
              </a:ext>
            </a:extLst>
          </p:cNvPr>
          <p:cNvSpPr>
            <a:spLocks noGrp="1"/>
          </p:cNvSpPr>
          <p:nvPr>
            <p:ph type="title"/>
          </p:nvPr>
        </p:nvSpPr>
        <p:spPr>
          <a:xfrm>
            <a:off x="810000" y="447188"/>
            <a:ext cx="10571998" cy="1620894"/>
          </a:xfrm>
        </p:spPr>
        <p:txBody>
          <a:bodyPr/>
          <a:lstStyle/>
          <a:p>
            <a:pPr algn="ctr"/>
            <a:r>
              <a:rPr lang="ru-RU" sz="2400" dirty="0">
                <a:latin typeface="Times New Roman" panose="02020603050405020304" pitchFamily="18" charset="0"/>
                <a:cs typeface="Times New Roman" panose="02020603050405020304" pitchFamily="18" charset="0"/>
              </a:rPr>
              <a:t>Порядок принятия решения о признании Заявителя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социальным предприятием</a:t>
            </a:r>
            <a:br>
              <a:rPr lang="ru-RU" dirty="0"/>
            </a:br>
            <a:endParaRPr lang="ru-RU" dirty="0"/>
          </a:p>
        </p:txBody>
      </p:sp>
      <p:sp>
        <p:nvSpPr>
          <p:cNvPr id="3" name="Объект 2">
            <a:extLst>
              <a:ext uri="{FF2B5EF4-FFF2-40B4-BE49-F238E27FC236}">
                <a16:creationId xmlns:a16="http://schemas.microsoft.com/office/drawing/2014/main" id="{BF21BF5F-FA59-4F6C-AADB-FF40FC204FF1}"/>
              </a:ext>
            </a:extLst>
          </p:cNvPr>
          <p:cNvSpPr>
            <a:spLocks noGrp="1"/>
          </p:cNvSpPr>
          <p:nvPr>
            <p:ph idx="1"/>
          </p:nvPr>
        </p:nvSpPr>
        <p:spPr>
          <a:xfrm>
            <a:off x="159391" y="2068082"/>
            <a:ext cx="11962701" cy="4676667"/>
          </a:xfrm>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Центр не позднее 14 календарных дней после получения Заявления формирует проект решения и комплект документов Заявителя и направляет их членам Комиссии.</a:t>
            </a:r>
          </a:p>
          <a:p>
            <a:pPr algn="just"/>
            <a:r>
              <a:rPr lang="ru-RU" dirty="0">
                <a:latin typeface="Times New Roman" panose="02020603050405020304" pitchFamily="18" charset="0"/>
                <a:cs typeface="Times New Roman" panose="02020603050405020304" pitchFamily="18" charset="0"/>
              </a:rPr>
              <a:t>Для рассмотрения на заседании Комиссии заявок прочих Заявителей Центр готовит доклад в формате презентации. В презентации при необходимости может быть представлена следующая информация о Заявителях</a:t>
            </a:r>
          </a:p>
          <a:p>
            <a:pPr algn="just"/>
            <a:r>
              <a:rPr lang="ru-RU" dirty="0">
                <a:latin typeface="Times New Roman" panose="02020603050405020304" pitchFamily="18" charset="0"/>
                <a:cs typeface="Times New Roman" panose="02020603050405020304" pitchFamily="18" charset="0"/>
              </a:rPr>
              <a:t>На основании рекомендации Комиссии Уполномоченный орган в срок до 1 апреля 2020 года принимает решение о признании либо об отказе в признании Заявителя социальным предприятием в срок до 1 июня текущего календарного года.</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 После внедрения электронного портала уведомление Заявителя о принятом решении осуществляется в электронном виде через электронный портал.</a:t>
            </a:r>
          </a:p>
          <a:p>
            <a:pPr algn="just"/>
            <a:r>
              <a:rPr lang="ru-RU" dirty="0">
                <a:latin typeface="Times New Roman" panose="02020603050405020304" pitchFamily="18" charset="0"/>
                <a:cs typeface="Times New Roman" panose="02020603050405020304" pitchFamily="18" charset="0"/>
              </a:rPr>
              <a:t>В случае принятия решения об отказе в признании Заявителя социальным предприятием, в решении указывается причина (причины), по которым данное решение было принято.</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a:t>
            </a:r>
          </a:p>
          <a:p>
            <a:endParaRPr lang="ru-RU" dirty="0"/>
          </a:p>
          <a:p>
            <a:endParaRPr lang="ru-RU" dirty="0"/>
          </a:p>
        </p:txBody>
      </p:sp>
    </p:spTree>
    <p:extLst>
      <p:ext uri="{BB962C8B-B14F-4D97-AF65-F5344CB8AC3E}">
        <p14:creationId xmlns:p14="http://schemas.microsoft.com/office/powerpoint/2010/main" val="2836253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42C805-C544-4FB8-AD1C-33DA900A1793}"/>
              </a:ext>
            </a:extLst>
          </p:cNvPr>
          <p:cNvSpPr>
            <a:spLocks noGrp="1"/>
          </p:cNvSpPr>
          <p:nvPr>
            <p:ph type="title"/>
          </p:nvPr>
        </p:nvSpPr>
        <p:spPr>
          <a:xfrm>
            <a:off x="810000" y="447187"/>
            <a:ext cx="10571998" cy="1096387"/>
          </a:xfrm>
        </p:spPr>
        <p:txBody>
          <a:bodyPr/>
          <a:lstStyle/>
          <a:p>
            <a:pPr algn="ctr"/>
            <a:r>
              <a:rPr lang="ru-RU" sz="2400" dirty="0">
                <a:latin typeface="Times New Roman" panose="02020603050405020304" pitchFamily="18" charset="0"/>
                <a:cs typeface="Times New Roman" panose="02020603050405020304" pitchFamily="18" charset="0"/>
              </a:rPr>
              <a:t>Порядок обжалования Заявителем решения Уполномоченного органа</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0E41F02B-30F8-45E6-83F6-CD6350F13FAC}"/>
              </a:ext>
            </a:extLst>
          </p:cNvPr>
          <p:cNvSpPr>
            <a:spLocks noGrp="1"/>
          </p:cNvSpPr>
          <p:nvPr>
            <p:ph idx="1"/>
          </p:nvPr>
        </p:nvSpPr>
        <p:spPr>
          <a:xfrm>
            <a:off x="100668" y="2147582"/>
            <a:ext cx="11853644" cy="4546833"/>
          </a:xfrm>
        </p:spPr>
        <p:txBody>
          <a:bodyPr>
            <a:normAutofit fontScale="92500"/>
          </a:bodyPr>
          <a:lstStyle/>
          <a:p>
            <a:pPr algn="just"/>
            <a:r>
              <a:rPr lang="ru-RU" dirty="0">
                <a:latin typeface="Times New Roman" panose="02020603050405020304" pitchFamily="18" charset="0"/>
                <a:cs typeface="Times New Roman" panose="02020603050405020304" pitchFamily="18" charset="0"/>
              </a:rPr>
              <a:t>Заявитель не позднее 7 календарных дней с момента получения копии решения, но не позднее 15 апреля 2020 года может обжаловать решение Уполномоченного органа об отказе в признании Заявителя социальным предприятием.</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В срок до 25 апреля 2020 года на основании рекомендации Комиссии Уполномоченный орган принимает решение об отмене ранее принятого решения об отказе в признании Заявителя социальным предприятием и выносит решение о признании Заявителя социальным предприятием либо принимает решение об отказе в отмене ранее принятого решения.</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a:t>
            </a:r>
          </a:p>
          <a:p>
            <a:endParaRPr lang="ru-RU" dirty="0"/>
          </a:p>
        </p:txBody>
      </p:sp>
    </p:spTree>
    <p:extLst>
      <p:ext uri="{BB962C8B-B14F-4D97-AF65-F5344CB8AC3E}">
        <p14:creationId xmlns:p14="http://schemas.microsoft.com/office/powerpoint/2010/main" val="3570389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32CCC0-E86D-4015-8338-706240422867}"/>
              </a:ext>
            </a:extLst>
          </p:cNvPr>
          <p:cNvSpPr>
            <a:spLocks noGrp="1"/>
          </p:cNvSpPr>
          <p:nvPr>
            <p:ph type="title"/>
          </p:nvPr>
        </p:nvSpPr>
        <p:spPr>
          <a:xfrm>
            <a:off x="810000" y="447188"/>
            <a:ext cx="10571998" cy="1475616"/>
          </a:xfrm>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ведения Перечня субъектов малого и среднего предпринимательства, имеющих статус социального предприятия</a:t>
            </a:r>
            <a:br>
              <a:rPr lang="ru-RU" dirty="0"/>
            </a:br>
            <a:endParaRPr lang="ru-RU" dirty="0"/>
          </a:p>
        </p:txBody>
      </p:sp>
      <p:sp>
        <p:nvSpPr>
          <p:cNvPr id="3" name="Объект 2">
            <a:extLst>
              <a:ext uri="{FF2B5EF4-FFF2-40B4-BE49-F238E27FC236}">
                <a16:creationId xmlns:a16="http://schemas.microsoft.com/office/drawing/2014/main" id="{B5933B26-80A4-4E33-97A4-56530DF7FDEE}"/>
              </a:ext>
            </a:extLst>
          </p:cNvPr>
          <p:cNvSpPr>
            <a:spLocks noGrp="1"/>
          </p:cNvSpPr>
          <p:nvPr>
            <p:ph idx="1"/>
          </p:nvPr>
        </p:nvSpPr>
        <p:spPr>
          <a:xfrm>
            <a:off x="360727" y="1922805"/>
            <a:ext cx="11635530" cy="4935196"/>
          </a:xfrm>
        </p:spPr>
        <p:txBody>
          <a:bodyPr/>
          <a:lstStyle/>
          <a:p>
            <a:pPr algn="just"/>
            <a:r>
              <a:rPr lang="ru-RU" dirty="0">
                <a:latin typeface="Times New Roman" panose="02020603050405020304" pitchFamily="18" charset="0"/>
                <a:cs typeface="Times New Roman" panose="02020603050405020304" pitchFamily="18" charset="0"/>
              </a:rPr>
              <a:t>Ведение Перечня осуществляется Уполномоченным органом.</a:t>
            </a:r>
          </a:p>
          <a:p>
            <a:pPr algn="just"/>
            <a:r>
              <a:rPr lang="ru-RU" dirty="0">
                <a:latin typeface="Times New Roman" panose="02020603050405020304" pitchFamily="18" charset="0"/>
                <a:cs typeface="Times New Roman" panose="02020603050405020304" pitchFamily="18" charset="0"/>
              </a:rPr>
              <a:t>Перечень формируется Уполномоченным органом на основании решений Уполномоченного органа о признании субъектов малого и среднего предпринимательства социальными предприятиями в срок до 1 апреля 2020 года.</a:t>
            </a:r>
          </a:p>
          <a:p>
            <a:pPr algn="just"/>
            <a:r>
              <a:rPr lang="ru-RU" dirty="0">
                <a:latin typeface="Times New Roman" panose="02020603050405020304" pitchFamily="18" charset="0"/>
                <a:cs typeface="Times New Roman" panose="02020603050405020304" pitchFamily="18" charset="0"/>
              </a:rPr>
              <a:t>Перечень считается действительным с даты его формирования Уполномоченным органом по состоянию на</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1 апреля 2020 года до даты формирования Уполномоченным органом Перечня по состоянию на 1 июля 2020 года.</a:t>
            </a:r>
          </a:p>
          <a:p>
            <a:endParaRPr lang="ru-RU" dirty="0"/>
          </a:p>
        </p:txBody>
      </p:sp>
    </p:spTree>
    <p:extLst>
      <p:ext uri="{BB962C8B-B14F-4D97-AF65-F5344CB8AC3E}">
        <p14:creationId xmlns:p14="http://schemas.microsoft.com/office/powerpoint/2010/main" val="1700110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43E051-5B12-4007-A7B5-0074DECC665B}"/>
              </a:ext>
            </a:extLst>
          </p:cNvPr>
          <p:cNvSpPr>
            <a:spLocks noGrp="1"/>
          </p:cNvSpPr>
          <p:nvPr>
            <p:ph type="title"/>
          </p:nvPr>
        </p:nvSpPr>
        <p:spPr>
          <a:xfrm>
            <a:off x="810000" y="447188"/>
            <a:ext cx="10571998" cy="1230610"/>
          </a:xfrm>
        </p:spPr>
        <p:txBody>
          <a:bodyPr>
            <a:normAutofit/>
          </a:bodyPr>
          <a:lstStyle/>
          <a:p>
            <a:pPr algn="ctr"/>
            <a:r>
              <a:rPr lang="ru-RU" sz="2400" dirty="0">
                <a:latin typeface="Times New Roman" panose="02020603050405020304" pitchFamily="18" charset="0"/>
                <a:cs typeface="Times New Roman" panose="02020603050405020304" pitchFamily="18" charset="0"/>
              </a:rPr>
              <a:t>Инструкция по работе Уполномоченного органа с заявками поданными в период с 1 марта по 1 мая 2020 года и в последующие годы</a:t>
            </a:r>
            <a:br>
              <a:rPr lang="ru-RU" sz="2400" dirty="0">
                <a:latin typeface="Times New Roman" panose="02020603050405020304" pitchFamily="18" charset="0"/>
                <a:cs typeface="Times New Roman" panose="02020603050405020304" pitchFamily="18" charset="0"/>
              </a:rPr>
            </a:br>
            <a:endParaRPr lang="ru-RU" sz="2400" dirty="0"/>
          </a:p>
        </p:txBody>
      </p:sp>
      <p:sp>
        <p:nvSpPr>
          <p:cNvPr id="3" name="Объект 2">
            <a:extLst>
              <a:ext uri="{FF2B5EF4-FFF2-40B4-BE49-F238E27FC236}">
                <a16:creationId xmlns:a16="http://schemas.microsoft.com/office/drawing/2014/main" id="{B317A5C6-0415-4E62-83EC-C42520322CA6}"/>
              </a:ext>
            </a:extLst>
          </p:cNvPr>
          <p:cNvSpPr>
            <a:spLocks noGrp="1"/>
          </p:cNvSpPr>
          <p:nvPr>
            <p:ph idx="1"/>
          </p:nvPr>
        </p:nvSpPr>
        <p:spPr>
          <a:xfrm>
            <a:off x="268448" y="1963024"/>
            <a:ext cx="11551640" cy="4894975"/>
          </a:xfrm>
        </p:spPr>
        <p:txBody>
          <a:bodyPr>
            <a:normAutofit fontScale="925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 производит проверку наличия Заявителя в едином Реестре субъектов малого и среднего предпринимательства, которая осуществляется на сайте Федеральной налоговой службы Российской Федерации: </a:t>
            </a:r>
            <a:r>
              <a:rPr lang="en-US" b="1" dirty="0">
                <a:latin typeface="Times New Roman" panose="02020603050405020304" pitchFamily="18" charset="0"/>
                <a:cs typeface="Times New Roman" panose="02020603050405020304" pitchFamily="18" charset="0"/>
              </a:rPr>
              <a:t>www.ofd.nalog.ru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осуществления производства и (или) реализации подакцизных товаров, а также добычи и (или) реализации полезных ископаемых (за исключением общераспространенных полезных ископаемых);</a:t>
            </a:r>
          </a:p>
          <a:p>
            <a:pPr algn="just"/>
            <a:r>
              <a:rPr lang="ru-RU" dirty="0">
                <a:latin typeface="Times New Roman" panose="02020603050405020304" pitchFamily="18" charset="0"/>
                <a:cs typeface="Times New Roman" panose="02020603050405020304" pitchFamily="18" charset="0"/>
              </a:rPr>
              <a:t>проводит проверку Заявителя на предмет производства этилового спирта, алкогольной и спиртосодержащей продукции, на предмет реализации (оптовой и розничной торговли) этилового спирта, алкогольной и спиртосодержащей продукции и на предмет добычи полезных ископаемых путем проверки Заявителя на предмет наличия следующих лицензий: «Лицензии на производство и оборот произведенных этилового спирта, алкогольной и спиртосодержащей продукции», «Лицензии на розничную продажу алкогольной продукции», «Лицензии на закупку, хранение и поставки алкогольной и спиртосодержащей продукции», «Лицензии на пользование недрами»;</a:t>
            </a:r>
          </a:p>
          <a:p>
            <a:pPr algn="just"/>
            <a:r>
              <a:rPr lang="ru-RU" dirty="0">
                <a:latin typeface="Times New Roman" panose="02020603050405020304" pitchFamily="18" charset="0"/>
                <a:cs typeface="Times New Roman" panose="02020603050405020304" pitchFamily="18" charset="0"/>
              </a:rPr>
              <a:t>проверяет полноту предоставленного Заявителем комплекта документов в соответствии с перечнем документов в соответствующем Чек-листе в зависимости от категории Заявителя.</a:t>
            </a:r>
          </a:p>
        </p:txBody>
      </p:sp>
    </p:spTree>
    <p:extLst>
      <p:ext uri="{BB962C8B-B14F-4D97-AF65-F5344CB8AC3E}">
        <p14:creationId xmlns:p14="http://schemas.microsoft.com/office/powerpoint/2010/main" val="2631809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ADDCB3-1151-47F1-A777-E2C227DD5B97}"/>
              </a:ext>
            </a:extLst>
          </p:cNvPr>
          <p:cNvSpPr>
            <a:spLocks noGrp="1"/>
          </p:cNvSpPr>
          <p:nvPr>
            <p:ph type="title"/>
          </p:nvPr>
        </p:nvSpPr>
        <p:spPr>
          <a:xfrm>
            <a:off x="810000" y="447188"/>
            <a:ext cx="10571998" cy="785994"/>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1 </a:t>
            </a:r>
          </a:p>
        </p:txBody>
      </p:sp>
      <p:sp>
        <p:nvSpPr>
          <p:cNvPr id="3" name="Объект 2">
            <a:extLst>
              <a:ext uri="{FF2B5EF4-FFF2-40B4-BE49-F238E27FC236}">
                <a16:creationId xmlns:a16="http://schemas.microsoft.com/office/drawing/2014/main" id="{31E4780A-A98B-484D-AB16-ABA804C8122F}"/>
              </a:ext>
            </a:extLst>
          </p:cNvPr>
          <p:cNvSpPr>
            <a:spLocks noGrp="1"/>
          </p:cNvSpPr>
          <p:nvPr>
            <p:ph idx="1"/>
          </p:nvPr>
        </p:nvSpPr>
        <p:spPr>
          <a:xfrm>
            <a:off x="226503" y="2231472"/>
            <a:ext cx="11727809" cy="4626527"/>
          </a:xfrm>
        </p:spPr>
        <p:txBody>
          <a:bodyPr>
            <a:normAutofit fontScale="625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наличие штатного расписания;</a:t>
            </a:r>
          </a:p>
          <a:p>
            <a:pPr algn="just"/>
            <a:r>
              <a:rPr lang="ru-RU" dirty="0">
                <a:latin typeface="Times New Roman" panose="02020603050405020304" pitchFamily="18" charset="0"/>
                <a:cs typeface="Times New Roman" panose="02020603050405020304" pitchFamily="18" charset="0"/>
              </a:rPr>
              <a:t>проверяет наличие копий трудовых договоров;</a:t>
            </a:r>
          </a:p>
          <a:p>
            <a:pPr algn="just"/>
            <a:r>
              <a:rPr lang="ru-RU" dirty="0">
                <a:latin typeface="Times New Roman" panose="02020603050405020304" pitchFamily="18" charset="0"/>
                <a:cs typeface="Times New Roman" panose="02020603050405020304" pitchFamily="18" charset="0"/>
              </a:rPr>
              <a:t>проверяет копии документов подтверждающие отнесение работников к категориям социально уязвимых граждан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форму «</a:t>
            </a:r>
            <a:r>
              <a:rPr lang="ru-RU" i="1" dirty="0">
                <a:latin typeface="Times New Roman" panose="02020603050405020304" pitchFamily="18" charset="0"/>
                <a:cs typeface="Times New Roman" panose="02020603050405020304" pitchFamily="18" charset="0"/>
              </a:rPr>
              <a:t>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marL="0" indent="0" algn="just">
              <a:buNone/>
            </a:pPr>
            <a:r>
              <a:rPr lang="ru-RU" dirty="0">
                <a:latin typeface="Times New Roman" panose="02020603050405020304" pitchFamily="18" charset="0"/>
                <a:cs typeface="Times New Roman" panose="02020603050405020304" pitchFamily="18" charset="0"/>
              </a:rPr>
              <a:t>Критерий 1. Среднесписочная численность работников за предшествующий календарный год, отнесенных к категориям социально уязвимых, составляет не менее 50% от среднесписочной численности всех работников Заявителя, но не менее 2 лиц, относящихся к таким категориям.</a:t>
            </a:r>
          </a:p>
          <a:p>
            <a:pPr marL="0" indent="0" algn="just">
              <a:buNone/>
            </a:pPr>
            <a:r>
              <a:rPr lang="ru-RU" dirty="0">
                <a:latin typeface="Times New Roman" panose="02020603050405020304" pitchFamily="18" charset="0"/>
                <a:cs typeface="Times New Roman" panose="02020603050405020304" pitchFamily="18" charset="0"/>
              </a:rPr>
              <a:t>Критерий 2. Доля расходов на оплату труда лиц, отнесенных к категориям социально уязвимых, в расходах на оплату труда составляет не менее 25%.</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a:p>
            <a:pPr marL="0" indent="0">
              <a:buNone/>
            </a:pPr>
            <a:endParaRPr lang="ru-RU" dirty="0"/>
          </a:p>
        </p:txBody>
      </p:sp>
    </p:spTree>
    <p:extLst>
      <p:ext uri="{BB962C8B-B14F-4D97-AF65-F5344CB8AC3E}">
        <p14:creationId xmlns:p14="http://schemas.microsoft.com/office/powerpoint/2010/main" val="261550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94EEC2-58EE-4FD0-93C1-8F2B9E51F615}"/>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p>
        </p:txBody>
      </p:sp>
      <p:sp>
        <p:nvSpPr>
          <p:cNvPr id="3" name="Объект 2">
            <a:extLst>
              <a:ext uri="{FF2B5EF4-FFF2-40B4-BE49-F238E27FC236}">
                <a16:creationId xmlns:a16="http://schemas.microsoft.com/office/drawing/2014/main" id="{5D097693-A9D8-4BEF-91C2-66F226EA5B16}"/>
              </a:ext>
            </a:extLst>
          </p:cNvPr>
          <p:cNvSpPr>
            <a:spLocks noGrp="1"/>
          </p:cNvSpPr>
          <p:nvPr>
            <p:ph idx="1"/>
          </p:nvPr>
        </p:nvSpPr>
        <p:spPr>
          <a:xfrm>
            <a:off x="419450" y="2424419"/>
            <a:ext cx="11610363" cy="4496498"/>
          </a:xfrm>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Инвалидов и лиц с ограниченными возможностями здоровья Центр направляет запрос в Пенсионный Фонд Российской Федерации о подтверждении факта установления инвалидности или установления у физического лица недостатков в физическом и (или) психологическом развитии;</a:t>
            </a:r>
          </a:p>
          <a:p>
            <a:pPr lvl="0"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Одиноких и (или) многодетных родителей, воспитывающих несовершеннолетних детей и (или) детей-инвалидов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многодетной семьи в порядке, установленном нормативными правовыми актами субъектов </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Российской Федерации;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многодетной семьи, воспитывающей ребенка- инвалида;</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родителя;</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родителя, воспитывающего ребенка-инвалида;</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многодетного родителя;</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многодетного родителя, воспитывающего ребенка-инвалида;</a:t>
            </a:r>
          </a:p>
          <a:p>
            <a:endParaRPr lang="ru-RU" dirty="0"/>
          </a:p>
          <a:p>
            <a:endParaRPr lang="ru-RU" dirty="0"/>
          </a:p>
        </p:txBody>
      </p:sp>
    </p:spTree>
    <p:extLst>
      <p:ext uri="{BB962C8B-B14F-4D97-AF65-F5344CB8AC3E}">
        <p14:creationId xmlns:p14="http://schemas.microsoft.com/office/powerpoint/2010/main" val="242482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D2DA45-53DA-4D6A-BA7C-409E135C1A77}"/>
              </a:ext>
            </a:extLst>
          </p:cNvPr>
          <p:cNvSpPr>
            <a:spLocks noGrp="1"/>
          </p:cNvSpPr>
          <p:nvPr>
            <p:ph type="title"/>
          </p:nvPr>
        </p:nvSpPr>
        <p:spPr>
          <a:xfrm>
            <a:off x="377505" y="-1"/>
            <a:ext cx="11004493" cy="2801923"/>
          </a:xfrm>
        </p:spPr>
        <p:txBody>
          <a:bodyPr/>
          <a:lstStyle/>
          <a:p>
            <a:pPr algn="ctr"/>
            <a:r>
              <a:rPr lang="ru-RU" sz="2400" dirty="0">
                <a:latin typeface="Times New Roman" panose="02020603050405020304" pitchFamily="18" charset="0"/>
                <a:cs typeface="Times New Roman" panose="02020603050405020304" pitchFamily="18" charset="0"/>
              </a:rPr>
              <a:t>Порядок признания субъекта малого и среднего предпринимательства социальным предприятием</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p>
        </p:txBody>
      </p:sp>
      <p:graphicFrame>
        <p:nvGraphicFramePr>
          <p:cNvPr id="6" name="Объект 5">
            <a:extLst>
              <a:ext uri="{FF2B5EF4-FFF2-40B4-BE49-F238E27FC236}">
                <a16:creationId xmlns:a16="http://schemas.microsoft.com/office/drawing/2014/main" id="{698F2D57-61A9-4BE1-8442-863798D4D81C}"/>
              </a:ext>
            </a:extLst>
          </p:cNvPr>
          <p:cNvGraphicFramePr>
            <a:graphicFrameLocks noGrp="1"/>
          </p:cNvGraphicFramePr>
          <p:nvPr>
            <p:ph idx="1"/>
            <p:extLst>
              <p:ext uri="{D42A27DB-BD31-4B8C-83A1-F6EECF244321}">
                <p14:modId xmlns:p14="http://schemas.microsoft.com/office/powerpoint/2010/main" val="336238928"/>
              </p:ext>
            </p:extLst>
          </p:nvPr>
        </p:nvGraphicFramePr>
        <p:xfrm>
          <a:off x="819150" y="2222500"/>
          <a:ext cx="10296263"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9029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1D2D1A-2F19-4F60-8097-64078559F606}"/>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endParaRPr lang="ru-RU" sz="2400" dirty="0"/>
          </a:p>
        </p:txBody>
      </p:sp>
      <p:sp>
        <p:nvSpPr>
          <p:cNvPr id="3" name="Объект 2">
            <a:extLst>
              <a:ext uri="{FF2B5EF4-FFF2-40B4-BE49-F238E27FC236}">
                <a16:creationId xmlns:a16="http://schemas.microsoft.com/office/drawing/2014/main" id="{867F0D0A-EC10-4062-9BB5-B66093A8829B}"/>
              </a:ext>
            </a:extLst>
          </p:cNvPr>
          <p:cNvSpPr>
            <a:spLocks noGrp="1"/>
          </p:cNvSpPr>
          <p:nvPr>
            <p:ph idx="1"/>
          </p:nvPr>
        </p:nvSpPr>
        <p:spPr>
          <a:xfrm>
            <a:off x="192947" y="2030136"/>
            <a:ext cx="11694253" cy="5083727"/>
          </a:xfrm>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Выпускников детских домов в возрасте до двадцати трех лет Центр направляет запрос в местный орган опеки и попечительства о подтверждении факта пребывании в детском доме- интернате.</a:t>
            </a:r>
          </a:p>
          <a:p>
            <a:pPr lvl="0"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Пенсионеров и (или) граждан предпенсионного возраста (в течение пяти лет до наступления возраста, дающего право на страховую пенсию по старости, в том числе назначаемую досрочно) Уполномоченный орган направляет запрос:</a:t>
            </a:r>
          </a:p>
          <a:p>
            <a:pPr marL="0" lvl="0" indent="0" algn="just">
              <a:buNone/>
            </a:pPr>
            <a:r>
              <a:rPr lang="en-US"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назначение пенсии гражданину;</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факте установления инвалидности;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получении статуса гражданина предпенсионного возраста (в течение 5 лет до наступления возраста, дающего право на страховую пенсию по старости, в том числе назначаемую досрочно), предусмотренного законодательством Российской Федерации.</a:t>
            </a:r>
          </a:p>
          <a:p>
            <a:pPr marL="0" lvl="0" indent="0" algn="just">
              <a:buNone/>
            </a:pPr>
            <a:r>
              <a:rPr lang="ru-RU" dirty="0">
                <a:latin typeface="Times New Roman" panose="02020603050405020304" pitchFamily="18" charset="0"/>
                <a:cs typeface="Times New Roman" panose="02020603050405020304" pitchFamily="18" charset="0"/>
              </a:rPr>
              <a:t>2. В Военный комиссариат по месту выдачи документа о представлении: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копии военного билета.</a:t>
            </a:r>
          </a:p>
          <a:p>
            <a:endParaRPr lang="ru-RU" dirty="0"/>
          </a:p>
        </p:txBody>
      </p:sp>
    </p:spTree>
    <p:extLst>
      <p:ext uri="{BB962C8B-B14F-4D97-AF65-F5344CB8AC3E}">
        <p14:creationId xmlns:p14="http://schemas.microsoft.com/office/powerpoint/2010/main" val="3222268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8DA5B1-B49C-478C-BB73-5E0572851820}"/>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endParaRPr lang="ru-RU" sz="2400" dirty="0"/>
          </a:p>
        </p:txBody>
      </p:sp>
      <p:sp>
        <p:nvSpPr>
          <p:cNvPr id="3" name="Объект 2">
            <a:extLst>
              <a:ext uri="{FF2B5EF4-FFF2-40B4-BE49-F238E27FC236}">
                <a16:creationId xmlns:a16="http://schemas.microsoft.com/office/drawing/2014/main" id="{DD464BC3-A344-416D-9C30-A979EC7B88AF}"/>
              </a:ext>
            </a:extLst>
          </p:cNvPr>
          <p:cNvSpPr>
            <a:spLocks noGrp="1"/>
          </p:cNvSpPr>
          <p:nvPr>
            <p:ph idx="1"/>
          </p:nvPr>
        </p:nvSpPr>
        <p:spPr>
          <a:xfrm>
            <a:off x="142613" y="2222287"/>
            <a:ext cx="11987868" cy="5050968"/>
          </a:xfrm>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Лиц, освобожденных из мест лишения свободы и имеющих неснятую или непогашенную судимость, Уполномоченный орган направляет запрос в Главное управление МВД России по субъекту Российской Федерации о подтверждении факта освобождения работника из мест лишения свободы и наличия неснятой или непогашенной судимости:</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Беженцев и вынужденных переселенцев Уполномоченный орган направляет запрос в Министерство внутренних дел Российской Федерации о подтверждении факта отнесения работников к данным категориям беженцев и вынужденных переселенцев.</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Малоимущих граждан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 признание гражданина малоимущим.</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Лиц без определенного места жительства и занятий Уполномоченный орган направляет запрос в Главное управление МВД России по субъекту Российской Федерации о подтверждении пребывания работников в учреждениях социальной помощи.</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Граждан, признанных нуждающимися в социальном обслуживании,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 признание гражданина нуждающимся в социальном обслуживании.</a:t>
            </a:r>
          </a:p>
          <a:p>
            <a:endParaRPr lang="ru-RU" dirty="0"/>
          </a:p>
          <a:p>
            <a:endParaRPr lang="ru-RU" dirty="0"/>
          </a:p>
        </p:txBody>
      </p:sp>
    </p:spTree>
    <p:extLst>
      <p:ext uri="{BB962C8B-B14F-4D97-AF65-F5344CB8AC3E}">
        <p14:creationId xmlns:p14="http://schemas.microsoft.com/office/powerpoint/2010/main" val="3159587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CA6C1B-8AED-4F22-B160-7E346C25DC35}"/>
              </a:ext>
            </a:extLst>
          </p:cNvPr>
          <p:cNvSpPr>
            <a:spLocks noGrp="1"/>
          </p:cNvSpPr>
          <p:nvPr>
            <p:ph type="title"/>
          </p:nvPr>
        </p:nvSpPr>
        <p:spPr>
          <a:xfrm>
            <a:off x="810000" y="447188"/>
            <a:ext cx="10448026" cy="819550"/>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2</a:t>
            </a:r>
            <a:endParaRPr lang="ru-RU" sz="2400" dirty="0"/>
          </a:p>
        </p:txBody>
      </p:sp>
      <p:sp>
        <p:nvSpPr>
          <p:cNvPr id="3" name="Объект 2">
            <a:extLst>
              <a:ext uri="{FF2B5EF4-FFF2-40B4-BE49-F238E27FC236}">
                <a16:creationId xmlns:a16="http://schemas.microsoft.com/office/drawing/2014/main" id="{560803F9-1FD7-45A9-A0EF-B934AFEB3B5B}"/>
              </a:ext>
            </a:extLst>
          </p:cNvPr>
          <p:cNvSpPr>
            <a:spLocks noGrp="1"/>
          </p:cNvSpPr>
          <p:nvPr>
            <p:ph idx="1"/>
          </p:nvPr>
        </p:nvSpPr>
        <p:spPr>
          <a:xfrm>
            <a:off x="125835" y="2021746"/>
            <a:ext cx="11937534" cy="5025005"/>
          </a:xfrm>
        </p:spPr>
        <p:txBody>
          <a:bodyPr>
            <a:normAutofit fontScale="850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проверяет форму «</a:t>
            </a:r>
            <a:r>
              <a:rPr lang="ru-RU" i="1" dirty="0">
                <a:latin typeface="Times New Roman" panose="02020603050405020304" pitchFamily="18" charset="0"/>
                <a:cs typeface="Times New Roman" panose="02020603050405020304" pitchFamily="18" charset="0"/>
              </a:rPr>
              <a:t>Сведения о реализации товаров (работ, услуг), производимых гражданами, указанными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по реализации товаров (работ, услуг), произведенных лицами, отнесенными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по реализации товаров (работ, услуг), произведенных лицами, отнесенными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a:p>
            <a:endParaRPr lang="ru-RU" dirty="0"/>
          </a:p>
        </p:txBody>
      </p:sp>
    </p:spTree>
    <p:extLst>
      <p:ext uri="{BB962C8B-B14F-4D97-AF65-F5344CB8AC3E}">
        <p14:creationId xmlns:p14="http://schemas.microsoft.com/office/powerpoint/2010/main" val="4093093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B6B38A-3FF1-4D6B-8EA9-1911ADEE4F60}"/>
              </a:ext>
            </a:extLst>
          </p:cNvPr>
          <p:cNvSpPr>
            <a:spLocks noGrp="1"/>
          </p:cNvSpPr>
          <p:nvPr>
            <p:ph type="title"/>
          </p:nvPr>
        </p:nvSpPr>
        <p:spPr>
          <a:xfrm>
            <a:off x="810000" y="447188"/>
            <a:ext cx="10571998" cy="785994"/>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3</a:t>
            </a:r>
            <a:endParaRPr lang="ru-RU" sz="2400" dirty="0"/>
          </a:p>
        </p:txBody>
      </p:sp>
      <p:sp>
        <p:nvSpPr>
          <p:cNvPr id="3" name="Объект 2">
            <a:extLst>
              <a:ext uri="{FF2B5EF4-FFF2-40B4-BE49-F238E27FC236}">
                <a16:creationId xmlns:a16="http://schemas.microsoft.com/office/drawing/2014/main" id="{954A321E-CD90-4A6C-B04C-18A0BEC70430}"/>
              </a:ext>
            </a:extLst>
          </p:cNvPr>
          <p:cNvSpPr>
            <a:spLocks noGrp="1"/>
          </p:cNvSpPr>
          <p:nvPr>
            <p:ph idx="1"/>
          </p:nvPr>
        </p:nvSpPr>
        <p:spPr>
          <a:xfrm>
            <a:off x="167780" y="1930295"/>
            <a:ext cx="11820088" cy="4839621"/>
          </a:xfrm>
        </p:spPr>
        <p:txBody>
          <a:bodyPr>
            <a:normAutofit fontScale="70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наличие Заявителя в Реестре поставщиков социальных услуг субъекта Российской Федерации;</a:t>
            </a:r>
          </a:p>
          <a:p>
            <a:pPr algn="just"/>
            <a:r>
              <a:rPr lang="ru-RU" dirty="0">
                <a:latin typeface="Times New Roman" panose="02020603050405020304" pitchFamily="18" charset="0"/>
                <a:cs typeface="Times New Roman" panose="02020603050405020304" pitchFamily="18" charset="0"/>
              </a:rPr>
              <a:t>осуществляет проверку реализуемой Заявителем категории №3 продукции, работ или услуг на предмет того, что они предназначены для лиц, отнесенных к категориям социально уязвимых,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по производству товаров (работ, услуг), предназначенных для граждан, отнесенных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по производству товаров (работ, услуг), предназначенных для граждан, отнесенных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114002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B10A3F-32F1-4E2D-88A0-B758714BCD33}"/>
              </a:ext>
            </a:extLst>
          </p:cNvPr>
          <p:cNvSpPr>
            <a:spLocks noGrp="1"/>
          </p:cNvSpPr>
          <p:nvPr>
            <p:ph type="title"/>
          </p:nvPr>
        </p:nvSpPr>
        <p:spPr>
          <a:xfrm>
            <a:off x="810000" y="447188"/>
            <a:ext cx="10571998" cy="844717"/>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4</a:t>
            </a:r>
            <a:endParaRPr lang="ru-RU" sz="2400" dirty="0"/>
          </a:p>
        </p:txBody>
      </p:sp>
      <p:sp>
        <p:nvSpPr>
          <p:cNvPr id="3" name="Объект 2">
            <a:extLst>
              <a:ext uri="{FF2B5EF4-FFF2-40B4-BE49-F238E27FC236}">
                <a16:creationId xmlns:a16="http://schemas.microsoft.com/office/drawing/2014/main" id="{41ADE194-2EE7-4895-8460-AFFB42C8FBBC}"/>
              </a:ext>
            </a:extLst>
          </p:cNvPr>
          <p:cNvSpPr>
            <a:spLocks noGrp="1"/>
          </p:cNvSpPr>
          <p:nvPr>
            <p:ph idx="1"/>
          </p:nvPr>
        </p:nvSpPr>
        <p:spPr>
          <a:xfrm>
            <a:off x="216574" y="1988191"/>
            <a:ext cx="11712571" cy="4790114"/>
          </a:xfrm>
        </p:spPr>
        <p:txBody>
          <a:bodyPr>
            <a:normAutofit fontScale="850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осуществляет проверку Заявителя категории №4 на предмет соответствия осуществляемых им видов деятельности видам деятельности, направленным на достижение общественно полезных целей и способствующих решению социальных проблем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направленной на достижение общественно полезных целей и способствующей решению социальных проблем общества,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направленной на достижение общественно полезных целей и способствующую решению социальных проблем общества,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 </a:t>
            </a:r>
          </a:p>
        </p:txBody>
      </p:sp>
    </p:spTree>
    <p:extLst>
      <p:ext uri="{BB962C8B-B14F-4D97-AF65-F5344CB8AC3E}">
        <p14:creationId xmlns:p14="http://schemas.microsoft.com/office/powerpoint/2010/main" val="1903609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54EA8F-856B-47A7-A9FF-2BB7F408E587}"/>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Порядок принятия решения о признании Заявителя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социальным предприятием</a:t>
            </a:r>
          </a:p>
        </p:txBody>
      </p:sp>
      <p:sp>
        <p:nvSpPr>
          <p:cNvPr id="3" name="Объект 2">
            <a:extLst>
              <a:ext uri="{FF2B5EF4-FFF2-40B4-BE49-F238E27FC236}">
                <a16:creationId xmlns:a16="http://schemas.microsoft.com/office/drawing/2014/main" id="{F8FF3A16-4752-4B4C-B10E-78548C6EBD4E}"/>
              </a:ext>
            </a:extLst>
          </p:cNvPr>
          <p:cNvSpPr>
            <a:spLocks noGrp="1"/>
          </p:cNvSpPr>
          <p:nvPr>
            <p:ph idx="1"/>
          </p:nvPr>
        </p:nvSpPr>
        <p:spPr>
          <a:xfrm>
            <a:off x="310393" y="2021747"/>
            <a:ext cx="11534862" cy="4706224"/>
          </a:xfrm>
        </p:spPr>
        <p:txBody>
          <a:bodyPr>
            <a:normAutofit/>
          </a:bodyPr>
          <a:lstStyle/>
          <a:p>
            <a:pPr algn="just"/>
            <a:r>
              <a:rPr lang="ru-RU" dirty="0">
                <a:latin typeface="Times New Roman" panose="02020603050405020304" pitchFamily="18" charset="0"/>
                <a:cs typeface="Times New Roman" panose="02020603050405020304" pitchFamily="18" charset="0"/>
              </a:rPr>
              <a:t>Центр не позднее 14 календарных дней после получения Заявления формирует проект решения и комплект документов Заявителя и направляет их членам Комиссии;</a:t>
            </a:r>
          </a:p>
          <a:p>
            <a:pPr algn="just"/>
            <a:r>
              <a:rPr lang="ru-RU" dirty="0">
                <a:latin typeface="Times New Roman" panose="02020603050405020304" pitchFamily="18" charset="0"/>
                <a:cs typeface="Times New Roman" panose="02020603050405020304" pitchFamily="18" charset="0"/>
              </a:rPr>
              <a:t>На основании рекомендации Комиссии Уполномоченный орган в срок до 1 апреля 2020 года принимает решение о признании либо об отказе в признании Заявителя социальным предприятием в срок до 1 июня текущего календарного года.</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 После внедрения электронного портала уведомление Заявителя о принятом решении осуществляется в электронном виде через электронный портал.</a:t>
            </a:r>
          </a:p>
          <a:p>
            <a:endParaRPr lang="ru-RU" dirty="0"/>
          </a:p>
        </p:txBody>
      </p:sp>
    </p:spTree>
    <p:extLst>
      <p:ext uri="{BB962C8B-B14F-4D97-AF65-F5344CB8AC3E}">
        <p14:creationId xmlns:p14="http://schemas.microsoft.com/office/powerpoint/2010/main" val="1180907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725BF-C130-42AD-86AC-1A87190050DA}"/>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обжалования Заявителем решения Уполномоченного органа</a:t>
            </a:r>
            <a:br>
              <a:rPr lang="ru-RU" dirty="0"/>
            </a:br>
            <a:endParaRPr lang="ru-RU" dirty="0"/>
          </a:p>
        </p:txBody>
      </p:sp>
      <p:sp>
        <p:nvSpPr>
          <p:cNvPr id="3" name="Объект 2">
            <a:extLst>
              <a:ext uri="{FF2B5EF4-FFF2-40B4-BE49-F238E27FC236}">
                <a16:creationId xmlns:a16="http://schemas.microsoft.com/office/drawing/2014/main" id="{8BB3E9DC-564A-4DBA-9B41-54C788238AF6}"/>
              </a:ext>
            </a:extLst>
          </p:cNvPr>
          <p:cNvSpPr>
            <a:spLocks noGrp="1"/>
          </p:cNvSpPr>
          <p:nvPr>
            <p:ph idx="1"/>
          </p:nvPr>
        </p:nvSpPr>
        <p:spPr>
          <a:xfrm>
            <a:off x="453005" y="2213898"/>
            <a:ext cx="11375471" cy="4262403"/>
          </a:xfrm>
        </p:spPr>
        <p:txBody>
          <a:bodyPr>
            <a:normAutofit lnSpcReduction="10000"/>
          </a:bodyPr>
          <a:lstStyle/>
          <a:p>
            <a:pPr algn="just"/>
            <a:r>
              <a:rPr lang="ru-RU" dirty="0">
                <a:latin typeface="Times New Roman" panose="02020603050405020304" pitchFamily="18" charset="0"/>
                <a:cs typeface="Times New Roman" panose="02020603050405020304" pitchFamily="18" charset="0"/>
              </a:rPr>
              <a:t>Заявитель не позднее 7 календарных дней с момента получения копии решения, но не позднее 15 апреля 2020 года может обжаловать решение Уполномоченного органа об отказе в признании Заявителя социальным предприятием.</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В срок до 25 апреля 2020 года на основании рекомендации Комиссии Уполномоченный орган принимает решение об отмене ранее принятого решения об отказе в признании Заявителя социальным предприятием и выносит решение о признании Заявителя социальным предприятием либо принимает решение об отказе в отмене ранее принятого решения.</a:t>
            </a:r>
          </a:p>
          <a:p>
            <a:pPr marL="0" indent="0">
              <a:buNone/>
            </a:pPr>
            <a:endParaRPr lang="ru-RU" dirty="0"/>
          </a:p>
        </p:txBody>
      </p:sp>
    </p:spTree>
    <p:extLst>
      <p:ext uri="{BB962C8B-B14F-4D97-AF65-F5344CB8AC3E}">
        <p14:creationId xmlns:p14="http://schemas.microsoft.com/office/powerpoint/2010/main" val="68053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4ABAD0-73D3-44AB-ADDB-14D314110257}"/>
              </a:ext>
            </a:extLst>
          </p:cNvPr>
          <p:cNvSpPr>
            <a:spLocks noGrp="1"/>
          </p:cNvSpPr>
          <p:nvPr>
            <p:ph type="title"/>
          </p:nvPr>
        </p:nvSpPr>
        <p:spPr>
          <a:xfrm>
            <a:off x="637563" y="264253"/>
            <a:ext cx="10744435" cy="1681994"/>
          </a:xfrm>
        </p:spPr>
        <p:txBody>
          <a:bodyPr/>
          <a:lstStyle/>
          <a:p>
            <a:pPr algn="ctr"/>
            <a:r>
              <a:rPr lang="ru-RU" sz="2400" dirty="0">
                <a:latin typeface="Times New Roman" panose="02020603050405020304" pitchFamily="18" charset="0"/>
                <a:cs typeface="Times New Roman" panose="02020603050405020304" pitchFamily="18" charset="0"/>
              </a:rPr>
              <a:t>Способы подачи комплекта документов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в Уполномоченный орган </a:t>
            </a:r>
          </a:p>
        </p:txBody>
      </p:sp>
      <p:sp>
        <p:nvSpPr>
          <p:cNvPr id="3" name="Объект 2">
            <a:extLst>
              <a:ext uri="{FF2B5EF4-FFF2-40B4-BE49-F238E27FC236}">
                <a16:creationId xmlns:a16="http://schemas.microsoft.com/office/drawing/2014/main" id="{E24DD956-65C1-4CCD-BC25-597A9A489EF4}"/>
              </a:ext>
            </a:extLst>
          </p:cNvPr>
          <p:cNvSpPr>
            <a:spLocks noGrp="1"/>
          </p:cNvSpPr>
          <p:nvPr>
            <p:ph idx="1"/>
          </p:nvPr>
        </p:nvSpPr>
        <p:spPr>
          <a:xfrm>
            <a:off x="818712" y="1946247"/>
            <a:ext cx="10554574" cy="4647500"/>
          </a:xfrm>
        </p:spPr>
        <p:txBody>
          <a:bodyPr/>
          <a:lstStyle/>
          <a:p>
            <a:pPr algn="just"/>
            <a:r>
              <a:rPr lang="ru-RU" sz="2400" dirty="0">
                <a:latin typeface="Times New Roman" panose="02020603050405020304" pitchFamily="18" charset="0"/>
                <a:cs typeface="Times New Roman" panose="02020603050405020304" pitchFamily="18" charset="0"/>
              </a:rPr>
              <a:t> Подача документов в бумажном виде непосредственно в Центр;</a:t>
            </a:r>
          </a:p>
          <a:p>
            <a:pPr algn="just"/>
            <a:r>
              <a:rPr lang="ru-RU" sz="2400" dirty="0">
                <a:latin typeface="Times New Roman" panose="02020603050405020304" pitchFamily="18" charset="0"/>
                <a:cs typeface="Times New Roman" panose="02020603050405020304" pitchFamily="18" charset="0"/>
              </a:rPr>
              <a:t> Подача документов в бумажном виде почтовым отправлением (при этом рекомендуется продублировать копии документов в электронном виде на электронную почту Центра);</a:t>
            </a:r>
          </a:p>
          <a:p>
            <a:pPr marL="0" indent="0" algn="just">
              <a:buNone/>
            </a:pPr>
            <a:endParaRPr lang="ru-RU" dirty="0"/>
          </a:p>
        </p:txBody>
      </p:sp>
    </p:spTree>
    <p:extLst>
      <p:ext uri="{BB962C8B-B14F-4D97-AF65-F5344CB8AC3E}">
        <p14:creationId xmlns:p14="http://schemas.microsoft.com/office/powerpoint/2010/main" val="389864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795C52-EFCC-4AB8-957F-15B55DB54BD8}"/>
              </a:ext>
            </a:extLst>
          </p:cNvPr>
          <p:cNvSpPr>
            <a:spLocks noGrp="1"/>
          </p:cNvSpPr>
          <p:nvPr>
            <p:ph type="title"/>
          </p:nvPr>
        </p:nvSpPr>
        <p:spPr>
          <a:xfrm>
            <a:off x="511729" y="226503"/>
            <a:ext cx="10870270" cy="1610686"/>
          </a:xfrm>
        </p:spPr>
        <p:txBody>
          <a:bodyPr/>
          <a:lstStyle/>
          <a:p>
            <a:pPr algn="ctr"/>
            <a:r>
              <a:rPr lang="ru-RU" sz="2400" dirty="0">
                <a:latin typeface="Times New Roman" panose="02020603050405020304" pitchFamily="18" charset="0"/>
                <a:cs typeface="Times New Roman" panose="02020603050405020304" pitchFamily="18" charset="0"/>
              </a:rPr>
              <a:t>Порядок технической проверки комплекта документов, предоставленных Заявителем в Уполномоченный орган </a:t>
            </a:r>
          </a:p>
        </p:txBody>
      </p:sp>
      <p:sp>
        <p:nvSpPr>
          <p:cNvPr id="3" name="Объект 2">
            <a:extLst>
              <a:ext uri="{FF2B5EF4-FFF2-40B4-BE49-F238E27FC236}">
                <a16:creationId xmlns:a16="http://schemas.microsoft.com/office/drawing/2014/main" id="{7A31690F-18E1-462C-8DD8-89BDBCD6094A}"/>
              </a:ext>
            </a:extLst>
          </p:cNvPr>
          <p:cNvSpPr>
            <a:spLocks noGrp="1"/>
          </p:cNvSpPr>
          <p:nvPr>
            <p:ph idx="1"/>
          </p:nvPr>
        </p:nvSpPr>
        <p:spPr>
          <a:xfrm>
            <a:off x="818712" y="2222287"/>
            <a:ext cx="10554574" cy="4262403"/>
          </a:xfrm>
        </p:spPr>
        <p:txBody>
          <a:bodyPr>
            <a:normAutofit fontScale="85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производит проверку наличия Заявителя в едином Реестре субъектов малого и среднего предпринимательства, на сайте Федеральной налоговой службы Российской Федерации: </a:t>
            </a:r>
            <a:r>
              <a:rPr lang="en-US" b="1" dirty="0">
                <a:latin typeface="Times New Roman" panose="02020603050405020304" pitchFamily="18" charset="0"/>
                <a:cs typeface="Times New Roman" panose="02020603050405020304" pitchFamily="18" charset="0"/>
              </a:rPr>
              <a:t>www.ofd.nalog.ru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осуществления производства и (или) реализации подакцизных товаров, а также добычи и (или) реализации полезных ископаемых (за исключением общераспространённых полезных ископаемых);</a:t>
            </a:r>
          </a:p>
          <a:p>
            <a:pPr algn="just"/>
            <a:r>
              <a:rPr lang="ru-RU" dirty="0">
                <a:latin typeface="Times New Roman" panose="02020603050405020304" pitchFamily="18" charset="0"/>
                <a:cs typeface="Times New Roman" panose="02020603050405020304" pitchFamily="18" charset="0"/>
              </a:rPr>
              <a:t>проверяет Заявителя на предмет производства этилового спирта, алкогольной и спиртосодержащей продукции, на предмет реализации (оптовой и розничной торговли) этилового спирта, алкогольной и спиртосодержащей продукции путем проверки Заявителя на предмет наличия следующих лицензий: «Лицензии на производство и оборот произведенных этилового спирта, алкогольной и спиртосодержащей продукции», «Лицензии на закупку, хранение и поставки алкогольной продукции и спиртосодержащей продукции», «Лицензии на пользование недрами»: </a:t>
            </a:r>
            <a:r>
              <a:rPr lang="en-US" b="1" dirty="0">
                <a:latin typeface="Times New Roman" panose="02020603050405020304" pitchFamily="18" charset="0"/>
                <a:cs typeface="Times New Roman" panose="02020603050405020304" pitchFamily="18" charset="0"/>
              </a:rPr>
              <a:t>www.rmsp.nalog.ru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полноту предоставленного Заявителем комплекта документов в зависимости от категории Заявителя.</a:t>
            </a:r>
          </a:p>
        </p:txBody>
      </p:sp>
    </p:spTree>
    <p:extLst>
      <p:ext uri="{BB962C8B-B14F-4D97-AF65-F5344CB8AC3E}">
        <p14:creationId xmlns:p14="http://schemas.microsoft.com/office/powerpoint/2010/main" val="87856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0C17B-925F-4238-B643-B629C055E1B6}"/>
              </a:ext>
            </a:extLst>
          </p:cNvPr>
          <p:cNvSpPr>
            <a:spLocks noGrp="1"/>
          </p:cNvSpPr>
          <p:nvPr>
            <p:ph type="title"/>
          </p:nvPr>
        </p:nvSpPr>
        <p:spPr>
          <a:xfrm>
            <a:off x="226503" y="184558"/>
            <a:ext cx="11155495" cy="1543574"/>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p>
        </p:txBody>
      </p:sp>
      <p:sp>
        <p:nvSpPr>
          <p:cNvPr id="3" name="Объект 2">
            <a:extLst>
              <a:ext uri="{FF2B5EF4-FFF2-40B4-BE49-F238E27FC236}">
                <a16:creationId xmlns:a16="http://schemas.microsoft.com/office/drawing/2014/main" id="{1CA76425-0D07-433B-87CE-98E4EA791B14}"/>
              </a:ext>
            </a:extLst>
          </p:cNvPr>
          <p:cNvSpPr>
            <a:spLocks noGrp="1"/>
          </p:cNvSpPr>
          <p:nvPr>
            <p:ph idx="1"/>
          </p:nvPr>
        </p:nvSpPr>
        <p:spPr>
          <a:xfrm>
            <a:off x="402673" y="1946245"/>
            <a:ext cx="11400638" cy="4727197"/>
          </a:xfrm>
        </p:spPr>
        <p:txBody>
          <a:bodyPr>
            <a:normAutofit/>
          </a:bodyPr>
          <a:lstStyle/>
          <a:p>
            <a:pPr algn="just"/>
            <a:r>
              <a:rPr lang="ru-RU" sz="1400" dirty="0">
                <a:latin typeface="Times New Roman" panose="02020603050405020304" pitchFamily="18" charset="0"/>
                <a:cs typeface="Times New Roman" panose="02020603050405020304" pitchFamily="18" charset="0"/>
              </a:rPr>
              <a:t>Категория № 1 – Субъект малого или среднего предпринимательства обеспечивающий занятость следующих категорий граждан при условии, что по итогам предыдущего календарного года среднесписочная численность лиц, относящихся к любой из таких категорий, среди работников субъекта малого или среднего предпринимательства составляет  не менее 50 % (но не менее 2 лиц, относящихся к таким категориям), а доля расходов на оплату труда лиц, относящихся к любой из таких категорий, в расходах на оплату труда составляет не менее 25 %: Статья 24.1 № 245 –</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ФЗ от 26.07.19:</a:t>
            </a:r>
          </a:p>
          <a:p>
            <a:pPr marL="0" indent="0">
              <a:buNone/>
            </a:pPr>
            <a:r>
              <a:rPr lang="ru-RU" sz="1400" dirty="0">
                <a:latin typeface="Times New Roman" panose="02020603050405020304" pitchFamily="18" charset="0"/>
                <a:cs typeface="Times New Roman" panose="02020603050405020304" pitchFamily="18" charset="0"/>
              </a:rPr>
              <a:t>а) инвалиды и лица с ограниченными возможностями здоровья;</a:t>
            </a:r>
          </a:p>
          <a:p>
            <a:pPr marL="0" indent="0">
              <a:buNone/>
            </a:pPr>
            <a:r>
              <a:rPr lang="ru-RU" sz="1400" dirty="0">
                <a:latin typeface="Times New Roman" panose="02020603050405020304" pitchFamily="18" charset="0"/>
                <a:cs typeface="Times New Roman" panose="02020603050405020304" pitchFamily="18" charset="0"/>
              </a:rPr>
              <a:t>б) одинокие и (или) многодетные родители, воспитывающие несовершеннолетних детей, в том числе детей-инвалидов;</a:t>
            </a:r>
          </a:p>
          <a:p>
            <a:pPr marL="0" indent="0">
              <a:buNone/>
            </a:pPr>
            <a:r>
              <a:rPr lang="ru-RU" sz="1400" dirty="0">
                <a:latin typeface="Times New Roman" panose="02020603050405020304" pitchFamily="18" charset="0"/>
                <a:cs typeface="Times New Roman" panose="02020603050405020304" pitchFamily="18" charset="0"/>
              </a:rPr>
              <a:t>в) пенсионеры и граждане предпенсионного возраста (в течение пяти лет до наступления возраста, дающего право на страховую пенсию по старости, в том числе назначаемую досрочно);</a:t>
            </a:r>
          </a:p>
          <a:p>
            <a:pPr marL="0" indent="0">
              <a:buNone/>
            </a:pPr>
            <a:r>
              <a:rPr lang="ru-RU" sz="1400" dirty="0">
                <a:latin typeface="Times New Roman" panose="02020603050405020304" pitchFamily="18" charset="0"/>
                <a:cs typeface="Times New Roman" panose="02020603050405020304" pitchFamily="18" charset="0"/>
              </a:rPr>
              <a:t>г) выпускники детских домов в возрасте до двадцати трех лет;</a:t>
            </a:r>
          </a:p>
          <a:p>
            <a:pPr marL="0" indent="0">
              <a:buNone/>
            </a:pPr>
            <a:r>
              <a:rPr lang="ru-RU" sz="1400" dirty="0">
                <a:latin typeface="Times New Roman" panose="02020603050405020304" pitchFamily="18" charset="0"/>
                <a:cs typeface="Times New Roman" panose="02020603050405020304" pitchFamily="18" charset="0"/>
              </a:rPr>
              <a:t>д) лица, освобожденные из мест лишения свободы и имеющие неснятую или непогашенную судимость;</a:t>
            </a:r>
          </a:p>
          <a:p>
            <a:pPr marL="0" indent="0">
              <a:buNone/>
            </a:pPr>
            <a:r>
              <a:rPr lang="ru-RU" sz="1400" dirty="0">
                <a:latin typeface="Times New Roman" panose="02020603050405020304" pitchFamily="18" charset="0"/>
                <a:cs typeface="Times New Roman" panose="02020603050405020304" pitchFamily="18" charset="0"/>
              </a:rPr>
              <a:t>е) беженцы и вынужденные переселенцы;</a:t>
            </a:r>
          </a:p>
          <a:p>
            <a:pPr marL="0" indent="0">
              <a:buNone/>
            </a:pPr>
            <a:r>
              <a:rPr lang="ru-RU" sz="1400" dirty="0">
                <a:latin typeface="Times New Roman" panose="02020603050405020304" pitchFamily="18" charset="0"/>
                <a:cs typeface="Times New Roman" panose="02020603050405020304" pitchFamily="18" charset="0"/>
              </a:rPr>
              <a:t>ж) малоимущие граждане;</a:t>
            </a:r>
          </a:p>
          <a:p>
            <a:pPr marL="0" indent="0">
              <a:buNone/>
            </a:pPr>
            <a:r>
              <a:rPr lang="ru-RU" sz="1400" dirty="0">
                <a:latin typeface="Times New Roman" panose="02020603050405020304" pitchFamily="18" charset="0"/>
                <a:cs typeface="Times New Roman" panose="02020603050405020304" pitchFamily="18" charset="0"/>
              </a:rPr>
              <a:t>з) лица без определенного места жительства и занятий;</a:t>
            </a:r>
          </a:p>
          <a:p>
            <a:pPr marL="0" indent="0">
              <a:buNone/>
            </a:pPr>
            <a:r>
              <a:rPr lang="ru-RU" sz="1400" dirty="0">
                <a:latin typeface="Times New Roman" panose="02020603050405020304" pitchFamily="18" charset="0"/>
                <a:cs typeface="Times New Roman" panose="02020603050405020304" pitchFamily="18" charset="0"/>
              </a:rPr>
              <a:t>и) граждане, не указанные в подпунктах «а» - «з» настоящего пункта, признанные нуждающимися в социальном обслуживании.</a:t>
            </a:r>
          </a:p>
        </p:txBody>
      </p:sp>
    </p:spTree>
    <p:extLst>
      <p:ext uri="{BB962C8B-B14F-4D97-AF65-F5344CB8AC3E}">
        <p14:creationId xmlns:p14="http://schemas.microsoft.com/office/powerpoint/2010/main" val="1607479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C2D534-90AB-4A04-8862-EDF898F5209E}"/>
              </a:ext>
            </a:extLst>
          </p:cNvPr>
          <p:cNvSpPr>
            <a:spLocks noGrp="1"/>
          </p:cNvSpPr>
          <p:nvPr>
            <p:ph type="title"/>
          </p:nvPr>
        </p:nvSpPr>
        <p:spPr>
          <a:xfrm>
            <a:off x="729842" y="79694"/>
            <a:ext cx="10721130" cy="1774274"/>
          </a:xfrm>
        </p:spPr>
        <p:txBody>
          <a:bodyPr>
            <a:normAutofit/>
          </a:bodyPr>
          <a:lstStyle/>
          <a:p>
            <a:pPr algn="ctr"/>
            <a:r>
              <a:rPr lang="ru-RU" sz="2300" dirty="0">
                <a:latin typeface="Times New Roman" panose="02020603050405020304" pitchFamily="18" charset="0"/>
                <a:cs typeface="Times New Roman" panose="02020603050405020304" pitchFamily="18" charset="0"/>
              </a:rPr>
              <a:t>Порядок проверки заявлений в период с 09 января по 01 марта 2020 года</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Порядок проверки категории № 1</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(до 01 марта 2020 года Заявителю № 1 не нужно предоставлять копии документов, подтверждающих отнесение работников </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к категории социально уязвимых граждан)</a:t>
            </a:r>
          </a:p>
        </p:txBody>
      </p:sp>
      <p:sp>
        <p:nvSpPr>
          <p:cNvPr id="3" name="Объект 2">
            <a:extLst>
              <a:ext uri="{FF2B5EF4-FFF2-40B4-BE49-F238E27FC236}">
                <a16:creationId xmlns:a16="http://schemas.microsoft.com/office/drawing/2014/main" id="{6CC4A405-89B5-407B-BC66-6F994FA0A891}"/>
              </a:ext>
            </a:extLst>
          </p:cNvPr>
          <p:cNvSpPr>
            <a:spLocks noGrp="1"/>
          </p:cNvSpPr>
          <p:nvPr>
            <p:ph idx="1"/>
          </p:nvPr>
        </p:nvSpPr>
        <p:spPr>
          <a:xfrm>
            <a:off x="176169" y="1853968"/>
            <a:ext cx="11929145" cy="4924338"/>
          </a:xfrm>
        </p:spPr>
        <p:txBody>
          <a:bodyPr>
            <a:normAutofit fontScale="70000" lnSpcReduction="20000"/>
          </a:bodyPr>
          <a:lstStyle/>
          <a:p>
            <a:pPr marL="0" indent="0">
              <a:buNone/>
            </a:pPr>
            <a:r>
              <a:rPr lang="ru-RU" sz="1900" dirty="0">
                <a:latin typeface="Times New Roman" panose="02020603050405020304" pitchFamily="18" charset="0"/>
                <a:cs typeface="Times New Roman" panose="02020603050405020304" pitchFamily="18" charset="0"/>
              </a:rPr>
              <a:t>Центр: </a:t>
            </a:r>
          </a:p>
          <a:p>
            <a:r>
              <a:rPr lang="ru-RU" sz="1900"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sz="1900" dirty="0">
                <a:latin typeface="Times New Roman" panose="02020603050405020304" pitchFamily="18" charset="0"/>
                <a:cs typeface="Times New Roman" panose="02020603050405020304" pitchFamily="18" charset="0"/>
              </a:rPr>
              <a:t>проверяет наличие копии штатного расписания;</a:t>
            </a:r>
          </a:p>
          <a:p>
            <a:pPr algn="just"/>
            <a:r>
              <a:rPr lang="ru-RU" sz="1900"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 (Приложение Приказа № 733 от 29.11.2019);</a:t>
            </a:r>
          </a:p>
          <a:p>
            <a:pPr marL="1371600" lvl="3" indent="0" algn="just">
              <a:buNone/>
            </a:pPr>
            <a:r>
              <a:rPr lang="ru-RU" sz="1400" b="1" dirty="0">
                <a:latin typeface="Times New Roman" panose="02020603050405020304" pitchFamily="18" charset="0"/>
                <a:cs typeface="Times New Roman" panose="02020603050405020304" pitchFamily="18" charset="0"/>
              </a:rPr>
              <a:t>Критерий 1. Среднесписочная численность работников за предшествующий календарный год, отнесенных к категориям социально уязвимых, составляет не менее 50% от среднесписочной численности всех работников Заявителя, но не менее 2 лиц, относящихся к таким категориям.</a:t>
            </a:r>
          </a:p>
          <a:p>
            <a:pPr marL="0" indent="0" algn="just">
              <a:buNone/>
            </a:pPr>
            <a:r>
              <a:rPr lang="ru-RU" dirty="0">
                <a:latin typeface="Times New Roman" panose="02020603050405020304" pitchFamily="18" charset="0"/>
                <a:cs typeface="Times New Roman" panose="02020603050405020304" pitchFamily="18" charset="0"/>
              </a:rPr>
              <a:t>- Доля рассчитывается как отношение значения среднесписочной численности работников за предшествующий календарный год, отнесенных к категориям социально уязвимых, к значению среднесписочной численности всех работников за предшествующий календарный год .</a:t>
            </a:r>
          </a:p>
          <a:p>
            <a:pPr marL="0" indent="0" algn="just">
              <a:buNone/>
            </a:pPr>
            <a:r>
              <a:rPr lang="ru-RU" dirty="0">
                <a:latin typeface="Times New Roman" panose="02020603050405020304" pitchFamily="18" charset="0"/>
                <a:cs typeface="Times New Roman" panose="02020603050405020304" pitchFamily="18" charset="0"/>
              </a:rPr>
              <a:t>- Заявитель считается соответствующим данному критерию в случае, если рассчитанная доля составляет не менее 50% и среднесписочная численность работников, отнесенных к категориям социально уязвимых, составляет не менее 2 (общая среднесписочная численность сотрудников должна составлять не менее 2 человек).</a:t>
            </a:r>
          </a:p>
          <a:p>
            <a:pPr marL="1371600" lvl="3" indent="0" algn="just">
              <a:buNone/>
            </a:pPr>
            <a:r>
              <a:rPr lang="ru-RU" sz="1600" b="1" dirty="0">
                <a:latin typeface="Times New Roman" panose="02020603050405020304" pitchFamily="18" charset="0"/>
                <a:cs typeface="Times New Roman" panose="02020603050405020304" pitchFamily="18" charset="0"/>
              </a:rPr>
              <a:t>Критерий 2. Доля расходов на оплату труда лиц, отнесенных к категориям социально уязвимых, в расходах на оплату труда составляет не менее 25%.</a:t>
            </a:r>
          </a:p>
          <a:p>
            <a:pPr marL="0" indent="0" algn="just">
              <a:buNone/>
            </a:pPr>
            <a:r>
              <a:rPr lang="ru-RU" dirty="0">
                <a:latin typeface="Times New Roman" panose="02020603050405020304" pitchFamily="18" charset="0"/>
                <a:cs typeface="Times New Roman" panose="02020603050405020304" pitchFamily="18" charset="0"/>
              </a:rPr>
              <a:t>- Доля рассчитывается как отношение значения фонда начисленной заработной платы работников, отнесенных к категориям социально уязвимых, за предшествующий календарный год, к значению фонда начисленной заработной платы всех работников за предшествующий календарный год.</a:t>
            </a:r>
          </a:p>
          <a:p>
            <a:pPr marL="0" indent="0" algn="just">
              <a:buNone/>
            </a:pPr>
            <a:r>
              <a:rPr lang="ru-RU" dirty="0">
                <a:latin typeface="Times New Roman" panose="02020603050405020304" pitchFamily="18" charset="0"/>
                <a:cs typeface="Times New Roman" panose="02020603050405020304" pitchFamily="18" charset="0"/>
              </a:rPr>
              <a:t>- Заявитель считается соответствующим данному критерию в случае, если рассчитанная доля составляет не менее 25%.</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328323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81EECE-0860-406F-9473-0772C047D0E0}"/>
              </a:ext>
            </a:extLst>
          </p:cNvPr>
          <p:cNvSpPr>
            <a:spLocks noGrp="1"/>
          </p:cNvSpPr>
          <p:nvPr>
            <p:ph type="title"/>
          </p:nvPr>
        </p:nvSpPr>
        <p:spPr>
          <a:xfrm>
            <a:off x="810000" y="447189"/>
            <a:ext cx="10571998" cy="785994"/>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endParaRPr lang="ru-RU" sz="2400" dirty="0"/>
          </a:p>
        </p:txBody>
      </p:sp>
      <p:sp>
        <p:nvSpPr>
          <p:cNvPr id="3" name="Объект 2">
            <a:extLst>
              <a:ext uri="{FF2B5EF4-FFF2-40B4-BE49-F238E27FC236}">
                <a16:creationId xmlns:a16="http://schemas.microsoft.com/office/drawing/2014/main" id="{A17AB500-3CBD-4CCE-8335-7AA6CC49CAA3}"/>
              </a:ext>
            </a:extLst>
          </p:cNvPr>
          <p:cNvSpPr>
            <a:spLocks noGrp="1"/>
          </p:cNvSpPr>
          <p:nvPr>
            <p:ph idx="1"/>
          </p:nvPr>
        </p:nvSpPr>
        <p:spPr/>
        <p:txBody>
          <a:bodyPr>
            <a:normAutofit/>
          </a:bodyPr>
          <a:lstStyle/>
          <a:p>
            <a:pPr algn="just"/>
            <a:r>
              <a:rPr lang="ru-RU" dirty="0">
                <a:latin typeface="Times New Roman" panose="02020603050405020304" pitchFamily="18" charset="0"/>
                <a:cs typeface="Times New Roman" panose="02020603050405020304" pitchFamily="18" charset="0"/>
              </a:rPr>
              <a:t>Категория № 2 – Субъект малого или среднего предпринимательства обеспечивает реализацию производимых гражданами из числа категорий, товаров (работ, услуг). При этом доля доходов от осуществления такой деятельности по итогам предыдущего календарного года должна составлять не менее 50% в общем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в текущем календарном году, должна составлять не менее 50% от размера указанной прибыли.</a:t>
            </a:r>
          </a:p>
        </p:txBody>
      </p:sp>
    </p:spTree>
    <p:extLst>
      <p:ext uri="{BB962C8B-B14F-4D97-AF65-F5344CB8AC3E}">
        <p14:creationId xmlns:p14="http://schemas.microsoft.com/office/powerpoint/2010/main" val="209309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7D815-AFC8-4AC8-B9B9-9AA2DF97C8B4}"/>
              </a:ext>
            </a:extLst>
          </p:cNvPr>
          <p:cNvSpPr>
            <a:spLocks noGrp="1"/>
          </p:cNvSpPr>
          <p:nvPr>
            <p:ph type="title"/>
          </p:nvPr>
        </p:nvSpPr>
        <p:spPr>
          <a:xfrm>
            <a:off x="818712" y="419451"/>
            <a:ext cx="10563286" cy="1375794"/>
          </a:xfrm>
        </p:spPr>
        <p:txBody>
          <a:bodyPr>
            <a:normAutofit fontScale="90000"/>
          </a:bodyPr>
          <a:lstStyle/>
          <a:p>
            <a:pPr algn="ct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Порядок проверки Заявителя категории № 2</a:t>
            </a:r>
            <a:br>
              <a:rPr lang="ru-RU" dirty="0">
                <a:latin typeface="Times New Roman" panose="02020603050405020304" pitchFamily="18"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ACE6FE4F-2AC8-47CD-8449-110375FE0D8B}"/>
              </a:ext>
            </a:extLst>
          </p:cNvPr>
          <p:cNvSpPr>
            <a:spLocks noGrp="1"/>
          </p:cNvSpPr>
          <p:nvPr>
            <p:ph idx="1"/>
          </p:nvPr>
        </p:nvSpPr>
        <p:spPr>
          <a:xfrm>
            <a:off x="151002" y="1795244"/>
            <a:ext cx="11820088" cy="5142451"/>
          </a:xfrm>
        </p:spPr>
        <p:txBody>
          <a:bodyPr>
            <a:noAutofit/>
          </a:bodyPr>
          <a:lstStyle/>
          <a:p>
            <a:pPr marL="0" lvl="2" indent="0">
              <a:buNone/>
            </a:pPr>
            <a:endParaRPr lang="ru-RU" sz="1500">
              <a:latin typeface="Times New Roman" panose="02020603050405020304" pitchFamily="18" charset="0"/>
              <a:cs typeface="Times New Roman" panose="02020603050405020304" pitchFamily="18" charset="0"/>
            </a:endParaRPr>
          </a:p>
          <a:p>
            <a:pPr marL="0" lvl="2" indent="0">
              <a:buNone/>
            </a:pPr>
            <a:r>
              <a:rPr lang="ru-RU" sz="1500">
                <a:latin typeface="Times New Roman" panose="02020603050405020304" pitchFamily="18" charset="0"/>
                <a:cs typeface="Times New Roman" panose="02020603050405020304" pitchFamily="18" charset="0"/>
              </a:rPr>
              <a:t>Центр</a:t>
            </a:r>
            <a:r>
              <a:rPr lang="ru-RU" sz="1500" dirty="0">
                <a:latin typeface="Times New Roman" panose="02020603050405020304" pitchFamily="18" charset="0"/>
                <a:cs typeface="Times New Roman" panose="02020603050405020304" pitchFamily="18" charset="0"/>
              </a:rPr>
              <a:t>:</a:t>
            </a:r>
          </a:p>
          <a:p>
            <a:pPr marL="342900" lvl="2" indent="-342900"/>
            <a:r>
              <a:rPr lang="ru-RU" sz="1500" dirty="0">
                <a:latin typeface="Times New Roman" panose="02020603050405020304" pitchFamily="18" charset="0"/>
                <a:cs typeface="Times New Roman" panose="02020603050405020304" pitchFamily="18" charset="0"/>
              </a:rPr>
              <a:t>проверяет Заявление </a:t>
            </a:r>
            <a:r>
              <a:rPr lang="ru-RU" sz="1600" dirty="0">
                <a:latin typeface="Times New Roman" panose="02020603050405020304" pitchFamily="18" charset="0"/>
                <a:cs typeface="Times New Roman" panose="02020603050405020304" pitchFamily="18" charset="0"/>
              </a:rPr>
              <a:t>(Приложение Приказа № 733 от 29.11.2019)</a:t>
            </a:r>
            <a:r>
              <a:rPr lang="ru-RU" sz="1500" dirty="0">
                <a:latin typeface="Times New Roman" panose="02020603050405020304" pitchFamily="18" charset="0"/>
                <a:cs typeface="Times New Roman" panose="02020603050405020304" pitchFamily="18" charset="0"/>
              </a:rPr>
              <a:t>; </a:t>
            </a:r>
          </a:p>
          <a:p>
            <a:pPr marL="342900" lvl="2" indent="-342900" algn="just"/>
            <a:r>
              <a:rPr lang="ru-RU" sz="1500" dirty="0">
                <a:latin typeface="Times New Roman" panose="02020603050405020304" pitchFamily="18" charset="0"/>
                <a:cs typeface="Times New Roman" panose="02020603050405020304" pitchFamily="18" charset="0"/>
              </a:rPr>
              <a:t>проверяет форму «Сведения о реализации товаров (работ, услуг), производимых гражданами, указанными в пункте 1 части 1 статьи 24.1 Федерального закона от 24 июля 2007 г. № 209-ФЗ «О развитии малого и среднего предпринимательства в Российской Федерации»</a:t>
            </a:r>
            <a:r>
              <a:rPr lang="ru-RU" sz="1600" dirty="0">
                <a:latin typeface="Times New Roman" panose="02020603050405020304" pitchFamily="18" charset="0"/>
                <a:cs typeface="Times New Roman" panose="02020603050405020304" pitchFamily="18" charset="0"/>
              </a:rPr>
              <a:t> (Приложение Приказа № 733 от 29.11.2019)</a:t>
            </a:r>
            <a:r>
              <a:rPr lang="ru-RU" sz="1500" dirty="0">
                <a:latin typeface="Times New Roman" panose="02020603050405020304" pitchFamily="18" charset="0"/>
                <a:cs typeface="Times New Roman" panose="02020603050405020304" pitchFamily="18" charset="0"/>
              </a:rPr>
              <a:t>;</a:t>
            </a:r>
          </a:p>
          <a:p>
            <a:pPr marL="342900" lvl="2" indent="-342900" algn="just"/>
            <a:r>
              <a:rPr lang="ru-RU" sz="1500"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«Справка о доле доходов, полученных от осуществления деятельности (видов деятельности),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 предоставляемой Заявителем ;</a:t>
            </a:r>
          </a:p>
          <a:p>
            <a:pPr marL="0" lvl="2" indent="0" algn="just">
              <a:buNone/>
            </a:pPr>
            <a:r>
              <a:rPr lang="ru-RU" sz="1500" dirty="0">
                <a:latin typeface="Times New Roman" panose="02020603050405020304" pitchFamily="18" charset="0"/>
                <a:cs typeface="Times New Roman" panose="02020603050405020304" pitchFamily="18" charset="0"/>
              </a:rPr>
              <a:t>- Критерий 1. Доля доходов от осуществления деятельности по реализации товаров (работ, услуг), произведенных лицами, отнесенными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sz="1500"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по реализации товаров (работ, услуг), произведенных лицами, отнесенными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marL="342900" lvl="2" indent="-342900" algn="just"/>
            <a:r>
              <a:rPr lang="ru-RU" sz="1500" dirty="0">
                <a:latin typeface="Times New Roman" panose="02020603050405020304" pitchFamily="18" charset="0"/>
                <a:cs typeface="Times New Roman" panose="02020603050405020304" pitchFamily="18" charset="0"/>
              </a:rPr>
              <a:t>проверяет Отчет о социальном воздействии </a:t>
            </a:r>
            <a:r>
              <a:rPr lang="ru-RU" sz="1600" dirty="0">
                <a:latin typeface="Times New Roman" panose="02020603050405020304" pitchFamily="18" charset="0"/>
                <a:cs typeface="Times New Roman" panose="02020603050405020304" pitchFamily="18" charset="0"/>
              </a:rPr>
              <a:t>(Приложение Приказа № 733 от 29.11.2019)</a:t>
            </a:r>
            <a:r>
              <a:rPr lang="ru-RU" sz="15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050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62570E-8CA8-452D-81EF-6F59DCA12CB0}"/>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a:t>
            </a:r>
            <a:r>
              <a:rPr lang="ru-RU" dirty="0">
                <a:latin typeface="Times New Roman" panose="02020603050405020304" pitchFamily="18" charset="0"/>
                <a:cs typeface="Times New Roman" panose="02020603050405020304" pitchFamily="18" charset="0"/>
              </a:rPr>
              <a:t> </a:t>
            </a:r>
            <a:endParaRPr lang="ru-RU" dirty="0"/>
          </a:p>
        </p:txBody>
      </p:sp>
      <p:sp>
        <p:nvSpPr>
          <p:cNvPr id="3" name="Объект 2">
            <a:extLst>
              <a:ext uri="{FF2B5EF4-FFF2-40B4-BE49-F238E27FC236}">
                <a16:creationId xmlns:a16="http://schemas.microsoft.com/office/drawing/2014/main" id="{3A676E07-2E94-4315-992C-AD1EFA282962}"/>
              </a:ext>
            </a:extLst>
          </p:cNvPr>
          <p:cNvSpPr>
            <a:spLocks noGrp="1"/>
          </p:cNvSpPr>
          <p:nvPr>
            <p:ph idx="1"/>
          </p:nvPr>
        </p:nvSpPr>
        <p:spPr>
          <a:xfrm>
            <a:off x="159391" y="2155972"/>
            <a:ext cx="11920756" cy="5117284"/>
          </a:xfrm>
        </p:spPr>
        <p:txBody>
          <a:bodyPr>
            <a:normAutofit fontScale="25000" lnSpcReduction="20000"/>
          </a:bodyPr>
          <a:lstStyle/>
          <a:p>
            <a:pPr algn="just"/>
            <a:r>
              <a:rPr lang="ru-RU" sz="5200" dirty="0">
                <a:latin typeface="Times New Roman" panose="02020603050405020304" pitchFamily="18" charset="0"/>
                <a:cs typeface="Times New Roman" panose="02020603050405020304" pitchFamily="18" charset="0"/>
              </a:rPr>
              <a:t>Категория № 3 – Субъект малого или среднего предпринимательства осуществляет деятельность по производству товаров (работ, услуг), предназначенных для граждан из числа категорий,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 при условии, что доля доходов от осуществления такой деятельности (видов такой деятельности) по итогам предыдущего календарного года составляет не менее 50 % в общем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 видов такой деятельности) в текущем календарном году, составляет не менее 50 % от размера указанной прибыли ( в случае наличия чистой прибыли  за предшествующий календарный год), в соответствии со следующими направлениями деятельности социальных предприятий:</a:t>
            </a:r>
          </a:p>
          <a:p>
            <a:pPr marL="0" indent="0" algn="just">
              <a:buNone/>
            </a:pPr>
            <a:r>
              <a:rPr lang="ru-RU" sz="5200" dirty="0">
                <a:latin typeface="Times New Roman" panose="02020603050405020304" pitchFamily="18" charset="0"/>
                <a:cs typeface="Times New Roman" panose="02020603050405020304" pitchFamily="18" charset="0"/>
              </a:rPr>
              <a:t>а) деятельность по оказанию социально-бытовых услуг, направленных на поддержание жизнедеятельности в быту;</a:t>
            </a:r>
          </a:p>
          <a:p>
            <a:pPr marL="0" indent="0" algn="just">
              <a:buNone/>
            </a:pPr>
            <a:r>
              <a:rPr lang="ru-RU" sz="5200" dirty="0">
                <a:latin typeface="Times New Roman" panose="02020603050405020304" pitchFamily="18" charset="0"/>
                <a:cs typeface="Times New Roman" panose="02020603050405020304" pitchFamily="18" charset="0"/>
              </a:rPr>
              <a:t>б) деятельность по оказанию социально-медицинских услуг, направленных на поддержание и сохранение здоровья путем организации ухода, оказания содействия в проведении оздоровительных мероприятий, систематического наблюдения для выявления отклонений в состоянии здоровья;</a:t>
            </a:r>
          </a:p>
          <a:p>
            <a:pPr marL="0" indent="0" algn="just">
              <a:buNone/>
            </a:pPr>
            <a:r>
              <a:rPr lang="ru-RU" sz="5200" dirty="0">
                <a:latin typeface="Times New Roman" panose="02020603050405020304" pitchFamily="18" charset="0"/>
                <a:cs typeface="Times New Roman" panose="02020603050405020304" pitchFamily="18" charset="0"/>
              </a:rPr>
              <a:t>в) деятельность по  оказанию социально –психологических услуг, предусматривающих оказание помощи в коррекции психологического состояния для адаптации в социальной среде;</a:t>
            </a:r>
          </a:p>
          <a:p>
            <a:pPr marL="0" indent="0" algn="just">
              <a:buNone/>
            </a:pPr>
            <a:r>
              <a:rPr lang="ru-RU" sz="5200" dirty="0">
                <a:latin typeface="Times New Roman" panose="02020603050405020304" pitchFamily="18" charset="0"/>
                <a:cs typeface="Times New Roman" panose="02020603050405020304" pitchFamily="18" charset="0"/>
              </a:rPr>
              <a:t>г) деятельность по оказанию социально-педагогических услуг, направленных на профилактику отклонений в поведении;</a:t>
            </a:r>
          </a:p>
          <a:p>
            <a:pPr marL="0" indent="0" algn="just">
              <a:buNone/>
            </a:pPr>
            <a:r>
              <a:rPr lang="ru-RU" sz="5200" dirty="0">
                <a:latin typeface="Times New Roman" panose="02020603050405020304" pitchFamily="18" charset="0"/>
                <a:cs typeface="Times New Roman" panose="02020603050405020304" pitchFamily="18" charset="0"/>
              </a:rPr>
              <a:t>д) деятельность по оказанию социально-трудовых услуг;</a:t>
            </a:r>
          </a:p>
          <a:p>
            <a:pPr marL="0" indent="0" algn="just">
              <a:buNone/>
            </a:pPr>
            <a:r>
              <a:rPr lang="ru-RU" sz="5200" dirty="0">
                <a:latin typeface="Times New Roman" panose="02020603050405020304" pitchFamily="18" charset="0"/>
                <a:cs typeface="Times New Roman" panose="02020603050405020304" pitchFamily="18" charset="0"/>
              </a:rPr>
              <a:t>е) деятельность по оказанию услуг, предусматривающих повышение коммуникативного потенциала, реабилитацию и социальную адаптацию, услуг по социальному сопровождению;</a:t>
            </a:r>
          </a:p>
          <a:p>
            <a:pPr marL="0" indent="0" algn="just">
              <a:buNone/>
            </a:pPr>
            <a:r>
              <a:rPr lang="ru-RU" sz="5200" dirty="0">
                <a:latin typeface="Times New Roman" panose="02020603050405020304" pitchFamily="18" charset="0"/>
                <a:cs typeface="Times New Roman" panose="02020603050405020304" pitchFamily="18" charset="0"/>
              </a:rPr>
              <a:t>ж) производство и (или) реализация медицинской техники, протезно-ортопедических изделий, программного обеспечения, а также технических средств, которые могут быть использованы исключительно для профилактики инвалидности или реабилитации(</a:t>
            </a:r>
            <a:r>
              <a:rPr lang="ru-RU" sz="5200" dirty="0" err="1">
                <a:latin typeface="Times New Roman" panose="02020603050405020304" pitchFamily="18" charset="0"/>
                <a:cs typeface="Times New Roman" panose="02020603050405020304" pitchFamily="18" charset="0"/>
              </a:rPr>
              <a:t>абилитации</a:t>
            </a:r>
            <a:r>
              <a:rPr lang="ru-RU" sz="5200" dirty="0">
                <a:latin typeface="Times New Roman" panose="02020603050405020304" pitchFamily="18" charset="0"/>
                <a:cs typeface="Times New Roman" panose="02020603050405020304" pitchFamily="18" charset="0"/>
              </a:rPr>
              <a:t>) инвалидов;</a:t>
            </a:r>
          </a:p>
          <a:p>
            <a:pPr marL="0" indent="0" algn="just">
              <a:buNone/>
            </a:pPr>
            <a:r>
              <a:rPr lang="ru-RU" sz="5200" dirty="0">
                <a:latin typeface="Times New Roman" panose="02020603050405020304" pitchFamily="18" charset="0"/>
                <a:cs typeface="Times New Roman" panose="02020603050405020304" pitchFamily="18" charset="0"/>
              </a:rPr>
              <a:t>е) деятельность по организации отдыха и оздоровления инвалидов и пенсионеров;</a:t>
            </a:r>
          </a:p>
          <a:p>
            <a:pPr marL="0" indent="0" algn="just">
              <a:buNone/>
            </a:pPr>
            <a:r>
              <a:rPr lang="ru-RU" sz="5200" dirty="0">
                <a:latin typeface="Times New Roman" panose="02020603050405020304" pitchFamily="18" charset="0"/>
                <a:cs typeface="Times New Roman" panose="02020603050405020304" pitchFamily="18" charset="0"/>
              </a:rPr>
              <a:t>и) деятельность по оказанию услуг в сфере дополнительного образования;</a:t>
            </a:r>
          </a:p>
          <a:p>
            <a:pPr marL="0" indent="0" algn="just">
              <a:buNone/>
            </a:pPr>
            <a:r>
              <a:rPr lang="ru-RU" sz="5200" dirty="0">
                <a:latin typeface="Times New Roman" panose="02020603050405020304" pitchFamily="18" charset="0"/>
                <a:cs typeface="Times New Roman" panose="02020603050405020304" pitchFamily="18" charset="0"/>
              </a:rPr>
              <a:t>к) деятельность по созданию условий для беспрепятственного доступа инвалидов к объектам социальной, инженерной, транспортной инфраструктур и пользования средствами транспорта, связи и информации.</a:t>
            </a:r>
          </a:p>
          <a:p>
            <a:endParaRPr lang="ru-RU" sz="4800" dirty="0">
              <a:latin typeface="Times New Roman" panose="02020603050405020304" pitchFamily="18" charset="0"/>
              <a:cs typeface="Times New Roman" panose="02020603050405020304" pitchFamily="18" charset="0"/>
            </a:endParaRPr>
          </a:p>
          <a:p>
            <a:pPr marL="0" indent="0">
              <a:buNone/>
            </a:pPr>
            <a:endParaRPr lang="ru-RU" dirty="0"/>
          </a:p>
          <a:p>
            <a:endParaRPr lang="ru-RU" dirty="0"/>
          </a:p>
          <a:p>
            <a:endParaRPr lang="ru-RU" dirty="0"/>
          </a:p>
        </p:txBody>
      </p:sp>
    </p:spTree>
    <p:extLst>
      <p:ext uri="{BB962C8B-B14F-4D97-AF65-F5344CB8AC3E}">
        <p14:creationId xmlns:p14="http://schemas.microsoft.com/office/powerpoint/2010/main" val="1325967402"/>
      </p:ext>
    </p:extLst>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1022</TotalTime>
  <Words>5062</Words>
  <Application>Microsoft Office PowerPoint</Application>
  <PresentationFormat>Широкоэкранный</PresentationFormat>
  <Paragraphs>191</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Times New Roman</vt:lpstr>
      <vt:lpstr>Trebuchet MS</vt:lpstr>
      <vt:lpstr>Берлин</vt:lpstr>
      <vt:lpstr>Алгоритм действий по порядку признания субъектов малого и среднего предпринимательства  социальным предприятием</vt:lpstr>
      <vt:lpstr>Порядок признания субъекта малого и среднего предпринимательства социальным предприятием  </vt:lpstr>
      <vt:lpstr>Способы подачи комплекта документов  в Уполномоченный орган </vt:lpstr>
      <vt:lpstr>Порядок технической проверки комплекта документов, предоставленных Заявителем в Уполномоченный орган </vt:lpstr>
      <vt:lpstr>Категории Заявителя, относящиеся к социальным предпринимателям </vt:lpstr>
      <vt:lpstr>Порядок проверки заявлений в период с 09 января по 01 марта 2020 года Порядок проверки категории № 1 (до 01 марта 2020 года Заявителю № 1 не нужно предоставлять копии документов, подтверждающих отнесение работников  к категории социально уязвимых граждан)</vt:lpstr>
      <vt:lpstr>Категории Заявителя, относящиеся к социальным предпринимателям </vt:lpstr>
      <vt:lpstr>  Порядок проверки Заявителя категории № 2 </vt:lpstr>
      <vt:lpstr>Категории Заявителя, относящиеся к социальным предпринимателям </vt:lpstr>
      <vt:lpstr>Порядок проверки Заявителя категории № 3</vt:lpstr>
      <vt:lpstr>Категории Заявителя, относящиеся к социальным предпринимателям </vt:lpstr>
      <vt:lpstr>Порядок проверки Заявителя категории № 4</vt:lpstr>
      <vt:lpstr>Требования к содержанию отчёта  о социальном воздействии:</vt:lpstr>
      <vt:lpstr>Порядок принятия решения о признании Заявителя  социальным предприятием </vt:lpstr>
      <vt:lpstr>Порядок обжалования Заявителем решения Уполномоченного органа </vt:lpstr>
      <vt:lpstr>Порядок ведения Перечня субъектов малого и среднего предпринимательства, имеющих статус социального предприятия </vt:lpstr>
      <vt:lpstr>Инструкция по работе Уполномоченного органа с заявками поданными в период с 1 марта по 1 мая 2020 года и в последующие годы </vt:lpstr>
      <vt:lpstr>Порядок проверки Заявителя Категории № 1 </vt:lpstr>
      <vt:lpstr> Требования к подтверждению социально уязвимых категорий граждан, занятых в сфере малого и среднего предпринимательства </vt:lpstr>
      <vt:lpstr> Требования к подтверждению социально уязвимых категорий граждан, занятых в сфере малого и среднего предпринимательства </vt:lpstr>
      <vt:lpstr> Требования к подтверждению социально уязвимых категорий граждан, занятых в сфере малого и среднего предпринимательства </vt:lpstr>
      <vt:lpstr>Порядок проверки Заявителя Категории № 2</vt:lpstr>
      <vt:lpstr>Порядок проверки Заявителя Категории № 3</vt:lpstr>
      <vt:lpstr>Порядок проверки Заявителя Категории № 4</vt:lpstr>
      <vt:lpstr>Порядок принятия решения о признании Заявителя  социальным предприятием</vt:lpstr>
      <vt:lpstr>Порядок обжалования Заявителем решения Уполномоченного органа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Алгоритм действий по порядку признания субъектов малого и среднего предпринимательства  социальным предприятием</dc:title>
  <dc:creator>Олеся Таскаева</dc:creator>
  <cp:lastModifiedBy>Олеся Таскаева</cp:lastModifiedBy>
  <cp:revision>64</cp:revision>
  <dcterms:created xsi:type="dcterms:W3CDTF">2020-01-17T07:17:03Z</dcterms:created>
  <dcterms:modified xsi:type="dcterms:W3CDTF">2020-01-27T10:33:07Z</dcterms:modified>
</cp:coreProperties>
</file>